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5"/>
  </p:notesMasterIdLst>
  <p:sldIdLst>
    <p:sldId id="304" r:id="rId2"/>
    <p:sldId id="403" r:id="rId3"/>
    <p:sldId id="499" r:id="rId4"/>
    <p:sldId id="305" r:id="rId5"/>
    <p:sldId id="428" r:id="rId6"/>
    <p:sldId id="486" r:id="rId7"/>
    <p:sldId id="487" r:id="rId8"/>
    <p:sldId id="488" r:id="rId9"/>
    <p:sldId id="509" r:id="rId10"/>
    <p:sldId id="489" r:id="rId11"/>
    <p:sldId id="404" r:id="rId12"/>
    <p:sldId id="508" r:id="rId13"/>
    <p:sldId id="438" r:id="rId14"/>
    <p:sldId id="407" r:id="rId15"/>
    <p:sldId id="408" r:id="rId16"/>
    <p:sldId id="409" r:id="rId17"/>
    <p:sldId id="410" r:id="rId18"/>
    <p:sldId id="411" r:id="rId19"/>
    <p:sldId id="412" r:id="rId20"/>
    <p:sldId id="279" r:id="rId21"/>
    <p:sldId id="280" r:id="rId22"/>
    <p:sldId id="281" r:id="rId23"/>
    <p:sldId id="282" r:id="rId24"/>
    <p:sldId id="399" r:id="rId25"/>
    <p:sldId id="283" r:id="rId26"/>
    <p:sldId id="285" r:id="rId27"/>
    <p:sldId id="287" r:id="rId28"/>
    <p:sldId id="303" r:id="rId29"/>
    <p:sldId id="444" r:id="rId30"/>
    <p:sldId id="313" r:id="rId31"/>
    <p:sldId id="451" r:id="rId32"/>
    <p:sldId id="416" r:id="rId33"/>
    <p:sldId id="418" r:id="rId34"/>
    <p:sldId id="419" r:id="rId35"/>
    <p:sldId id="420" r:id="rId36"/>
    <p:sldId id="452" r:id="rId37"/>
    <p:sldId id="421" r:id="rId38"/>
    <p:sldId id="417" r:id="rId39"/>
    <p:sldId id="425" r:id="rId40"/>
    <p:sldId id="446" r:id="rId41"/>
    <p:sldId id="510" r:id="rId42"/>
    <p:sldId id="455" r:id="rId43"/>
    <p:sldId id="456" r:id="rId44"/>
    <p:sldId id="454" r:id="rId45"/>
    <p:sldId id="460" r:id="rId46"/>
    <p:sldId id="461" r:id="rId47"/>
    <p:sldId id="476" r:id="rId48"/>
    <p:sldId id="477" r:id="rId49"/>
    <p:sldId id="453" r:id="rId50"/>
    <p:sldId id="423" r:id="rId51"/>
    <p:sldId id="429" r:id="rId52"/>
    <p:sldId id="478" r:id="rId53"/>
    <p:sldId id="430" r:id="rId54"/>
    <p:sldId id="432" r:id="rId55"/>
    <p:sldId id="431" r:id="rId56"/>
    <p:sldId id="435" r:id="rId57"/>
    <p:sldId id="434" r:id="rId58"/>
    <p:sldId id="457" r:id="rId59"/>
    <p:sldId id="458" r:id="rId60"/>
    <p:sldId id="459" r:id="rId61"/>
    <p:sldId id="490" r:id="rId62"/>
    <p:sldId id="491" r:id="rId63"/>
    <p:sldId id="492" r:id="rId64"/>
    <p:sldId id="493" r:id="rId65"/>
    <p:sldId id="494" r:id="rId66"/>
    <p:sldId id="462" r:id="rId67"/>
    <p:sldId id="471" r:id="rId68"/>
    <p:sldId id="472" r:id="rId69"/>
    <p:sldId id="473" r:id="rId70"/>
    <p:sldId id="474" r:id="rId71"/>
    <p:sldId id="475" r:id="rId72"/>
    <p:sldId id="500" r:id="rId73"/>
    <p:sldId id="495" r:id="rId74"/>
    <p:sldId id="496" r:id="rId75"/>
    <p:sldId id="440" r:id="rId76"/>
    <p:sldId id="449" r:id="rId77"/>
    <p:sldId id="501" r:id="rId78"/>
    <p:sldId id="502" r:id="rId79"/>
    <p:sldId id="503" r:id="rId80"/>
    <p:sldId id="504" r:id="rId81"/>
    <p:sldId id="505" r:id="rId82"/>
    <p:sldId id="506" r:id="rId83"/>
    <p:sldId id="507" r:id="rId8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OUBIEN Sandrine" initials="BS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50046"/>
    <a:srgbClr val="E00040"/>
    <a:srgbClr val="6E368C"/>
    <a:srgbClr val="FF6600"/>
    <a:srgbClr val="FF5050"/>
    <a:srgbClr val="90BA1E"/>
    <a:srgbClr val="562D89"/>
    <a:srgbClr val="78B1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51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72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7064F0-AA98-4F96-A698-F25CDF3A1B3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C7DFD86-94C1-489B-A15A-B933BD8CFFAF}">
      <dgm:prSet phldrT="[Texte]" custT="1"/>
      <dgm:spPr/>
      <dgm:t>
        <a:bodyPr/>
        <a:lstStyle/>
        <a:p>
          <a:r>
            <a:rPr lang="fr-FR" sz="1400" dirty="0" smtClean="0"/>
            <a:t>Référent ESMS</a:t>
          </a:r>
          <a:endParaRPr lang="fr-FR" sz="1400" dirty="0"/>
        </a:p>
      </dgm:t>
    </dgm:pt>
    <dgm:pt modelId="{4E83741D-A177-4B71-B2DA-EFF9348C0A25}" type="parTrans" cxnId="{3422118E-A49B-42E0-A157-EAA5A9895036}">
      <dgm:prSet/>
      <dgm:spPr/>
      <dgm:t>
        <a:bodyPr/>
        <a:lstStyle/>
        <a:p>
          <a:endParaRPr lang="fr-FR"/>
        </a:p>
      </dgm:t>
    </dgm:pt>
    <dgm:pt modelId="{48C43AA1-F07A-46F6-ADDC-E2EB346D6C79}" type="sibTrans" cxnId="{3422118E-A49B-42E0-A157-EAA5A9895036}">
      <dgm:prSet/>
      <dgm:spPr/>
      <dgm:t>
        <a:bodyPr/>
        <a:lstStyle/>
        <a:p>
          <a:endParaRPr lang="fr-FR"/>
        </a:p>
      </dgm:t>
    </dgm:pt>
    <dgm:pt modelId="{E0969634-4EB0-4AE8-90BC-5B13624386F1}">
      <dgm:prSet phldrT="[Texte]" custT="1"/>
      <dgm:spPr/>
      <dgm:t>
        <a:bodyPr/>
        <a:lstStyle/>
        <a:p>
          <a:r>
            <a:rPr lang="fr-FR" sz="1000" dirty="0" smtClean="0"/>
            <a:t>Gérer les utilisateurs</a:t>
          </a:r>
          <a:endParaRPr lang="fr-FR" sz="1000" dirty="0"/>
        </a:p>
      </dgm:t>
    </dgm:pt>
    <dgm:pt modelId="{696D965B-17FA-45C3-9D98-942F0FD42AA2}" type="parTrans" cxnId="{299173D6-EDA1-4FDF-BAE7-D7DC560AA3D1}">
      <dgm:prSet/>
      <dgm:spPr/>
      <dgm:t>
        <a:bodyPr/>
        <a:lstStyle/>
        <a:p>
          <a:endParaRPr lang="fr-FR"/>
        </a:p>
      </dgm:t>
    </dgm:pt>
    <dgm:pt modelId="{2298C11F-ADA1-4023-A34B-E8906A1B7876}" type="sibTrans" cxnId="{299173D6-EDA1-4FDF-BAE7-D7DC560AA3D1}">
      <dgm:prSet/>
      <dgm:spPr/>
      <dgm:t>
        <a:bodyPr/>
        <a:lstStyle/>
        <a:p>
          <a:endParaRPr lang="fr-FR"/>
        </a:p>
      </dgm:t>
    </dgm:pt>
    <dgm:pt modelId="{9E85171D-DE76-4404-8FCA-9049F6DDC735}">
      <dgm:prSet custT="1"/>
      <dgm:spPr/>
      <dgm:t>
        <a:bodyPr/>
        <a:lstStyle/>
        <a:p>
          <a:r>
            <a:rPr lang="fr-FR" sz="1000" dirty="0" smtClean="0"/>
            <a:t>Gérer les habilitations</a:t>
          </a:r>
          <a:endParaRPr lang="fr-FR" sz="1000" dirty="0"/>
        </a:p>
      </dgm:t>
    </dgm:pt>
    <dgm:pt modelId="{60436D20-6B72-4443-83E1-1BF97BB7C32A}" type="parTrans" cxnId="{D41E23C7-5C54-44BC-BCDB-418255B3FF0E}">
      <dgm:prSet/>
      <dgm:spPr/>
      <dgm:t>
        <a:bodyPr/>
        <a:lstStyle/>
        <a:p>
          <a:endParaRPr lang="fr-FR"/>
        </a:p>
      </dgm:t>
    </dgm:pt>
    <dgm:pt modelId="{4F5F3594-336F-4D57-8516-058F3E37B625}" type="sibTrans" cxnId="{D41E23C7-5C54-44BC-BCDB-418255B3FF0E}">
      <dgm:prSet/>
      <dgm:spPr/>
      <dgm:t>
        <a:bodyPr/>
        <a:lstStyle/>
        <a:p>
          <a:endParaRPr lang="fr-FR"/>
        </a:p>
      </dgm:t>
    </dgm:pt>
    <dgm:pt modelId="{46C20ECD-8460-4842-B08A-4CB37C9C6D50}">
      <dgm:prSet custT="1"/>
      <dgm:spPr/>
      <dgm:t>
        <a:bodyPr/>
        <a:lstStyle/>
        <a:p>
          <a:r>
            <a:rPr lang="fr-FR" sz="1000" dirty="0" smtClean="0"/>
            <a:t>Mettre à jour les données établissement</a:t>
          </a:r>
          <a:endParaRPr lang="fr-FR" sz="1000" dirty="0"/>
        </a:p>
      </dgm:t>
    </dgm:pt>
    <dgm:pt modelId="{7363FF92-8701-48F6-8706-1D2AED266E49}" type="parTrans" cxnId="{189E2B10-BF15-4301-A1C4-853BCD673AA0}">
      <dgm:prSet/>
      <dgm:spPr/>
      <dgm:t>
        <a:bodyPr/>
        <a:lstStyle/>
        <a:p>
          <a:endParaRPr lang="fr-FR"/>
        </a:p>
      </dgm:t>
    </dgm:pt>
    <dgm:pt modelId="{F0F5A4FC-E2C2-42CF-A89C-4F789B6AC761}" type="sibTrans" cxnId="{189E2B10-BF15-4301-A1C4-853BCD673AA0}">
      <dgm:prSet/>
      <dgm:spPr/>
      <dgm:t>
        <a:bodyPr/>
        <a:lstStyle/>
        <a:p>
          <a:endParaRPr lang="fr-FR"/>
        </a:p>
      </dgm:t>
    </dgm:pt>
    <dgm:pt modelId="{F9E6AE6E-BF10-458D-89C9-E1D0B53A9AFD}">
      <dgm:prSet custT="1"/>
      <dgm:spPr/>
      <dgm:t>
        <a:bodyPr/>
        <a:lstStyle/>
        <a:p>
          <a:r>
            <a:rPr lang="fr-FR" sz="1000" dirty="0" smtClean="0"/>
            <a:t>Mettre à jour les données unité</a:t>
          </a:r>
          <a:endParaRPr lang="fr-FR" sz="1000" dirty="0"/>
        </a:p>
      </dgm:t>
    </dgm:pt>
    <dgm:pt modelId="{8A981B77-9B3E-464D-B32A-BF14E7CEA1DE}" type="parTrans" cxnId="{2727A250-D59B-43B6-AF28-A9C691E601F0}">
      <dgm:prSet/>
      <dgm:spPr/>
      <dgm:t>
        <a:bodyPr/>
        <a:lstStyle/>
        <a:p>
          <a:endParaRPr lang="fr-FR"/>
        </a:p>
      </dgm:t>
    </dgm:pt>
    <dgm:pt modelId="{877DD996-C2EE-4598-832E-B9AE03F67488}" type="sibTrans" cxnId="{2727A250-D59B-43B6-AF28-A9C691E601F0}">
      <dgm:prSet/>
      <dgm:spPr/>
      <dgm:t>
        <a:bodyPr/>
        <a:lstStyle/>
        <a:p>
          <a:endParaRPr lang="fr-FR"/>
        </a:p>
      </dgm:t>
    </dgm:pt>
    <dgm:pt modelId="{EC480464-0444-4BC6-BCAC-98B3DA43A48A}">
      <dgm:prSet custT="1"/>
      <dgm:spPr/>
      <dgm:t>
        <a:bodyPr/>
        <a:lstStyle/>
        <a:p>
          <a:r>
            <a:rPr lang="fr-FR" sz="1000" dirty="0" smtClean="0"/>
            <a:t>Gérer le planning de l'unité</a:t>
          </a:r>
          <a:endParaRPr lang="fr-FR" sz="1000" dirty="0"/>
        </a:p>
      </dgm:t>
    </dgm:pt>
    <dgm:pt modelId="{6D47B765-C721-45C2-84AB-EB7B3FBD28EA}" type="parTrans" cxnId="{D45DD4FE-E4FB-493F-96F3-2866E51FDB1B}">
      <dgm:prSet/>
      <dgm:spPr/>
      <dgm:t>
        <a:bodyPr/>
        <a:lstStyle/>
        <a:p>
          <a:endParaRPr lang="fr-FR"/>
        </a:p>
      </dgm:t>
    </dgm:pt>
    <dgm:pt modelId="{B206982D-A2C4-4E8A-A576-5A0BA1EA015E}" type="sibTrans" cxnId="{D45DD4FE-E4FB-493F-96F3-2866E51FDB1B}">
      <dgm:prSet/>
      <dgm:spPr/>
      <dgm:t>
        <a:bodyPr/>
        <a:lstStyle/>
        <a:p>
          <a:endParaRPr lang="fr-FR"/>
        </a:p>
      </dgm:t>
    </dgm:pt>
    <dgm:pt modelId="{87BFE91A-34EB-4871-B692-533E5B9BE638}">
      <dgm:prSet custT="1"/>
      <dgm:spPr/>
      <dgm:t>
        <a:bodyPr/>
        <a:lstStyle/>
        <a:p>
          <a:r>
            <a:rPr lang="fr-FR" sz="1000" dirty="0" smtClean="0"/>
            <a:t>Consulter les statistiques ESMS</a:t>
          </a:r>
          <a:endParaRPr lang="fr-FR" sz="1000" dirty="0"/>
        </a:p>
      </dgm:t>
    </dgm:pt>
    <dgm:pt modelId="{4E4B0714-2B42-471C-A2C7-B45F3D916258}" type="parTrans" cxnId="{CD406D02-D3E2-4394-85C3-EC8FD91113C5}">
      <dgm:prSet/>
      <dgm:spPr/>
      <dgm:t>
        <a:bodyPr/>
        <a:lstStyle/>
        <a:p>
          <a:endParaRPr lang="fr-FR"/>
        </a:p>
      </dgm:t>
    </dgm:pt>
    <dgm:pt modelId="{83CFBA27-4C91-4E68-9A0D-5B3041112A44}" type="sibTrans" cxnId="{CD406D02-D3E2-4394-85C3-EC8FD91113C5}">
      <dgm:prSet/>
      <dgm:spPr/>
      <dgm:t>
        <a:bodyPr/>
        <a:lstStyle/>
        <a:p>
          <a:endParaRPr lang="fr-FR"/>
        </a:p>
      </dgm:t>
    </dgm:pt>
    <dgm:pt modelId="{A3155B77-AAA3-4DEC-B403-B3D9A878D9E7}" type="pres">
      <dgm:prSet presAssocID="{A47064F0-AA98-4F96-A698-F25CDF3A1B3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93A0E7B7-DE37-4F2B-8596-E17B0605899D}" type="pres">
      <dgm:prSet presAssocID="{2C7DFD86-94C1-489B-A15A-B933BD8CFFAF}" presName="linNode" presStyleCnt="0"/>
      <dgm:spPr/>
    </dgm:pt>
    <dgm:pt modelId="{C553DDC5-1447-4C97-B1D1-A3A1C8B62340}" type="pres">
      <dgm:prSet presAssocID="{2C7DFD86-94C1-489B-A15A-B933BD8CFFAF}" presName="parentText" presStyleLbl="node1" presStyleIdx="0" presStyleCnt="1" custLinFactNeighborX="1058" custLinFactNeighborY="238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4656084B-D0EB-4616-A330-345C557480E7}" type="pres">
      <dgm:prSet presAssocID="{2C7DFD86-94C1-489B-A15A-B933BD8CFFAF}" presName="descendantText" presStyleLbl="alignAccFollowNode1" presStyleIdx="0" presStyleCnt="1" custScaleY="119529" custLinFactNeighborX="-1254" custLinFactNeighborY="-7531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3422118E-A49B-42E0-A157-EAA5A9895036}" srcId="{A47064F0-AA98-4F96-A698-F25CDF3A1B32}" destId="{2C7DFD86-94C1-489B-A15A-B933BD8CFFAF}" srcOrd="0" destOrd="0" parTransId="{4E83741D-A177-4B71-B2DA-EFF9348C0A25}" sibTransId="{48C43AA1-F07A-46F6-ADDC-E2EB346D6C79}"/>
    <dgm:cxn modelId="{9C9B77FB-2317-42BC-B491-4EEF0C09BE73}" type="presOf" srcId="{2C7DFD86-94C1-489B-A15A-B933BD8CFFAF}" destId="{C553DDC5-1447-4C97-B1D1-A3A1C8B62340}" srcOrd="0" destOrd="0" presId="urn:microsoft.com/office/officeart/2005/8/layout/vList5"/>
    <dgm:cxn modelId="{2727A250-D59B-43B6-AF28-A9C691E601F0}" srcId="{2C7DFD86-94C1-489B-A15A-B933BD8CFFAF}" destId="{F9E6AE6E-BF10-458D-89C9-E1D0B53A9AFD}" srcOrd="3" destOrd="0" parTransId="{8A981B77-9B3E-464D-B32A-BF14E7CEA1DE}" sibTransId="{877DD996-C2EE-4598-832E-B9AE03F67488}"/>
    <dgm:cxn modelId="{73A666F8-EC17-4A1D-AD4F-BE46B453681A}" type="presOf" srcId="{F9E6AE6E-BF10-458D-89C9-E1D0B53A9AFD}" destId="{4656084B-D0EB-4616-A330-345C557480E7}" srcOrd="0" destOrd="3" presId="urn:microsoft.com/office/officeart/2005/8/layout/vList5"/>
    <dgm:cxn modelId="{6866BE2B-4CC7-42EA-98B8-0311E0238FB2}" type="presOf" srcId="{A47064F0-AA98-4F96-A698-F25CDF3A1B32}" destId="{A3155B77-AAA3-4DEC-B403-B3D9A878D9E7}" srcOrd="0" destOrd="0" presId="urn:microsoft.com/office/officeart/2005/8/layout/vList5"/>
    <dgm:cxn modelId="{D50BE54A-B55C-429A-BD9D-68E7C16ED2F4}" type="presOf" srcId="{46C20ECD-8460-4842-B08A-4CB37C9C6D50}" destId="{4656084B-D0EB-4616-A330-345C557480E7}" srcOrd="0" destOrd="2" presId="urn:microsoft.com/office/officeart/2005/8/layout/vList5"/>
    <dgm:cxn modelId="{D45DD4FE-E4FB-493F-96F3-2866E51FDB1B}" srcId="{2C7DFD86-94C1-489B-A15A-B933BD8CFFAF}" destId="{EC480464-0444-4BC6-BCAC-98B3DA43A48A}" srcOrd="4" destOrd="0" parTransId="{6D47B765-C721-45C2-84AB-EB7B3FBD28EA}" sibTransId="{B206982D-A2C4-4E8A-A576-5A0BA1EA015E}"/>
    <dgm:cxn modelId="{A5BFD244-EE13-4CB4-B43C-8156D964F622}" type="presOf" srcId="{9E85171D-DE76-4404-8FCA-9049F6DDC735}" destId="{4656084B-D0EB-4616-A330-345C557480E7}" srcOrd="0" destOrd="1" presId="urn:microsoft.com/office/officeart/2005/8/layout/vList5"/>
    <dgm:cxn modelId="{78335B32-5314-468E-A4D1-BAB8AF24FDDD}" type="presOf" srcId="{EC480464-0444-4BC6-BCAC-98B3DA43A48A}" destId="{4656084B-D0EB-4616-A330-345C557480E7}" srcOrd="0" destOrd="4" presId="urn:microsoft.com/office/officeart/2005/8/layout/vList5"/>
    <dgm:cxn modelId="{CD406D02-D3E2-4394-85C3-EC8FD91113C5}" srcId="{2C7DFD86-94C1-489B-A15A-B933BD8CFFAF}" destId="{87BFE91A-34EB-4871-B692-533E5B9BE638}" srcOrd="5" destOrd="0" parTransId="{4E4B0714-2B42-471C-A2C7-B45F3D916258}" sibTransId="{83CFBA27-4C91-4E68-9A0D-5B3041112A44}"/>
    <dgm:cxn modelId="{299173D6-EDA1-4FDF-BAE7-D7DC560AA3D1}" srcId="{2C7DFD86-94C1-489B-A15A-B933BD8CFFAF}" destId="{E0969634-4EB0-4AE8-90BC-5B13624386F1}" srcOrd="0" destOrd="0" parTransId="{696D965B-17FA-45C3-9D98-942F0FD42AA2}" sibTransId="{2298C11F-ADA1-4023-A34B-E8906A1B7876}"/>
    <dgm:cxn modelId="{26CB648E-4106-4CF8-BEA6-74A07C08CB01}" type="presOf" srcId="{87BFE91A-34EB-4871-B692-533E5B9BE638}" destId="{4656084B-D0EB-4616-A330-345C557480E7}" srcOrd="0" destOrd="5" presId="urn:microsoft.com/office/officeart/2005/8/layout/vList5"/>
    <dgm:cxn modelId="{189E2B10-BF15-4301-A1C4-853BCD673AA0}" srcId="{2C7DFD86-94C1-489B-A15A-B933BD8CFFAF}" destId="{46C20ECD-8460-4842-B08A-4CB37C9C6D50}" srcOrd="2" destOrd="0" parTransId="{7363FF92-8701-48F6-8706-1D2AED266E49}" sibTransId="{F0F5A4FC-E2C2-42CF-A89C-4F789B6AC761}"/>
    <dgm:cxn modelId="{D41E23C7-5C54-44BC-BCDB-418255B3FF0E}" srcId="{2C7DFD86-94C1-489B-A15A-B933BD8CFFAF}" destId="{9E85171D-DE76-4404-8FCA-9049F6DDC735}" srcOrd="1" destOrd="0" parTransId="{60436D20-6B72-4443-83E1-1BF97BB7C32A}" sibTransId="{4F5F3594-336F-4D57-8516-058F3E37B625}"/>
    <dgm:cxn modelId="{021A259F-33E0-4B4A-8B4E-891047898BEE}" type="presOf" srcId="{E0969634-4EB0-4AE8-90BC-5B13624386F1}" destId="{4656084B-D0EB-4616-A330-345C557480E7}" srcOrd="0" destOrd="0" presId="urn:microsoft.com/office/officeart/2005/8/layout/vList5"/>
    <dgm:cxn modelId="{821E3291-6E83-458F-836E-5B2F6BF493A2}" type="presParOf" srcId="{A3155B77-AAA3-4DEC-B403-B3D9A878D9E7}" destId="{93A0E7B7-DE37-4F2B-8596-E17B0605899D}" srcOrd="0" destOrd="0" presId="urn:microsoft.com/office/officeart/2005/8/layout/vList5"/>
    <dgm:cxn modelId="{802C060D-84F8-42DA-B1F5-83314CDC5D07}" type="presParOf" srcId="{93A0E7B7-DE37-4F2B-8596-E17B0605899D}" destId="{C553DDC5-1447-4C97-B1D1-A3A1C8B62340}" srcOrd="0" destOrd="0" presId="urn:microsoft.com/office/officeart/2005/8/layout/vList5"/>
    <dgm:cxn modelId="{F2229F4E-36CA-485B-B382-321E28E79391}" type="presParOf" srcId="{93A0E7B7-DE37-4F2B-8596-E17B0605899D}" destId="{4656084B-D0EB-4616-A330-345C557480E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56084B-D0EB-4616-A330-345C557480E7}">
      <dsp:nvSpPr>
        <dsp:cNvPr id="0" name=""/>
        <dsp:cNvSpPr/>
      </dsp:nvSpPr>
      <dsp:spPr>
        <a:xfrm rot="5400000">
          <a:off x="1829749" y="-532480"/>
          <a:ext cx="1270582" cy="233554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 smtClean="0"/>
            <a:t>Gérer les utilisateurs</a:t>
          </a:r>
          <a:endParaRPr lang="fr-FR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 smtClean="0"/>
            <a:t>Gérer les habilitations</a:t>
          </a:r>
          <a:endParaRPr lang="fr-FR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 smtClean="0"/>
            <a:t>Mettre à jour les données établissement</a:t>
          </a:r>
          <a:endParaRPr lang="fr-FR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 smtClean="0"/>
            <a:t>Mettre à jour les données unité</a:t>
          </a:r>
          <a:endParaRPr lang="fr-FR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 smtClean="0"/>
            <a:t>Gérer le planning de l'unité</a:t>
          </a:r>
          <a:endParaRPr lang="fr-FR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000" kern="1200" dirty="0" smtClean="0"/>
            <a:t>Consulter les statistiques ESMS</a:t>
          </a:r>
          <a:endParaRPr lang="fr-FR" sz="1000" kern="1200" dirty="0"/>
        </a:p>
      </dsp:txBody>
      <dsp:txXfrm rot="-5400000">
        <a:off x="1297269" y="62025"/>
        <a:ext cx="2273518" cy="1146532"/>
      </dsp:txXfrm>
    </dsp:sp>
    <dsp:sp modelId="{C553DDC5-1447-4C97-B1D1-A3A1C8B62340}">
      <dsp:nvSpPr>
        <dsp:cNvPr id="0" name=""/>
        <dsp:cNvSpPr/>
      </dsp:nvSpPr>
      <dsp:spPr>
        <a:xfrm>
          <a:off x="24710" y="1298"/>
          <a:ext cx="1313743" cy="132873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Référent ESMS</a:t>
          </a:r>
          <a:endParaRPr lang="fr-FR" sz="1400" kern="1200" dirty="0"/>
        </a:p>
      </dsp:txBody>
      <dsp:txXfrm>
        <a:off x="88842" y="65430"/>
        <a:ext cx="1185479" cy="12004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32D68-99BD-4801-BD47-423F016A79AC}" type="datetimeFigureOut">
              <a:rPr lang="fr-FR" smtClean="0"/>
              <a:t>25/01/2023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D8DA15-7142-4EAA-84A2-E99B76AF8D8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7641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* Référent MDPH a formé pour la création des habilitations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BD8DA15-7142-4EAA-84A2-E99B76AF8D8C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191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6" t="4058" r="5185" b="7826"/>
          <a:stretch/>
        </p:blipFill>
        <p:spPr>
          <a:xfrm>
            <a:off x="236882" y="2186607"/>
            <a:ext cx="2517891" cy="3468757"/>
          </a:xfrm>
          <a:prstGeom prst="rect">
            <a:avLst/>
          </a:prstGeom>
          <a:effectLst>
            <a:reflection endPos="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61252" y="1837979"/>
            <a:ext cx="5777948" cy="2387600"/>
          </a:xfrm>
        </p:spPr>
        <p:txBody>
          <a:bodyPr anchor="b">
            <a:normAutofit/>
          </a:bodyPr>
          <a:lstStyle>
            <a:lvl1pPr algn="r">
              <a:defRPr sz="5400">
                <a:solidFill>
                  <a:srgbClr val="6E368C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17912" y="4317654"/>
            <a:ext cx="6321288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6E368C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 smtClean="0"/>
              <a:t>Modifiez le style des sous-titres du masque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4785" y="633972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1EB8B80-DEFF-4BDE-8C78-DBE837172255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4394" y="677652"/>
            <a:ext cx="3475213" cy="73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847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217374"/>
            <a:ext cx="7886700" cy="4959589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4785" y="633972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1EB8B80-DEFF-4BDE-8C78-DBE837172255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6" t="4058" r="5185" b="7826"/>
          <a:stretch/>
        </p:blipFill>
        <p:spPr>
          <a:xfrm>
            <a:off x="8348870" y="123240"/>
            <a:ext cx="795130" cy="1095406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46262" y="308459"/>
            <a:ext cx="7509842" cy="802793"/>
          </a:xfrm>
        </p:spPr>
        <p:txBody>
          <a:bodyPr>
            <a:normAutofit/>
          </a:bodyPr>
          <a:lstStyle>
            <a:lvl1pPr>
              <a:defRPr sz="3200">
                <a:solidFill>
                  <a:srgbClr val="6E368C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2" y="414581"/>
            <a:ext cx="666750" cy="59055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280" y="6316554"/>
            <a:ext cx="1948070" cy="41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203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4785" y="633972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1EB8B80-DEFF-4BDE-8C78-DBE837172255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6" t="4058" r="5185" b="7826"/>
          <a:stretch/>
        </p:blipFill>
        <p:spPr>
          <a:xfrm>
            <a:off x="8348870" y="123240"/>
            <a:ext cx="795130" cy="109540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280" y="6316554"/>
            <a:ext cx="1948070" cy="41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3328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Vi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/>
          </p:cNvSpPr>
          <p:nvPr>
            <p:ph idx="3"/>
          </p:nvPr>
        </p:nvSpPr>
        <p:spPr>
          <a:xfrm>
            <a:off x="357188" y="687587"/>
            <a:ext cx="8429625" cy="5339953"/>
          </a:xfrm>
          <a:prstGeom prst="rect">
            <a:avLst/>
          </a:prstGeom>
        </p:spPr>
        <p:txBody>
          <a:bodyPr anchor="ctr"/>
          <a:lstStyle/>
          <a:p>
            <a:pPr marL="0" lvl="0" indent="0" algn="ctr">
              <a:spcBef>
                <a:spcPts val="0"/>
              </a:spcBef>
              <a:buClrTx/>
              <a:buSzTx/>
              <a:buNone/>
              <a:defRPr sz="3600">
                <a:solidFill>
                  <a:srgbClr val="737373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endParaRPr/>
          </a:p>
        </p:txBody>
      </p:sp>
      <p:sp>
        <p:nvSpPr>
          <p:cNvPr id="7" name="Espace réservé du pied de page 7"/>
          <p:cNvSpPr>
            <a:spLocks noGrp="1"/>
          </p:cNvSpPr>
          <p:nvPr>
            <p:ph type="ftr" sz="quarter" idx="10"/>
          </p:nvPr>
        </p:nvSpPr>
        <p:spPr>
          <a:xfrm>
            <a:off x="366117" y="6287619"/>
            <a:ext cx="4964906" cy="365001"/>
          </a:xfrm>
          <a:prstGeom prst="rect">
            <a:avLst/>
          </a:prstGeom>
          <a:ln>
            <a:noFill/>
          </a:ln>
        </p:spPr>
        <p:txBody>
          <a:bodyPr vert="horz" lIns="64281" tIns="32140" rIns="64281" bIns="32140" rtlCol="0" anchor="ctr"/>
          <a:lstStyle>
            <a:lvl1pPr marL="0" indent="0" algn="ctr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>
                <a:solidFill>
                  <a:srgbClr val="FFFFFF">
                    <a:tint val="75000"/>
                  </a:srgbClr>
                </a:solidFill>
              </a:rPr>
              <a:t>Titre / date ou version</a:t>
            </a:r>
            <a:endParaRPr lang="fr-FR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8" name="Espace réservé du pied de page 7"/>
          <p:cNvSpPr txBox="1">
            <a:spLocks/>
          </p:cNvSpPr>
          <p:nvPr userDrawn="1"/>
        </p:nvSpPr>
        <p:spPr>
          <a:xfrm>
            <a:off x="3312147" y="6303246"/>
            <a:ext cx="2847799" cy="365001"/>
          </a:xfrm>
          <a:prstGeom prst="rect">
            <a:avLst/>
          </a:prstGeom>
        </p:spPr>
        <p:txBody>
          <a:bodyPr vert="horz" lIns="64281" tIns="32140" rIns="64281" bIns="32140" rtlCol="0" anchor="ctr"/>
          <a:lstStyle>
            <a:lvl1pPr marL="0" indent="0" algn="ctr" defTabSz="584200">
              <a:spcBef>
                <a:spcPts val="1200"/>
              </a:spcBef>
              <a:buClr>
                <a:srgbClr val="473B66"/>
              </a:buClr>
              <a:buSzPct val="100000"/>
              <a:buNone/>
              <a:defRPr sz="900">
                <a:solidFill>
                  <a:schemeClr val="tx1">
                    <a:tint val="75000"/>
                  </a:schemeClr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88894" indent="-369794" defTabSz="584200">
              <a:spcBef>
                <a:spcPts val="1200"/>
              </a:spcBef>
              <a:buClr>
                <a:srgbClr val="473B66"/>
              </a:buClr>
              <a:buSzPct val="30000"/>
              <a:buChar char="•"/>
              <a:defRPr sz="3000">
                <a:solidFill>
                  <a:srgbClr val="303332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207994" indent="-369794" defTabSz="584200">
              <a:spcBef>
                <a:spcPts val="1200"/>
              </a:spcBef>
              <a:buClr>
                <a:srgbClr val="473B66"/>
              </a:buClr>
              <a:buSzPct val="30000"/>
              <a:buChar char="•"/>
              <a:defRPr sz="3000">
                <a:solidFill>
                  <a:srgbClr val="303332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27094" indent="-369794" defTabSz="584200">
              <a:spcBef>
                <a:spcPts val="1200"/>
              </a:spcBef>
              <a:buClr>
                <a:srgbClr val="473B66"/>
              </a:buClr>
              <a:buSzPct val="30000"/>
              <a:buChar char="•"/>
              <a:defRPr sz="3000">
                <a:solidFill>
                  <a:srgbClr val="303332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46194" indent="-369794" defTabSz="584200">
              <a:spcBef>
                <a:spcPts val="1200"/>
              </a:spcBef>
              <a:buClr>
                <a:srgbClr val="473B66"/>
              </a:buClr>
              <a:buSzPct val="30000"/>
              <a:buChar char="•"/>
              <a:defRPr sz="3000">
                <a:solidFill>
                  <a:srgbClr val="303332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465294" indent="-369794" defTabSz="584200">
              <a:spcBef>
                <a:spcPts val="1200"/>
              </a:spcBef>
              <a:buClr>
                <a:srgbClr val="473B66"/>
              </a:buClr>
              <a:buSzPct val="30000"/>
              <a:defRPr sz="3000">
                <a:solidFill>
                  <a:srgbClr val="303332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884394" indent="-369794" defTabSz="584200">
              <a:spcBef>
                <a:spcPts val="1200"/>
              </a:spcBef>
              <a:buClr>
                <a:srgbClr val="473B66"/>
              </a:buClr>
              <a:buSzPct val="30000"/>
              <a:defRPr sz="3000">
                <a:solidFill>
                  <a:srgbClr val="303332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303494" indent="-369794" defTabSz="584200">
              <a:spcBef>
                <a:spcPts val="1200"/>
              </a:spcBef>
              <a:buClr>
                <a:srgbClr val="473B66"/>
              </a:buClr>
              <a:buSzPct val="30000"/>
              <a:defRPr sz="3000">
                <a:solidFill>
                  <a:srgbClr val="303332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722594" indent="-369794" defTabSz="584200">
              <a:spcBef>
                <a:spcPts val="1200"/>
              </a:spcBef>
              <a:buClr>
                <a:srgbClr val="473B66"/>
              </a:buClr>
              <a:buSzPct val="30000"/>
              <a:defRPr sz="3000">
                <a:solidFill>
                  <a:srgbClr val="303332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endParaRPr lang="fr-FR" kern="0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Espace réservé du pied de page 7"/>
          <p:cNvSpPr txBox="1">
            <a:spLocks/>
          </p:cNvSpPr>
          <p:nvPr userDrawn="1"/>
        </p:nvSpPr>
        <p:spPr>
          <a:xfrm>
            <a:off x="5411391" y="6287619"/>
            <a:ext cx="2317255" cy="365001"/>
          </a:xfrm>
          <a:prstGeom prst="rect">
            <a:avLst/>
          </a:prstGeom>
          <a:ln>
            <a:noFill/>
          </a:ln>
        </p:spPr>
        <p:txBody>
          <a:bodyPr vert="horz" lIns="64281" tIns="32140" rIns="64281" bIns="32140" rtlCol="0" anchor="ctr"/>
          <a:lstStyle>
            <a:lvl1pPr marL="0" indent="0" algn="ctr" defTabSz="584200">
              <a:spcBef>
                <a:spcPts val="1200"/>
              </a:spcBef>
              <a:buClr>
                <a:srgbClr val="473B66"/>
              </a:buClr>
              <a:buSzPct val="100000"/>
              <a:buNone/>
              <a:defRPr sz="1050">
                <a:solidFill>
                  <a:schemeClr val="tx1">
                    <a:tint val="75000"/>
                  </a:schemeClr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1pPr>
            <a:lvl2pPr marL="788894" indent="-369794" defTabSz="584200">
              <a:spcBef>
                <a:spcPts val="1200"/>
              </a:spcBef>
              <a:buClr>
                <a:srgbClr val="473B66"/>
              </a:buClr>
              <a:buSzPct val="30000"/>
              <a:buChar char="•"/>
              <a:defRPr sz="3000">
                <a:solidFill>
                  <a:srgbClr val="303332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2pPr>
            <a:lvl3pPr marL="1207994" indent="-369794" defTabSz="584200">
              <a:spcBef>
                <a:spcPts val="1200"/>
              </a:spcBef>
              <a:buClr>
                <a:srgbClr val="473B66"/>
              </a:buClr>
              <a:buSzPct val="30000"/>
              <a:buChar char="•"/>
              <a:defRPr sz="3000">
                <a:solidFill>
                  <a:srgbClr val="303332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3pPr>
            <a:lvl4pPr marL="1627094" indent="-369794" defTabSz="584200">
              <a:spcBef>
                <a:spcPts val="1200"/>
              </a:spcBef>
              <a:buClr>
                <a:srgbClr val="473B66"/>
              </a:buClr>
              <a:buSzPct val="30000"/>
              <a:buChar char="•"/>
              <a:defRPr sz="3000">
                <a:solidFill>
                  <a:srgbClr val="303332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4pPr>
            <a:lvl5pPr marL="2046194" indent="-369794" defTabSz="584200">
              <a:spcBef>
                <a:spcPts val="1200"/>
              </a:spcBef>
              <a:buClr>
                <a:srgbClr val="473B66"/>
              </a:buClr>
              <a:buSzPct val="30000"/>
              <a:buChar char="•"/>
              <a:defRPr sz="3000">
                <a:solidFill>
                  <a:srgbClr val="303332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5pPr>
            <a:lvl6pPr marL="2465294" indent="-369794" defTabSz="584200">
              <a:spcBef>
                <a:spcPts val="1200"/>
              </a:spcBef>
              <a:buClr>
                <a:srgbClr val="473B66"/>
              </a:buClr>
              <a:buSzPct val="30000"/>
              <a:defRPr sz="3000">
                <a:solidFill>
                  <a:srgbClr val="303332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6pPr>
            <a:lvl7pPr marL="2884394" indent="-369794" defTabSz="584200">
              <a:spcBef>
                <a:spcPts val="1200"/>
              </a:spcBef>
              <a:buClr>
                <a:srgbClr val="473B66"/>
              </a:buClr>
              <a:buSzPct val="30000"/>
              <a:defRPr sz="3000">
                <a:solidFill>
                  <a:srgbClr val="303332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7pPr>
            <a:lvl8pPr marL="3303494" indent="-369794" defTabSz="584200">
              <a:spcBef>
                <a:spcPts val="1200"/>
              </a:spcBef>
              <a:buClr>
                <a:srgbClr val="473B66"/>
              </a:buClr>
              <a:buSzPct val="30000"/>
              <a:defRPr sz="3000">
                <a:solidFill>
                  <a:srgbClr val="303332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8pPr>
            <a:lvl9pPr marL="3722594" indent="-369794" defTabSz="584200">
              <a:spcBef>
                <a:spcPts val="1200"/>
              </a:spcBef>
              <a:buClr>
                <a:srgbClr val="473B66"/>
              </a:buClr>
              <a:buSzPct val="30000"/>
              <a:defRPr sz="3000">
                <a:solidFill>
                  <a:srgbClr val="303332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lvl9pPr>
          </a:lstStyle>
          <a:p>
            <a:r>
              <a:rPr lang="fr-FR" kern="0" dirty="0" smtClean="0">
                <a:solidFill>
                  <a:srgbClr val="FFFFFF">
                    <a:tint val="75000"/>
                  </a:srgbClr>
                </a:solidFill>
              </a:rPr>
              <a:t>Page </a:t>
            </a:r>
            <a:fld id="{0D546949-411E-440D-BAE9-8FC852CFC9A7}" type="slidenum">
              <a:rPr lang="fr-FR" kern="0" smtClean="0">
                <a:solidFill>
                  <a:srgbClr val="FFFFFF">
                    <a:tint val="75000"/>
                  </a:srgbClr>
                </a:solidFill>
              </a:rPr>
              <a:pPr/>
              <a:t>‹N°›</a:t>
            </a:fld>
            <a:endParaRPr lang="fr-FR" kern="0" dirty="0">
              <a:solidFill>
                <a:srgbClr val="FFFFFF">
                  <a:tint val="75000"/>
                </a:srgbClr>
              </a:solidFill>
            </a:endParaRPr>
          </a:p>
        </p:txBody>
      </p:sp>
      <p:pic>
        <p:nvPicPr>
          <p:cNvPr id="11" name="Logo-Sisra-300dpi.png"/>
          <p:cNvPicPr/>
          <p:nvPr userDrawn="1"/>
        </p:nvPicPr>
        <p:blipFill>
          <a:blip r:embed="rId2">
            <a:extLst/>
          </a:blip>
          <a:stretch>
            <a:fillRect/>
          </a:stretch>
        </p:blipFill>
        <p:spPr>
          <a:xfrm>
            <a:off x="8032342" y="6186716"/>
            <a:ext cx="997206" cy="53637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79828264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6262" y="308459"/>
            <a:ext cx="7509842" cy="802793"/>
          </a:xfrm>
        </p:spPr>
        <p:txBody>
          <a:bodyPr>
            <a:normAutofit/>
          </a:bodyPr>
          <a:lstStyle>
            <a:lvl1pPr>
              <a:defRPr sz="3200">
                <a:solidFill>
                  <a:srgbClr val="6E368C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96471"/>
            <a:ext cx="7886700" cy="4880492"/>
          </a:xfrm>
        </p:spPr>
        <p:txBody>
          <a:bodyPr/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6" t="4058" r="5185" b="7826"/>
          <a:stretch/>
        </p:blipFill>
        <p:spPr>
          <a:xfrm>
            <a:off x="8348870" y="123240"/>
            <a:ext cx="795130" cy="109540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2" y="414581"/>
            <a:ext cx="666750" cy="590550"/>
          </a:xfrm>
          <a:prstGeom prst="rect">
            <a:avLst/>
          </a:prstGeom>
        </p:spPr>
      </p:pic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4785" y="633972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1EB8B80-DEFF-4BDE-8C78-DBE837172255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9" name="Imag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280" y="6316554"/>
            <a:ext cx="1948070" cy="41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7880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>
            <a:normAutofit/>
          </a:bodyPr>
          <a:lstStyle>
            <a:lvl1pPr>
              <a:defRPr sz="5400">
                <a:solidFill>
                  <a:srgbClr val="6E368C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6E368C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4785" y="633972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1EB8B80-DEFF-4BDE-8C78-DBE837172255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6" t="4058" r="5185" b="7826"/>
          <a:stretch/>
        </p:blipFill>
        <p:spPr>
          <a:xfrm>
            <a:off x="8348870" y="123240"/>
            <a:ext cx="795130" cy="109540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280" y="6316554"/>
            <a:ext cx="1948070" cy="41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52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217374"/>
            <a:ext cx="3886200" cy="495958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217374"/>
            <a:ext cx="3886200" cy="4959589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4785" y="633972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1EB8B80-DEFF-4BDE-8C78-DBE837172255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6" t="4058" r="5185" b="7826"/>
          <a:stretch/>
        </p:blipFill>
        <p:spPr>
          <a:xfrm>
            <a:off x="8348870" y="123240"/>
            <a:ext cx="795130" cy="1095406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46262" y="308459"/>
            <a:ext cx="7509842" cy="802793"/>
          </a:xfrm>
        </p:spPr>
        <p:txBody>
          <a:bodyPr>
            <a:normAutofit/>
          </a:bodyPr>
          <a:lstStyle>
            <a:lvl1pPr>
              <a:defRPr sz="3200">
                <a:solidFill>
                  <a:srgbClr val="6E368C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2" y="414581"/>
            <a:ext cx="666750" cy="59055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280" y="6316554"/>
            <a:ext cx="1948070" cy="41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946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17373"/>
            <a:ext cx="3868340" cy="8371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54087"/>
            <a:ext cx="3868340" cy="413557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17373"/>
            <a:ext cx="3887391" cy="83712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54087"/>
            <a:ext cx="3887391" cy="413557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6" t="4058" r="5185" b="7826"/>
          <a:stretch/>
        </p:blipFill>
        <p:spPr>
          <a:xfrm>
            <a:off x="8348870" y="123240"/>
            <a:ext cx="795130" cy="1095406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746262" y="308459"/>
            <a:ext cx="7509842" cy="802793"/>
          </a:xfrm>
        </p:spPr>
        <p:txBody>
          <a:bodyPr>
            <a:normAutofit/>
          </a:bodyPr>
          <a:lstStyle>
            <a:lvl1pPr>
              <a:defRPr sz="3200">
                <a:solidFill>
                  <a:srgbClr val="6E368C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2" y="414581"/>
            <a:ext cx="666750" cy="590550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4785" y="633972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1EB8B80-DEFF-4BDE-8C78-DBE837172255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280" y="6316554"/>
            <a:ext cx="1948070" cy="41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9994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4785" y="633972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1EB8B80-DEFF-4BDE-8C78-DBE837172255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6" t="4058" r="5185" b="7826"/>
          <a:stretch/>
        </p:blipFill>
        <p:spPr>
          <a:xfrm>
            <a:off x="8348870" y="123240"/>
            <a:ext cx="795130" cy="1095406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746262" y="308459"/>
            <a:ext cx="7509842" cy="802793"/>
          </a:xfrm>
        </p:spPr>
        <p:txBody>
          <a:bodyPr>
            <a:normAutofit/>
          </a:bodyPr>
          <a:lstStyle>
            <a:lvl1pPr>
              <a:defRPr sz="3200">
                <a:solidFill>
                  <a:srgbClr val="6E368C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pic>
        <p:nvPicPr>
          <p:cNvPr id="13" name="Imag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2" y="414581"/>
            <a:ext cx="666750" cy="59055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280" y="6316554"/>
            <a:ext cx="1948070" cy="41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284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4785" y="633972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1EB8B80-DEFF-4BDE-8C78-DBE837172255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6" t="4058" r="5185" b="7826"/>
          <a:stretch/>
        </p:blipFill>
        <p:spPr>
          <a:xfrm>
            <a:off x="8348870" y="123240"/>
            <a:ext cx="795130" cy="109540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280" y="6316554"/>
            <a:ext cx="1948070" cy="41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2612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4785" y="633972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1EB8B80-DEFF-4BDE-8C78-DBE837172255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6" t="4058" r="5185" b="7826"/>
          <a:stretch/>
        </p:blipFill>
        <p:spPr>
          <a:xfrm>
            <a:off x="8348870" y="123240"/>
            <a:ext cx="795130" cy="109540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280" y="6316554"/>
            <a:ext cx="1948070" cy="41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4501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74785" y="6339725"/>
            <a:ext cx="205740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11EB8B80-DEFF-4BDE-8C78-DBE837172255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6" t="4058" r="5185" b="7826"/>
          <a:stretch/>
        </p:blipFill>
        <p:spPr>
          <a:xfrm>
            <a:off x="8348870" y="123240"/>
            <a:ext cx="795130" cy="109540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7280" y="6316554"/>
            <a:ext cx="1948070" cy="411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457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119270"/>
          </a:xfrm>
          <a:prstGeom prst="rect">
            <a:avLst/>
          </a:prstGeom>
          <a:solidFill>
            <a:srgbClr val="6E3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Rectangle 10"/>
          <p:cNvSpPr/>
          <p:nvPr userDrawn="1"/>
        </p:nvSpPr>
        <p:spPr>
          <a:xfrm>
            <a:off x="0" y="102213"/>
            <a:ext cx="3456000" cy="119270"/>
          </a:xfrm>
          <a:prstGeom prst="rect">
            <a:avLst/>
          </a:prstGeom>
          <a:solidFill>
            <a:srgbClr val="E50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 userDrawn="1"/>
        </p:nvSpPr>
        <p:spPr>
          <a:xfrm>
            <a:off x="0" y="6753432"/>
            <a:ext cx="9144000" cy="119270"/>
          </a:xfrm>
          <a:prstGeom prst="rect">
            <a:avLst/>
          </a:prstGeom>
          <a:solidFill>
            <a:srgbClr val="90BA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ZoneTexte 13"/>
          <p:cNvSpPr txBox="1"/>
          <p:nvPr userDrawn="1"/>
        </p:nvSpPr>
        <p:spPr>
          <a:xfrm>
            <a:off x="0" y="6522287"/>
            <a:ext cx="136497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8A5F725-21B7-4A9F-9AE7-2201969A0164}" type="datetime1">
              <a:rPr lang="fr-FR" sz="1400" i="1" smtClean="0">
                <a:solidFill>
                  <a:srgbClr val="90BA1E"/>
                </a:solidFill>
              </a:rPr>
              <a:t>25/01/2023</a:t>
            </a:fld>
            <a:endParaRPr lang="fr-FR" sz="1400" i="1" dirty="0">
              <a:solidFill>
                <a:srgbClr val="90BA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657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Relationship Id="rId9" Type="http://schemas.openxmlformats.org/officeDocument/2006/relationships/image" Target="../media/image83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png"/><Relationship Id="rId3" Type="http://schemas.openxmlformats.org/officeDocument/2006/relationships/image" Target="../media/image78.png"/><Relationship Id="rId7" Type="http://schemas.openxmlformats.org/officeDocument/2006/relationships/image" Target="../media/image85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png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png"/><Relationship Id="rId4" Type="http://schemas.openxmlformats.org/officeDocument/2006/relationships/image" Target="../media/image10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7.png"/><Relationship Id="rId5" Type="http://schemas.openxmlformats.org/officeDocument/2006/relationships/image" Target="../media/image106.png"/><Relationship Id="rId4" Type="http://schemas.openxmlformats.org/officeDocument/2006/relationships/image" Target="../media/image105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5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8.png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8.wmf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6.bin"/><Relationship Id="rId5" Type="http://schemas.openxmlformats.org/officeDocument/2006/relationships/image" Target="../media/image17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4.bin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mailto:infos@viatrajectoire-na.fr" TargetMode="External"/><Relationship Id="rId2" Type="http://schemas.openxmlformats.org/officeDocument/2006/relationships/hyperlink" Target="mailto:sandrine.boubien@ght-atlantique17.f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Observatoire.mdph@charente-maritime.fr" TargetMode="Externa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9.png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iatrajectoire-nouvelle-aquitaine.fr/sites/default/files/public/gestion%20comptes%20et%20habilitations%206.3_1.pdf" TargetMode="External"/><Relationship Id="rId2" Type="http://schemas.openxmlformats.org/officeDocument/2006/relationships/hyperlink" Target="http://www.viatrajectoire-nouvelle-aquitaine.fr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layer.vimeo.com/video/58117873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3600" dirty="0" smtClean="0"/>
              <a:t>ViaTrajectoire – Handicap</a:t>
            </a:r>
            <a:br>
              <a:rPr lang="fr-FR" sz="3600" dirty="0" smtClean="0"/>
            </a:br>
            <a:endParaRPr lang="fr-FR" sz="32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517912" y="5206296"/>
            <a:ext cx="6321288" cy="975563"/>
          </a:xfrm>
        </p:spPr>
        <p:txBody>
          <a:bodyPr>
            <a:normAutofit/>
          </a:bodyPr>
          <a:lstStyle/>
          <a:p>
            <a:r>
              <a:rPr lang="fr-FR" dirty="0" smtClean="0"/>
              <a:t>Formation des services et ESMS</a:t>
            </a:r>
          </a:p>
          <a:p>
            <a:r>
              <a:rPr lang="fr-FR" dirty="0" smtClean="0"/>
              <a:t>Charente-Maritime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979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Se connecter à ViaTrajectoire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397978"/>
            <a:ext cx="7886700" cy="442861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10</a:t>
            </a:fld>
            <a:endParaRPr lang="fr-FR"/>
          </a:p>
        </p:txBody>
      </p:sp>
      <p:sp>
        <p:nvSpPr>
          <p:cNvPr id="6" name="Ellipse 5"/>
          <p:cNvSpPr/>
          <p:nvPr/>
        </p:nvSpPr>
        <p:spPr>
          <a:xfrm>
            <a:off x="490451" y="3133898"/>
            <a:ext cx="2884516" cy="42394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654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Se connecter à ViaTrajectoire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11</a:t>
            </a:fld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69" y="1703696"/>
            <a:ext cx="8707864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27" t="54806" r="566"/>
          <a:stretch/>
        </p:blipFill>
        <p:spPr bwMode="auto">
          <a:xfrm>
            <a:off x="5826780" y="3264060"/>
            <a:ext cx="3215453" cy="2535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llipse 1"/>
          <p:cNvSpPr/>
          <p:nvPr/>
        </p:nvSpPr>
        <p:spPr>
          <a:xfrm>
            <a:off x="6118167" y="4023360"/>
            <a:ext cx="1579418" cy="46551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9" name="Groupe 18"/>
          <p:cNvGrpSpPr/>
          <p:nvPr/>
        </p:nvGrpSpPr>
        <p:grpSpPr>
          <a:xfrm>
            <a:off x="68238" y="1323833"/>
            <a:ext cx="156947" cy="4967785"/>
            <a:chOff x="177422" y="1323833"/>
            <a:chExt cx="156947" cy="4967785"/>
          </a:xfrm>
        </p:grpSpPr>
        <p:cxnSp>
          <p:nvCxnSpPr>
            <p:cNvPr id="20" name="Connecteur droit 19"/>
            <p:cNvCxnSpPr/>
            <p:nvPr/>
          </p:nvCxnSpPr>
          <p:spPr>
            <a:xfrm>
              <a:off x="232012" y="1323833"/>
              <a:ext cx="27295" cy="4967785"/>
            </a:xfrm>
            <a:prstGeom prst="line">
              <a:avLst/>
            </a:prstGeom>
            <a:ln>
              <a:solidFill>
                <a:srgbClr val="E500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Ellipse 20"/>
            <p:cNvSpPr/>
            <p:nvPr/>
          </p:nvSpPr>
          <p:spPr>
            <a:xfrm>
              <a:off x="177422" y="1477368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Ellipse 21"/>
            <p:cNvSpPr/>
            <p:nvPr/>
          </p:nvSpPr>
          <p:spPr>
            <a:xfrm>
              <a:off x="184244" y="2380394"/>
              <a:ext cx="122829" cy="105771"/>
            </a:xfrm>
            <a:prstGeom prst="ellipse">
              <a:avLst/>
            </a:prstGeom>
            <a:solidFill>
              <a:srgbClr val="E500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Ellipse 22"/>
            <p:cNvSpPr/>
            <p:nvPr/>
          </p:nvSpPr>
          <p:spPr>
            <a:xfrm>
              <a:off x="195614" y="4156920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Ellipse 23"/>
            <p:cNvSpPr/>
            <p:nvPr/>
          </p:nvSpPr>
          <p:spPr>
            <a:xfrm>
              <a:off x="211540" y="510085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Ellipse 24"/>
            <p:cNvSpPr/>
            <p:nvPr/>
          </p:nvSpPr>
          <p:spPr>
            <a:xfrm>
              <a:off x="197892" y="3250453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Ellipse 25"/>
            <p:cNvSpPr/>
            <p:nvPr/>
          </p:nvSpPr>
          <p:spPr>
            <a:xfrm>
              <a:off x="200164" y="600389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16587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données de mon compte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12</a:t>
            </a:fld>
            <a:endParaRPr lang="fr-FR"/>
          </a:p>
        </p:txBody>
      </p:sp>
      <p:pic>
        <p:nvPicPr>
          <p:cNvPr id="7" name="Espace réservé du contenu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96143" y="524332"/>
            <a:ext cx="1357284" cy="1444151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639" y="2277787"/>
            <a:ext cx="8517466" cy="303055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9" name="Ellipse 8"/>
          <p:cNvSpPr/>
          <p:nvPr/>
        </p:nvSpPr>
        <p:spPr>
          <a:xfrm>
            <a:off x="746262" y="3310467"/>
            <a:ext cx="2377938" cy="9652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llipse 9"/>
          <p:cNvSpPr/>
          <p:nvPr/>
        </p:nvSpPr>
        <p:spPr>
          <a:xfrm>
            <a:off x="7450667" y="4580467"/>
            <a:ext cx="805437" cy="8128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634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7913" y="1837979"/>
            <a:ext cx="6514272" cy="2387600"/>
          </a:xfrm>
        </p:spPr>
        <p:txBody>
          <a:bodyPr>
            <a:normAutofit/>
          </a:bodyPr>
          <a:lstStyle/>
          <a:p>
            <a:pPr>
              <a:tabLst>
                <a:tab pos="719138" algn="l"/>
              </a:tabLst>
            </a:pPr>
            <a:r>
              <a:rPr lang="fr-FR" sz="4400" dirty="0" smtClean="0"/>
              <a:t>Annuaire ViaTrajectoire</a:t>
            </a:r>
            <a:endParaRPr lang="fr-FR" sz="4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t>13</a:t>
            </a:fld>
            <a:endParaRPr lang="fr-FR"/>
          </a:p>
        </p:txBody>
      </p:sp>
      <p:grpSp>
        <p:nvGrpSpPr>
          <p:cNvPr id="6" name="Groupe 5"/>
          <p:cNvGrpSpPr/>
          <p:nvPr/>
        </p:nvGrpSpPr>
        <p:grpSpPr>
          <a:xfrm>
            <a:off x="68238" y="1323833"/>
            <a:ext cx="156947" cy="4967785"/>
            <a:chOff x="177422" y="1323833"/>
            <a:chExt cx="156947" cy="4967785"/>
          </a:xfrm>
        </p:grpSpPr>
        <p:cxnSp>
          <p:nvCxnSpPr>
            <p:cNvPr id="7" name="Connecteur droit 6"/>
            <p:cNvCxnSpPr/>
            <p:nvPr/>
          </p:nvCxnSpPr>
          <p:spPr>
            <a:xfrm>
              <a:off x="232012" y="1323833"/>
              <a:ext cx="27295" cy="4967785"/>
            </a:xfrm>
            <a:prstGeom prst="line">
              <a:avLst/>
            </a:prstGeom>
            <a:ln>
              <a:solidFill>
                <a:srgbClr val="E500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Ellipse 7"/>
            <p:cNvSpPr/>
            <p:nvPr/>
          </p:nvSpPr>
          <p:spPr>
            <a:xfrm>
              <a:off x="177422" y="1477368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Ellipse 8"/>
            <p:cNvSpPr/>
            <p:nvPr/>
          </p:nvSpPr>
          <p:spPr>
            <a:xfrm>
              <a:off x="184244" y="2380394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00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Ellipse 9"/>
            <p:cNvSpPr/>
            <p:nvPr/>
          </p:nvSpPr>
          <p:spPr>
            <a:xfrm>
              <a:off x="195614" y="4156920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/>
            <p:cNvSpPr/>
            <p:nvPr/>
          </p:nvSpPr>
          <p:spPr>
            <a:xfrm>
              <a:off x="211540" y="510085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/>
            <p:cNvSpPr/>
            <p:nvPr/>
          </p:nvSpPr>
          <p:spPr>
            <a:xfrm>
              <a:off x="197892" y="3250453"/>
              <a:ext cx="122829" cy="105771"/>
            </a:xfrm>
            <a:prstGeom prst="ellipse">
              <a:avLst/>
            </a:prstGeom>
            <a:solidFill>
              <a:srgbClr val="E00040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/>
            <p:cNvSpPr/>
            <p:nvPr/>
          </p:nvSpPr>
          <p:spPr>
            <a:xfrm>
              <a:off x="200164" y="600389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62691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Consulter l’annuaire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14</a:t>
            </a:fld>
            <a:endParaRPr lang="fr-FR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07" y="2725941"/>
            <a:ext cx="8673151" cy="3330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6763" y="507075"/>
            <a:ext cx="2294102" cy="2330749"/>
          </a:xfrm>
          <a:prstGeom prst="rect">
            <a:avLst/>
          </a:prstGeom>
        </p:spPr>
      </p:pic>
      <p:grpSp>
        <p:nvGrpSpPr>
          <p:cNvPr id="18" name="Groupe 17"/>
          <p:cNvGrpSpPr/>
          <p:nvPr/>
        </p:nvGrpSpPr>
        <p:grpSpPr>
          <a:xfrm>
            <a:off x="68238" y="1323833"/>
            <a:ext cx="156947" cy="4967785"/>
            <a:chOff x="177422" y="1323833"/>
            <a:chExt cx="156947" cy="4967785"/>
          </a:xfrm>
        </p:grpSpPr>
        <p:cxnSp>
          <p:nvCxnSpPr>
            <p:cNvPr id="19" name="Connecteur droit 18"/>
            <p:cNvCxnSpPr/>
            <p:nvPr/>
          </p:nvCxnSpPr>
          <p:spPr>
            <a:xfrm>
              <a:off x="232012" y="1323833"/>
              <a:ext cx="27295" cy="4967785"/>
            </a:xfrm>
            <a:prstGeom prst="line">
              <a:avLst/>
            </a:prstGeom>
            <a:ln>
              <a:solidFill>
                <a:srgbClr val="E500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Ellipse 19"/>
            <p:cNvSpPr/>
            <p:nvPr/>
          </p:nvSpPr>
          <p:spPr>
            <a:xfrm>
              <a:off x="177422" y="1477368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Ellipse 20"/>
            <p:cNvSpPr/>
            <p:nvPr/>
          </p:nvSpPr>
          <p:spPr>
            <a:xfrm>
              <a:off x="184244" y="2380394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00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Ellipse 21"/>
            <p:cNvSpPr/>
            <p:nvPr/>
          </p:nvSpPr>
          <p:spPr>
            <a:xfrm>
              <a:off x="195614" y="4156920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Ellipse 22"/>
            <p:cNvSpPr/>
            <p:nvPr/>
          </p:nvSpPr>
          <p:spPr>
            <a:xfrm>
              <a:off x="211540" y="510085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Ellipse 23"/>
            <p:cNvSpPr/>
            <p:nvPr/>
          </p:nvSpPr>
          <p:spPr>
            <a:xfrm>
              <a:off x="197892" y="3250453"/>
              <a:ext cx="122829" cy="105771"/>
            </a:xfrm>
            <a:prstGeom prst="ellipse">
              <a:avLst/>
            </a:prstGeom>
            <a:solidFill>
              <a:srgbClr val="E00040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Ellipse 24"/>
            <p:cNvSpPr/>
            <p:nvPr/>
          </p:nvSpPr>
          <p:spPr>
            <a:xfrm>
              <a:off x="200164" y="600389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81365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Consulter l’annuaire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15</a:t>
            </a:fld>
            <a:endParaRPr lang="fr-F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93" y="1498837"/>
            <a:ext cx="8761865" cy="3654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e 12"/>
          <p:cNvGrpSpPr/>
          <p:nvPr/>
        </p:nvGrpSpPr>
        <p:grpSpPr>
          <a:xfrm>
            <a:off x="68238" y="1323833"/>
            <a:ext cx="156947" cy="4967785"/>
            <a:chOff x="177422" y="1323833"/>
            <a:chExt cx="156947" cy="4967785"/>
          </a:xfrm>
        </p:grpSpPr>
        <p:cxnSp>
          <p:nvCxnSpPr>
            <p:cNvPr id="14" name="Connecteur droit 13"/>
            <p:cNvCxnSpPr/>
            <p:nvPr/>
          </p:nvCxnSpPr>
          <p:spPr>
            <a:xfrm>
              <a:off x="232012" y="1323833"/>
              <a:ext cx="27295" cy="4967785"/>
            </a:xfrm>
            <a:prstGeom prst="line">
              <a:avLst/>
            </a:prstGeom>
            <a:ln>
              <a:solidFill>
                <a:srgbClr val="E500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Ellipse 14"/>
            <p:cNvSpPr/>
            <p:nvPr/>
          </p:nvSpPr>
          <p:spPr>
            <a:xfrm>
              <a:off x="177422" y="1477368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Ellipse 15"/>
            <p:cNvSpPr/>
            <p:nvPr/>
          </p:nvSpPr>
          <p:spPr>
            <a:xfrm>
              <a:off x="184244" y="2380394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00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Ellipse 16"/>
            <p:cNvSpPr/>
            <p:nvPr/>
          </p:nvSpPr>
          <p:spPr>
            <a:xfrm>
              <a:off x="195614" y="4156920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Ellipse 17"/>
            <p:cNvSpPr/>
            <p:nvPr/>
          </p:nvSpPr>
          <p:spPr>
            <a:xfrm>
              <a:off x="211540" y="510085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Ellipse 18"/>
            <p:cNvSpPr/>
            <p:nvPr/>
          </p:nvSpPr>
          <p:spPr>
            <a:xfrm>
              <a:off x="197892" y="3250453"/>
              <a:ext cx="122829" cy="105771"/>
            </a:xfrm>
            <a:prstGeom prst="ellipse">
              <a:avLst/>
            </a:prstGeom>
            <a:solidFill>
              <a:srgbClr val="E00040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Ellipse 19"/>
            <p:cNvSpPr/>
            <p:nvPr/>
          </p:nvSpPr>
          <p:spPr>
            <a:xfrm>
              <a:off x="200164" y="600389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32879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Consulter l’annuaire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16</a:t>
            </a:fld>
            <a:endParaRPr lang="fr-F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108596"/>
            <a:ext cx="8248650" cy="529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e 12"/>
          <p:cNvGrpSpPr/>
          <p:nvPr/>
        </p:nvGrpSpPr>
        <p:grpSpPr>
          <a:xfrm>
            <a:off x="68238" y="1323833"/>
            <a:ext cx="156947" cy="4967785"/>
            <a:chOff x="177422" y="1323833"/>
            <a:chExt cx="156947" cy="4967785"/>
          </a:xfrm>
        </p:grpSpPr>
        <p:cxnSp>
          <p:nvCxnSpPr>
            <p:cNvPr id="14" name="Connecteur droit 13"/>
            <p:cNvCxnSpPr/>
            <p:nvPr/>
          </p:nvCxnSpPr>
          <p:spPr>
            <a:xfrm>
              <a:off x="232012" y="1323833"/>
              <a:ext cx="27295" cy="4967785"/>
            </a:xfrm>
            <a:prstGeom prst="line">
              <a:avLst/>
            </a:prstGeom>
            <a:ln>
              <a:solidFill>
                <a:srgbClr val="E500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Ellipse 14"/>
            <p:cNvSpPr/>
            <p:nvPr/>
          </p:nvSpPr>
          <p:spPr>
            <a:xfrm>
              <a:off x="177422" y="1477368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Ellipse 15"/>
            <p:cNvSpPr/>
            <p:nvPr/>
          </p:nvSpPr>
          <p:spPr>
            <a:xfrm>
              <a:off x="184244" y="2380394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00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Ellipse 16"/>
            <p:cNvSpPr/>
            <p:nvPr/>
          </p:nvSpPr>
          <p:spPr>
            <a:xfrm>
              <a:off x="195614" y="4156920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Ellipse 17"/>
            <p:cNvSpPr/>
            <p:nvPr/>
          </p:nvSpPr>
          <p:spPr>
            <a:xfrm>
              <a:off x="211540" y="510085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Ellipse 18"/>
            <p:cNvSpPr/>
            <p:nvPr/>
          </p:nvSpPr>
          <p:spPr>
            <a:xfrm>
              <a:off x="197892" y="3250453"/>
              <a:ext cx="122829" cy="105771"/>
            </a:xfrm>
            <a:prstGeom prst="ellipse">
              <a:avLst/>
            </a:prstGeom>
            <a:solidFill>
              <a:srgbClr val="E00040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Ellipse 19"/>
            <p:cNvSpPr/>
            <p:nvPr/>
          </p:nvSpPr>
          <p:spPr>
            <a:xfrm>
              <a:off x="200164" y="600389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07642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Consulter l’annuaire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17</a:t>
            </a:fld>
            <a:endParaRPr lang="fr-F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90186"/>
            <a:ext cx="8229600" cy="530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e 12"/>
          <p:cNvGrpSpPr/>
          <p:nvPr/>
        </p:nvGrpSpPr>
        <p:grpSpPr>
          <a:xfrm>
            <a:off x="68238" y="1323833"/>
            <a:ext cx="156947" cy="4967785"/>
            <a:chOff x="177422" y="1323833"/>
            <a:chExt cx="156947" cy="4967785"/>
          </a:xfrm>
        </p:grpSpPr>
        <p:cxnSp>
          <p:nvCxnSpPr>
            <p:cNvPr id="14" name="Connecteur droit 13"/>
            <p:cNvCxnSpPr/>
            <p:nvPr/>
          </p:nvCxnSpPr>
          <p:spPr>
            <a:xfrm>
              <a:off x="232012" y="1323833"/>
              <a:ext cx="27295" cy="4967785"/>
            </a:xfrm>
            <a:prstGeom prst="line">
              <a:avLst/>
            </a:prstGeom>
            <a:ln>
              <a:solidFill>
                <a:srgbClr val="E500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Ellipse 14"/>
            <p:cNvSpPr/>
            <p:nvPr/>
          </p:nvSpPr>
          <p:spPr>
            <a:xfrm>
              <a:off x="177422" y="1477368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Ellipse 15"/>
            <p:cNvSpPr/>
            <p:nvPr/>
          </p:nvSpPr>
          <p:spPr>
            <a:xfrm>
              <a:off x="184244" y="2380394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00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Ellipse 16"/>
            <p:cNvSpPr/>
            <p:nvPr/>
          </p:nvSpPr>
          <p:spPr>
            <a:xfrm>
              <a:off x="195614" y="4156920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Ellipse 17"/>
            <p:cNvSpPr/>
            <p:nvPr/>
          </p:nvSpPr>
          <p:spPr>
            <a:xfrm>
              <a:off x="211540" y="510085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Ellipse 18"/>
            <p:cNvSpPr/>
            <p:nvPr/>
          </p:nvSpPr>
          <p:spPr>
            <a:xfrm>
              <a:off x="197892" y="3250453"/>
              <a:ext cx="122829" cy="105771"/>
            </a:xfrm>
            <a:prstGeom prst="ellipse">
              <a:avLst/>
            </a:prstGeom>
            <a:solidFill>
              <a:srgbClr val="E00040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Ellipse 19"/>
            <p:cNvSpPr/>
            <p:nvPr/>
          </p:nvSpPr>
          <p:spPr>
            <a:xfrm>
              <a:off x="200164" y="600389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760880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Consulter l’annuaire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18</a:t>
            </a:fld>
            <a:endParaRPr lang="fr-FR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107957"/>
            <a:ext cx="8248650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e 12"/>
          <p:cNvGrpSpPr/>
          <p:nvPr/>
        </p:nvGrpSpPr>
        <p:grpSpPr>
          <a:xfrm>
            <a:off x="68238" y="1323833"/>
            <a:ext cx="156947" cy="4967785"/>
            <a:chOff x="177422" y="1323833"/>
            <a:chExt cx="156947" cy="4967785"/>
          </a:xfrm>
        </p:grpSpPr>
        <p:cxnSp>
          <p:nvCxnSpPr>
            <p:cNvPr id="14" name="Connecteur droit 13"/>
            <p:cNvCxnSpPr/>
            <p:nvPr/>
          </p:nvCxnSpPr>
          <p:spPr>
            <a:xfrm>
              <a:off x="232012" y="1323833"/>
              <a:ext cx="27295" cy="4967785"/>
            </a:xfrm>
            <a:prstGeom prst="line">
              <a:avLst/>
            </a:prstGeom>
            <a:ln>
              <a:solidFill>
                <a:srgbClr val="E500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Ellipse 14"/>
            <p:cNvSpPr/>
            <p:nvPr/>
          </p:nvSpPr>
          <p:spPr>
            <a:xfrm>
              <a:off x="177422" y="1477368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Ellipse 15"/>
            <p:cNvSpPr/>
            <p:nvPr/>
          </p:nvSpPr>
          <p:spPr>
            <a:xfrm>
              <a:off x="184244" y="2380394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00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Ellipse 16"/>
            <p:cNvSpPr/>
            <p:nvPr/>
          </p:nvSpPr>
          <p:spPr>
            <a:xfrm>
              <a:off x="195614" y="4156920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Ellipse 17"/>
            <p:cNvSpPr/>
            <p:nvPr/>
          </p:nvSpPr>
          <p:spPr>
            <a:xfrm>
              <a:off x="211540" y="510085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Ellipse 18"/>
            <p:cNvSpPr/>
            <p:nvPr/>
          </p:nvSpPr>
          <p:spPr>
            <a:xfrm>
              <a:off x="197892" y="3250453"/>
              <a:ext cx="122829" cy="105771"/>
            </a:xfrm>
            <a:prstGeom prst="ellipse">
              <a:avLst/>
            </a:prstGeom>
            <a:solidFill>
              <a:srgbClr val="E00040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Ellipse 19"/>
            <p:cNvSpPr/>
            <p:nvPr/>
          </p:nvSpPr>
          <p:spPr>
            <a:xfrm>
              <a:off x="200164" y="600389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26885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42076"/>
            <a:ext cx="8229600" cy="486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Consulter l’annuaire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19</a:t>
            </a:fld>
            <a:endParaRPr lang="fr-FR"/>
          </a:p>
        </p:txBody>
      </p:sp>
      <p:cxnSp>
        <p:nvCxnSpPr>
          <p:cNvPr id="6" name="Connecteur droit avec flèche 5"/>
          <p:cNvCxnSpPr/>
          <p:nvPr/>
        </p:nvCxnSpPr>
        <p:spPr>
          <a:xfrm flipH="1">
            <a:off x="3234521" y="3898878"/>
            <a:ext cx="1337479" cy="79595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>
            <a:stCxn id="13" idx="1"/>
          </p:cNvCxnSpPr>
          <p:nvPr/>
        </p:nvCxnSpPr>
        <p:spPr>
          <a:xfrm flipH="1" flipV="1">
            <a:off x="3234521" y="5106538"/>
            <a:ext cx="1337478" cy="1541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12"/>
          <p:cNvSpPr txBox="1">
            <a:spLocks noChangeArrowheads="1"/>
          </p:cNvSpPr>
          <p:nvPr/>
        </p:nvSpPr>
        <p:spPr bwMode="auto">
          <a:xfrm>
            <a:off x="4572000" y="3252547"/>
            <a:ext cx="3684895" cy="646331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sz="2000">
                <a:latin typeface="Times New Roman" pitchFamily="18" charset="0"/>
              </a:defRPr>
            </a:lvl1pPr>
            <a:lvl2pPr marL="742950" indent="-285750">
              <a:defRPr sz="2200">
                <a:latin typeface="Times New Roman" pitchFamily="18" charset="0"/>
              </a:defRPr>
            </a:lvl2pPr>
            <a:lvl3pPr marL="1143000" indent="-228600">
              <a:defRPr sz="2200">
                <a:latin typeface="Times New Roman" pitchFamily="18" charset="0"/>
              </a:defRPr>
            </a:lvl3pPr>
            <a:lvl4pPr marL="1600200" indent="-228600">
              <a:defRPr sz="2200">
                <a:latin typeface="Times New Roman" pitchFamily="18" charset="0"/>
              </a:defRPr>
            </a:lvl4pPr>
            <a:lvl5pPr marL="2057400" indent="-228600">
              <a:defRPr sz="22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latin typeface="Times New Roman" pitchFamily="18" charset="0"/>
              </a:defRPr>
            </a:lvl9pPr>
          </a:lstStyle>
          <a:p>
            <a:pPr algn="just"/>
            <a:r>
              <a:rPr lang="fr-FR" sz="1800" dirty="0" smtClean="0">
                <a:latin typeface="Arial" pitchFamily="34" charset="0"/>
                <a:cs typeface="Arial" pitchFamily="34" charset="0"/>
              </a:rPr>
              <a:t>En mode déconnecté: affichage de la capacité d’accueil</a:t>
            </a:r>
            <a:endParaRPr lang="fr-FR" sz="1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4571999" y="4521790"/>
            <a:ext cx="3684895" cy="1200329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sz="2000">
                <a:latin typeface="Times New Roman" pitchFamily="18" charset="0"/>
              </a:defRPr>
            </a:lvl1pPr>
            <a:lvl2pPr marL="742950" indent="-285750">
              <a:defRPr sz="2200">
                <a:latin typeface="Times New Roman" pitchFamily="18" charset="0"/>
              </a:defRPr>
            </a:lvl2pPr>
            <a:lvl3pPr marL="1143000" indent="-228600">
              <a:defRPr sz="2200">
                <a:latin typeface="Times New Roman" pitchFamily="18" charset="0"/>
              </a:defRPr>
            </a:lvl3pPr>
            <a:lvl4pPr marL="1600200" indent="-228600">
              <a:defRPr sz="2200">
                <a:latin typeface="Times New Roman" pitchFamily="18" charset="0"/>
              </a:defRPr>
            </a:lvl4pPr>
            <a:lvl5pPr marL="2057400" indent="-228600">
              <a:defRPr sz="22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latin typeface="Times New Roman" pitchFamily="18" charset="0"/>
              </a:defRPr>
            </a:lvl9pPr>
          </a:lstStyle>
          <a:p>
            <a:pPr algn="just"/>
            <a:r>
              <a:rPr lang="fr-FR" sz="1800" dirty="0" smtClean="0">
                <a:latin typeface="Arial" pitchFamily="34" charset="0"/>
                <a:cs typeface="Arial" pitchFamily="34" charset="0"/>
              </a:rPr>
              <a:t>En mode connecté: affichage en temps réel du nombre de places disponibles et des demandes en liste d’attente</a:t>
            </a:r>
            <a:endParaRPr lang="fr-FR" sz="1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" name="Connecteur droit avec flèche 13"/>
          <p:cNvCxnSpPr/>
          <p:nvPr/>
        </p:nvCxnSpPr>
        <p:spPr>
          <a:xfrm flipH="1" flipV="1">
            <a:off x="3234521" y="4968039"/>
            <a:ext cx="1337478" cy="1385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e 20"/>
          <p:cNvGrpSpPr/>
          <p:nvPr/>
        </p:nvGrpSpPr>
        <p:grpSpPr>
          <a:xfrm>
            <a:off x="68238" y="1323833"/>
            <a:ext cx="156947" cy="4967785"/>
            <a:chOff x="177422" y="1323833"/>
            <a:chExt cx="156947" cy="4967785"/>
          </a:xfrm>
        </p:grpSpPr>
        <p:cxnSp>
          <p:nvCxnSpPr>
            <p:cNvPr id="22" name="Connecteur droit 21"/>
            <p:cNvCxnSpPr/>
            <p:nvPr/>
          </p:nvCxnSpPr>
          <p:spPr>
            <a:xfrm>
              <a:off x="232012" y="1323833"/>
              <a:ext cx="27295" cy="4967785"/>
            </a:xfrm>
            <a:prstGeom prst="line">
              <a:avLst/>
            </a:prstGeom>
            <a:ln>
              <a:solidFill>
                <a:srgbClr val="E500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Ellipse 22"/>
            <p:cNvSpPr/>
            <p:nvPr/>
          </p:nvSpPr>
          <p:spPr>
            <a:xfrm>
              <a:off x="177422" y="1477368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Ellipse 23"/>
            <p:cNvSpPr/>
            <p:nvPr/>
          </p:nvSpPr>
          <p:spPr>
            <a:xfrm>
              <a:off x="184244" y="2380394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0004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Ellipse 24"/>
            <p:cNvSpPr/>
            <p:nvPr/>
          </p:nvSpPr>
          <p:spPr>
            <a:xfrm>
              <a:off x="195614" y="4156920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Ellipse 25"/>
            <p:cNvSpPr/>
            <p:nvPr/>
          </p:nvSpPr>
          <p:spPr>
            <a:xfrm>
              <a:off x="211540" y="510085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Ellipse 26"/>
            <p:cNvSpPr/>
            <p:nvPr/>
          </p:nvSpPr>
          <p:spPr>
            <a:xfrm>
              <a:off x="197892" y="3250453"/>
              <a:ext cx="122829" cy="105771"/>
            </a:xfrm>
            <a:prstGeom prst="ellipse">
              <a:avLst/>
            </a:prstGeom>
            <a:solidFill>
              <a:srgbClr val="E00040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Ellipse 27"/>
            <p:cNvSpPr/>
            <p:nvPr/>
          </p:nvSpPr>
          <p:spPr>
            <a:xfrm>
              <a:off x="200164" y="600389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27641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fr-FR" dirty="0" smtClean="0"/>
              <a:t>Périmètre fonctionnel et principes de fonctionnement</a:t>
            </a:r>
          </a:p>
          <a:p>
            <a:r>
              <a:rPr lang="fr-FR" dirty="0" smtClean="0"/>
              <a:t>La gestion des comptes dans ViaTrajectoire</a:t>
            </a:r>
          </a:p>
          <a:p>
            <a:r>
              <a:rPr lang="fr-FR" dirty="0" smtClean="0"/>
              <a:t>Annuaire ViaTrajectoire: </a:t>
            </a:r>
          </a:p>
          <a:p>
            <a:pPr lvl="1"/>
            <a:r>
              <a:rPr lang="fr-FR" dirty="0"/>
              <a:t>C</a:t>
            </a:r>
            <a:r>
              <a:rPr lang="fr-FR" dirty="0" smtClean="0"/>
              <a:t>onsultation </a:t>
            </a:r>
          </a:p>
          <a:p>
            <a:pPr lvl="1"/>
            <a:r>
              <a:rPr lang="fr-FR" dirty="0"/>
              <a:t>M</a:t>
            </a:r>
            <a:r>
              <a:rPr lang="fr-FR" dirty="0" smtClean="0"/>
              <a:t>ise à jour</a:t>
            </a:r>
          </a:p>
          <a:p>
            <a:r>
              <a:rPr lang="fr-FR" dirty="0" smtClean="0"/>
              <a:t>A quoi me sert ViaTrajectoire? </a:t>
            </a:r>
          </a:p>
          <a:p>
            <a:pPr lvl="1"/>
            <a:r>
              <a:rPr lang="fr-FR" dirty="0" smtClean="0"/>
              <a:t>Accéder à une décision d’orientation</a:t>
            </a:r>
          </a:p>
          <a:p>
            <a:pPr lvl="1"/>
            <a:r>
              <a:rPr lang="fr-FR" dirty="0" smtClean="0"/>
              <a:t>Collecter des informations (données évaluation, médicales, suivi de la décision</a:t>
            </a:r>
            <a:r>
              <a:rPr lang="fr-FR" dirty="0"/>
              <a:t>) </a:t>
            </a:r>
            <a:endParaRPr lang="fr-FR" dirty="0" smtClean="0"/>
          </a:p>
          <a:p>
            <a:pPr lvl="1"/>
            <a:r>
              <a:rPr lang="fr-FR" dirty="0" smtClean="0"/>
              <a:t>Répondre </a:t>
            </a:r>
            <a:r>
              <a:rPr lang="fr-FR" dirty="0"/>
              <a:t>à mon obligation </a:t>
            </a:r>
            <a:r>
              <a:rPr lang="fr-FR" dirty="0" smtClean="0"/>
              <a:t>règlementaire</a:t>
            </a:r>
          </a:p>
          <a:p>
            <a:pPr lvl="1"/>
            <a:r>
              <a:rPr lang="fr-FR" dirty="0" smtClean="0"/>
              <a:t>Participer à l’alimentation des statistiques</a:t>
            </a:r>
          </a:p>
          <a:p>
            <a:pPr lvl="1"/>
            <a:r>
              <a:rPr lang="fr-FR" dirty="0" smtClean="0"/>
              <a:t>(Gérer le suivi de mon accueil temporaire)</a:t>
            </a:r>
          </a:p>
          <a:p>
            <a:r>
              <a:rPr lang="fr-FR" dirty="0" smtClean="0"/>
              <a:t>L’accès Grand-Public</a:t>
            </a:r>
          </a:p>
          <a:p>
            <a:r>
              <a:rPr lang="fr-FR" dirty="0" smtClean="0"/>
              <a:t>Temps d’échange - Questions</a:t>
            </a:r>
          </a:p>
          <a:p>
            <a:pPr lvl="1"/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2</a:t>
            </a:fld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746262" y="527768"/>
            <a:ext cx="7701702" cy="605941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ViaTrajectoire – Handicap: </a:t>
            </a:r>
            <a:br>
              <a:rPr lang="fr-FR" dirty="0" smtClean="0"/>
            </a:br>
            <a:endParaRPr lang="fr-FR" dirty="0"/>
          </a:p>
        </p:txBody>
      </p:sp>
      <p:grpSp>
        <p:nvGrpSpPr>
          <p:cNvPr id="14" name="Groupe 13"/>
          <p:cNvGrpSpPr/>
          <p:nvPr/>
        </p:nvGrpSpPr>
        <p:grpSpPr>
          <a:xfrm>
            <a:off x="177422" y="1323833"/>
            <a:ext cx="156947" cy="4967785"/>
            <a:chOff x="177422" y="1323833"/>
            <a:chExt cx="156947" cy="4967785"/>
          </a:xfrm>
        </p:grpSpPr>
        <p:cxnSp>
          <p:nvCxnSpPr>
            <p:cNvPr id="6" name="Connecteur droit 5"/>
            <p:cNvCxnSpPr/>
            <p:nvPr/>
          </p:nvCxnSpPr>
          <p:spPr>
            <a:xfrm>
              <a:off x="232012" y="1323833"/>
              <a:ext cx="27295" cy="4967785"/>
            </a:xfrm>
            <a:prstGeom prst="line">
              <a:avLst/>
            </a:prstGeom>
            <a:ln>
              <a:solidFill>
                <a:srgbClr val="E500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Ellipse 7"/>
            <p:cNvSpPr/>
            <p:nvPr/>
          </p:nvSpPr>
          <p:spPr>
            <a:xfrm>
              <a:off x="177422" y="1477368"/>
              <a:ext cx="122829" cy="105771"/>
            </a:xfrm>
            <a:prstGeom prst="ellipse">
              <a:avLst/>
            </a:prstGeom>
            <a:solidFill>
              <a:srgbClr val="E500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Ellipse 8"/>
            <p:cNvSpPr/>
            <p:nvPr/>
          </p:nvSpPr>
          <p:spPr>
            <a:xfrm>
              <a:off x="184244" y="2380394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Ellipse 9"/>
            <p:cNvSpPr/>
            <p:nvPr/>
          </p:nvSpPr>
          <p:spPr>
            <a:xfrm>
              <a:off x="195614" y="4156920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/>
            <p:cNvSpPr/>
            <p:nvPr/>
          </p:nvSpPr>
          <p:spPr>
            <a:xfrm>
              <a:off x="211540" y="510085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/>
            <p:cNvSpPr/>
            <p:nvPr/>
          </p:nvSpPr>
          <p:spPr>
            <a:xfrm>
              <a:off x="197892" y="3250453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/>
            <p:cNvSpPr/>
            <p:nvPr/>
          </p:nvSpPr>
          <p:spPr>
            <a:xfrm>
              <a:off x="200164" y="600389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30512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Mettre à jour la fiche établissement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20</a:t>
            </a:fld>
            <a:endParaRPr lang="fr-FR"/>
          </a:p>
        </p:txBody>
      </p:sp>
      <p:pic>
        <p:nvPicPr>
          <p:cNvPr id="5" name="Image 4"/>
          <p:cNvPicPr/>
          <p:nvPr/>
        </p:nvPicPr>
        <p:blipFill rotWithShape="1">
          <a:blip r:embed="rId2"/>
          <a:srcRect l="993" t="14545" r="2644" b="27078"/>
          <a:stretch/>
        </p:blipFill>
        <p:spPr bwMode="auto">
          <a:xfrm>
            <a:off x="382137" y="1392073"/>
            <a:ext cx="8243247" cy="35313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5813232" y="2107467"/>
            <a:ext cx="1357379" cy="13996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e 6"/>
          <p:cNvGrpSpPr/>
          <p:nvPr/>
        </p:nvGrpSpPr>
        <p:grpSpPr>
          <a:xfrm>
            <a:off x="68238" y="1323833"/>
            <a:ext cx="156947" cy="4967785"/>
            <a:chOff x="177422" y="1323833"/>
            <a:chExt cx="156947" cy="4967785"/>
          </a:xfrm>
        </p:grpSpPr>
        <p:cxnSp>
          <p:nvCxnSpPr>
            <p:cNvPr id="8" name="Connecteur droit 7"/>
            <p:cNvCxnSpPr/>
            <p:nvPr/>
          </p:nvCxnSpPr>
          <p:spPr>
            <a:xfrm>
              <a:off x="232012" y="1323833"/>
              <a:ext cx="27295" cy="4967785"/>
            </a:xfrm>
            <a:prstGeom prst="line">
              <a:avLst/>
            </a:prstGeom>
            <a:ln>
              <a:solidFill>
                <a:srgbClr val="E500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Ellipse 8"/>
            <p:cNvSpPr/>
            <p:nvPr/>
          </p:nvSpPr>
          <p:spPr>
            <a:xfrm>
              <a:off x="177422" y="1477368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Ellipse 9"/>
            <p:cNvSpPr/>
            <p:nvPr/>
          </p:nvSpPr>
          <p:spPr>
            <a:xfrm>
              <a:off x="184244" y="2380394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/>
            <p:cNvSpPr/>
            <p:nvPr/>
          </p:nvSpPr>
          <p:spPr>
            <a:xfrm>
              <a:off x="195614" y="4156920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/>
            <p:cNvSpPr/>
            <p:nvPr/>
          </p:nvSpPr>
          <p:spPr>
            <a:xfrm>
              <a:off x="211540" y="510085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/>
            <p:cNvSpPr/>
            <p:nvPr/>
          </p:nvSpPr>
          <p:spPr>
            <a:xfrm>
              <a:off x="197892" y="3250453"/>
              <a:ext cx="122829" cy="105771"/>
            </a:xfrm>
            <a:prstGeom prst="ellipse">
              <a:avLst/>
            </a:prstGeom>
            <a:solidFill>
              <a:srgbClr val="E50046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Ellipse 13"/>
            <p:cNvSpPr/>
            <p:nvPr/>
          </p:nvSpPr>
          <p:spPr>
            <a:xfrm>
              <a:off x="200164" y="600389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4098" name="Picture 2" descr="C:\Users\TRAJECTOIRE\AppData\Local\Microsoft\Windows\Temporary Internet Files\Content.IE5\7NF13615\1200px-Pictograme_Attention.svg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67" y="5489812"/>
            <a:ext cx="617870" cy="566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1122836" y="5654638"/>
            <a:ext cx="78164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E50046"/>
                </a:solidFill>
              </a:rPr>
              <a:t>Seul un profil « référent ESMS » peut apporter des modifications à la fiche établissement </a:t>
            </a:r>
            <a:endParaRPr lang="fr-FR" sz="1400" b="1" dirty="0">
              <a:solidFill>
                <a:srgbClr val="E5004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86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Mettre à jour la fiche établissement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21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" t="14552" r="2612" b="27239"/>
          <a:stretch/>
        </p:blipFill>
        <p:spPr bwMode="auto">
          <a:xfrm>
            <a:off x="354842" y="1534986"/>
            <a:ext cx="8611737" cy="3992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8160648" y="3540368"/>
            <a:ext cx="355556" cy="37653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3" name="Groupe 22"/>
          <p:cNvGrpSpPr/>
          <p:nvPr/>
        </p:nvGrpSpPr>
        <p:grpSpPr>
          <a:xfrm>
            <a:off x="68238" y="1323833"/>
            <a:ext cx="156947" cy="4967785"/>
            <a:chOff x="177422" y="1323833"/>
            <a:chExt cx="156947" cy="4967785"/>
          </a:xfrm>
        </p:grpSpPr>
        <p:cxnSp>
          <p:nvCxnSpPr>
            <p:cNvPr id="24" name="Connecteur droit 23"/>
            <p:cNvCxnSpPr/>
            <p:nvPr/>
          </p:nvCxnSpPr>
          <p:spPr>
            <a:xfrm>
              <a:off x="232012" y="1323833"/>
              <a:ext cx="27295" cy="4967785"/>
            </a:xfrm>
            <a:prstGeom prst="line">
              <a:avLst/>
            </a:prstGeom>
            <a:ln>
              <a:solidFill>
                <a:srgbClr val="E500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Ellipse 24"/>
            <p:cNvSpPr/>
            <p:nvPr/>
          </p:nvSpPr>
          <p:spPr>
            <a:xfrm>
              <a:off x="177422" y="1477368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Ellipse 25"/>
            <p:cNvSpPr/>
            <p:nvPr/>
          </p:nvSpPr>
          <p:spPr>
            <a:xfrm>
              <a:off x="184244" y="2380394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Ellipse 26"/>
            <p:cNvSpPr/>
            <p:nvPr/>
          </p:nvSpPr>
          <p:spPr>
            <a:xfrm>
              <a:off x="195614" y="4156920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Ellipse 27"/>
            <p:cNvSpPr/>
            <p:nvPr/>
          </p:nvSpPr>
          <p:spPr>
            <a:xfrm>
              <a:off x="211540" y="510085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Ellipse 28"/>
            <p:cNvSpPr/>
            <p:nvPr/>
          </p:nvSpPr>
          <p:spPr>
            <a:xfrm>
              <a:off x="197892" y="3250453"/>
              <a:ext cx="122829" cy="105771"/>
            </a:xfrm>
            <a:prstGeom prst="ellipse">
              <a:avLst/>
            </a:prstGeom>
            <a:solidFill>
              <a:srgbClr val="E50046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Ellipse 29"/>
            <p:cNvSpPr/>
            <p:nvPr/>
          </p:nvSpPr>
          <p:spPr>
            <a:xfrm>
              <a:off x="200164" y="600389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416919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Mettre à jour la fiche établissement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22</a:t>
            </a:fld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" t="14739" r="2752" b="6250"/>
          <a:stretch/>
        </p:blipFill>
        <p:spPr bwMode="auto">
          <a:xfrm>
            <a:off x="341193" y="1200999"/>
            <a:ext cx="8678397" cy="549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48"/>
          <p:cNvSpPr txBox="1">
            <a:spLocks noChangeArrowheads="1"/>
          </p:cNvSpPr>
          <p:nvPr/>
        </p:nvSpPr>
        <p:spPr bwMode="auto">
          <a:xfrm>
            <a:off x="5585069" y="3709346"/>
            <a:ext cx="3335472" cy="1077218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fr-FR"/>
            </a:defPPr>
            <a:lvl1pPr>
              <a:defRPr sz="1100" b="1"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200">
                <a:latin typeface="Times New Roman" pitchFamily="18" charset="0"/>
              </a:defRPr>
            </a:lvl2pPr>
            <a:lvl3pPr marL="1143000" indent="-228600">
              <a:defRPr sz="2200">
                <a:latin typeface="Times New Roman" pitchFamily="18" charset="0"/>
              </a:defRPr>
            </a:lvl3pPr>
            <a:lvl4pPr marL="1600200" indent="-228600">
              <a:defRPr sz="2200">
                <a:latin typeface="Times New Roman" pitchFamily="18" charset="0"/>
              </a:defRPr>
            </a:lvl4pPr>
            <a:lvl5pPr marL="2057400" indent="-228600">
              <a:defRPr sz="22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latin typeface="Times New Roman" pitchFamily="18" charset="0"/>
              </a:defRPr>
            </a:lvl9pPr>
          </a:lstStyle>
          <a:p>
            <a:r>
              <a:rPr lang="fr-FR" sz="1600" dirty="0" smtClean="0"/>
              <a:t>ATTENTION</a:t>
            </a:r>
            <a:r>
              <a:rPr lang="fr-FR" sz="1600" b="0" dirty="0" smtClean="0"/>
              <a:t> : Ne pas oublier de </a:t>
            </a:r>
            <a:r>
              <a:rPr lang="fr-FR" sz="1600" dirty="0" err="1" smtClean="0"/>
              <a:t>géolocaliser</a:t>
            </a:r>
            <a:r>
              <a:rPr lang="fr-FR" sz="1600" dirty="0" smtClean="0"/>
              <a:t> l’établissement</a:t>
            </a:r>
            <a:r>
              <a:rPr lang="fr-FR" sz="1600" b="0" dirty="0" smtClean="0"/>
              <a:t>.</a:t>
            </a:r>
          </a:p>
          <a:p>
            <a:r>
              <a:rPr lang="fr-FR" sz="1600" b="0" dirty="0" smtClean="0"/>
              <a:t>Ceci est indispensable pour qu’il apparaisse dans la cartographie.</a:t>
            </a:r>
            <a:endParaRPr lang="fr-FR" sz="1600" b="0" dirty="0"/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5585069" y="4885899"/>
            <a:ext cx="1416232" cy="72333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e 15"/>
          <p:cNvGrpSpPr/>
          <p:nvPr/>
        </p:nvGrpSpPr>
        <p:grpSpPr>
          <a:xfrm>
            <a:off x="68238" y="1323833"/>
            <a:ext cx="156947" cy="4967785"/>
            <a:chOff x="177422" y="1323833"/>
            <a:chExt cx="156947" cy="4967785"/>
          </a:xfrm>
        </p:grpSpPr>
        <p:cxnSp>
          <p:nvCxnSpPr>
            <p:cNvPr id="17" name="Connecteur droit 16"/>
            <p:cNvCxnSpPr/>
            <p:nvPr/>
          </p:nvCxnSpPr>
          <p:spPr>
            <a:xfrm>
              <a:off x="232012" y="1323833"/>
              <a:ext cx="27295" cy="4967785"/>
            </a:xfrm>
            <a:prstGeom prst="line">
              <a:avLst/>
            </a:prstGeom>
            <a:ln>
              <a:solidFill>
                <a:srgbClr val="E500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Ellipse 17"/>
            <p:cNvSpPr/>
            <p:nvPr/>
          </p:nvSpPr>
          <p:spPr>
            <a:xfrm>
              <a:off x="177422" y="1477368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Ellipse 18"/>
            <p:cNvSpPr/>
            <p:nvPr/>
          </p:nvSpPr>
          <p:spPr>
            <a:xfrm>
              <a:off x="184244" y="2380394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Ellipse 19"/>
            <p:cNvSpPr/>
            <p:nvPr/>
          </p:nvSpPr>
          <p:spPr>
            <a:xfrm>
              <a:off x="195614" y="4156920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Ellipse 20"/>
            <p:cNvSpPr/>
            <p:nvPr/>
          </p:nvSpPr>
          <p:spPr>
            <a:xfrm>
              <a:off x="211540" y="510085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Ellipse 21"/>
            <p:cNvSpPr/>
            <p:nvPr/>
          </p:nvSpPr>
          <p:spPr>
            <a:xfrm>
              <a:off x="197892" y="3250453"/>
              <a:ext cx="122829" cy="105771"/>
            </a:xfrm>
            <a:prstGeom prst="ellipse">
              <a:avLst/>
            </a:prstGeom>
            <a:solidFill>
              <a:srgbClr val="E50046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Ellipse 22"/>
            <p:cNvSpPr/>
            <p:nvPr/>
          </p:nvSpPr>
          <p:spPr>
            <a:xfrm>
              <a:off x="200164" y="600389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54824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Mettre à jour la fiche établissement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23</a:t>
            </a:fld>
            <a:endParaRPr lang="fr-FR"/>
          </a:p>
        </p:txBody>
      </p:sp>
      <p:grpSp>
        <p:nvGrpSpPr>
          <p:cNvPr id="5" name="Groupe 4"/>
          <p:cNvGrpSpPr/>
          <p:nvPr/>
        </p:nvGrpSpPr>
        <p:grpSpPr>
          <a:xfrm>
            <a:off x="523377" y="1481137"/>
            <a:ext cx="7979178" cy="4578469"/>
            <a:chOff x="0" y="0"/>
            <a:chExt cx="5476875" cy="3552825"/>
          </a:xfrm>
        </p:grpSpPr>
        <p:pic>
          <p:nvPicPr>
            <p:cNvPr id="6" name="Imag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9" t="14546" r="2810" b="52615"/>
            <a:stretch/>
          </p:blipFill>
          <p:spPr bwMode="auto">
            <a:xfrm>
              <a:off x="0" y="0"/>
              <a:ext cx="5476875" cy="14192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7" name="Imag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16529" r="2810" b="74876"/>
            <a:stretch/>
          </p:blipFill>
          <p:spPr bwMode="auto">
            <a:xfrm>
              <a:off x="0" y="1419225"/>
              <a:ext cx="5476875" cy="37147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Image 7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48" t="36806" r="2810" b="20879"/>
            <a:stretch/>
          </p:blipFill>
          <p:spPr bwMode="auto">
            <a:xfrm>
              <a:off x="0" y="1724025"/>
              <a:ext cx="5476875" cy="18288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7" name="Groupe 16"/>
          <p:cNvGrpSpPr/>
          <p:nvPr/>
        </p:nvGrpSpPr>
        <p:grpSpPr>
          <a:xfrm>
            <a:off x="68238" y="1323833"/>
            <a:ext cx="156947" cy="4967785"/>
            <a:chOff x="177422" y="1323833"/>
            <a:chExt cx="156947" cy="4967785"/>
          </a:xfrm>
        </p:grpSpPr>
        <p:cxnSp>
          <p:nvCxnSpPr>
            <p:cNvPr id="18" name="Connecteur droit 17"/>
            <p:cNvCxnSpPr/>
            <p:nvPr/>
          </p:nvCxnSpPr>
          <p:spPr>
            <a:xfrm>
              <a:off x="232012" y="1323833"/>
              <a:ext cx="27295" cy="4967785"/>
            </a:xfrm>
            <a:prstGeom prst="line">
              <a:avLst/>
            </a:prstGeom>
            <a:ln>
              <a:solidFill>
                <a:srgbClr val="E500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Ellipse 18"/>
            <p:cNvSpPr/>
            <p:nvPr/>
          </p:nvSpPr>
          <p:spPr>
            <a:xfrm>
              <a:off x="177422" y="1477368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Ellipse 19"/>
            <p:cNvSpPr/>
            <p:nvPr/>
          </p:nvSpPr>
          <p:spPr>
            <a:xfrm>
              <a:off x="184244" y="2380394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Ellipse 20"/>
            <p:cNvSpPr/>
            <p:nvPr/>
          </p:nvSpPr>
          <p:spPr>
            <a:xfrm>
              <a:off x="195614" y="4156920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Ellipse 21"/>
            <p:cNvSpPr/>
            <p:nvPr/>
          </p:nvSpPr>
          <p:spPr>
            <a:xfrm>
              <a:off x="211540" y="510085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Ellipse 22"/>
            <p:cNvSpPr/>
            <p:nvPr/>
          </p:nvSpPr>
          <p:spPr>
            <a:xfrm>
              <a:off x="197892" y="3250453"/>
              <a:ext cx="122829" cy="105771"/>
            </a:xfrm>
            <a:prstGeom prst="ellipse">
              <a:avLst/>
            </a:prstGeom>
            <a:solidFill>
              <a:srgbClr val="E50046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Ellipse 23"/>
            <p:cNvSpPr/>
            <p:nvPr/>
          </p:nvSpPr>
          <p:spPr>
            <a:xfrm>
              <a:off x="200164" y="600389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85449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24</a:t>
            </a:fld>
            <a:endParaRPr lang="fr-F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8" r="2638"/>
          <a:stretch/>
        </p:blipFill>
        <p:spPr bwMode="auto">
          <a:xfrm>
            <a:off x="286600" y="1431892"/>
            <a:ext cx="8735605" cy="38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Mettre à jour la fiche établissement</a:t>
            </a:r>
          </a:p>
        </p:txBody>
      </p:sp>
      <p:grpSp>
        <p:nvGrpSpPr>
          <p:cNvPr id="14" name="Groupe 13"/>
          <p:cNvGrpSpPr/>
          <p:nvPr/>
        </p:nvGrpSpPr>
        <p:grpSpPr>
          <a:xfrm>
            <a:off x="68238" y="1323833"/>
            <a:ext cx="156947" cy="4967785"/>
            <a:chOff x="177422" y="1323833"/>
            <a:chExt cx="156947" cy="4967785"/>
          </a:xfrm>
        </p:grpSpPr>
        <p:cxnSp>
          <p:nvCxnSpPr>
            <p:cNvPr id="15" name="Connecteur droit 14"/>
            <p:cNvCxnSpPr/>
            <p:nvPr/>
          </p:nvCxnSpPr>
          <p:spPr>
            <a:xfrm>
              <a:off x="232012" y="1323833"/>
              <a:ext cx="27295" cy="4967785"/>
            </a:xfrm>
            <a:prstGeom prst="line">
              <a:avLst/>
            </a:prstGeom>
            <a:ln>
              <a:solidFill>
                <a:srgbClr val="E500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Ellipse 15"/>
            <p:cNvSpPr/>
            <p:nvPr/>
          </p:nvSpPr>
          <p:spPr>
            <a:xfrm>
              <a:off x="177422" y="1477368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Ellipse 16"/>
            <p:cNvSpPr/>
            <p:nvPr/>
          </p:nvSpPr>
          <p:spPr>
            <a:xfrm>
              <a:off x="184244" y="2380394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Ellipse 17"/>
            <p:cNvSpPr/>
            <p:nvPr/>
          </p:nvSpPr>
          <p:spPr>
            <a:xfrm>
              <a:off x="195614" y="4156920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Ellipse 18"/>
            <p:cNvSpPr/>
            <p:nvPr/>
          </p:nvSpPr>
          <p:spPr>
            <a:xfrm>
              <a:off x="211540" y="510085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Ellipse 19"/>
            <p:cNvSpPr/>
            <p:nvPr/>
          </p:nvSpPr>
          <p:spPr>
            <a:xfrm>
              <a:off x="197892" y="3250453"/>
              <a:ext cx="122829" cy="105771"/>
            </a:xfrm>
            <a:prstGeom prst="ellipse">
              <a:avLst/>
            </a:prstGeom>
            <a:solidFill>
              <a:srgbClr val="E50046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Ellipse 20"/>
            <p:cNvSpPr/>
            <p:nvPr/>
          </p:nvSpPr>
          <p:spPr>
            <a:xfrm>
              <a:off x="200164" y="600389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39868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Mettre à jour la fiche établissement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25</a:t>
            </a:fld>
            <a:endParaRPr lang="fr-F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" t="25932" r="2892" b="6251"/>
          <a:stretch/>
        </p:blipFill>
        <p:spPr bwMode="auto">
          <a:xfrm>
            <a:off x="232012" y="1528549"/>
            <a:ext cx="8770047" cy="465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7342496" y="5158854"/>
            <a:ext cx="887104" cy="4776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4" name="Groupe 13"/>
          <p:cNvGrpSpPr/>
          <p:nvPr/>
        </p:nvGrpSpPr>
        <p:grpSpPr>
          <a:xfrm>
            <a:off x="68238" y="1323833"/>
            <a:ext cx="156947" cy="4967785"/>
            <a:chOff x="177422" y="1323833"/>
            <a:chExt cx="156947" cy="4967785"/>
          </a:xfrm>
        </p:grpSpPr>
        <p:cxnSp>
          <p:nvCxnSpPr>
            <p:cNvPr id="15" name="Connecteur droit 14"/>
            <p:cNvCxnSpPr/>
            <p:nvPr/>
          </p:nvCxnSpPr>
          <p:spPr>
            <a:xfrm>
              <a:off x="232012" y="1323833"/>
              <a:ext cx="27295" cy="4967785"/>
            </a:xfrm>
            <a:prstGeom prst="line">
              <a:avLst/>
            </a:prstGeom>
            <a:ln>
              <a:solidFill>
                <a:srgbClr val="E500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Ellipse 15"/>
            <p:cNvSpPr/>
            <p:nvPr/>
          </p:nvSpPr>
          <p:spPr>
            <a:xfrm>
              <a:off x="177422" y="1477368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Ellipse 16"/>
            <p:cNvSpPr/>
            <p:nvPr/>
          </p:nvSpPr>
          <p:spPr>
            <a:xfrm>
              <a:off x="184244" y="2380394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Ellipse 17"/>
            <p:cNvSpPr/>
            <p:nvPr/>
          </p:nvSpPr>
          <p:spPr>
            <a:xfrm>
              <a:off x="195614" y="4156920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Ellipse 18"/>
            <p:cNvSpPr/>
            <p:nvPr/>
          </p:nvSpPr>
          <p:spPr>
            <a:xfrm>
              <a:off x="211540" y="510085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Ellipse 19"/>
            <p:cNvSpPr/>
            <p:nvPr/>
          </p:nvSpPr>
          <p:spPr>
            <a:xfrm>
              <a:off x="197892" y="3250453"/>
              <a:ext cx="122829" cy="105771"/>
            </a:xfrm>
            <a:prstGeom prst="ellipse">
              <a:avLst/>
            </a:prstGeom>
            <a:solidFill>
              <a:srgbClr val="E50046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Ellipse 20"/>
            <p:cNvSpPr/>
            <p:nvPr/>
          </p:nvSpPr>
          <p:spPr>
            <a:xfrm>
              <a:off x="200164" y="600389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4187473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Mettre à jour la fiche établissement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26</a:t>
            </a:fld>
            <a:endParaRPr lang="fr-FR"/>
          </a:p>
        </p:txBody>
      </p:sp>
      <p:grpSp>
        <p:nvGrpSpPr>
          <p:cNvPr id="6" name="Groupe 5"/>
          <p:cNvGrpSpPr/>
          <p:nvPr/>
        </p:nvGrpSpPr>
        <p:grpSpPr>
          <a:xfrm>
            <a:off x="363087" y="1217492"/>
            <a:ext cx="7934751" cy="4978592"/>
            <a:chOff x="1809750" y="1862137"/>
            <a:chExt cx="5524500" cy="3133725"/>
          </a:xfrm>
        </p:grpSpPr>
        <p:pic>
          <p:nvPicPr>
            <p:cNvPr id="7" name="Image 6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8" t="76028" r="2644" b="19344"/>
            <a:stretch/>
          </p:blipFill>
          <p:spPr bwMode="auto">
            <a:xfrm>
              <a:off x="1809750" y="3252787"/>
              <a:ext cx="5524500" cy="20002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8" name="Image 7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8" t="14985" r="2644" b="52841"/>
            <a:stretch/>
          </p:blipFill>
          <p:spPr bwMode="auto">
            <a:xfrm>
              <a:off x="1809750" y="1862137"/>
              <a:ext cx="5524500" cy="13906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9" name="Image 8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8" t="14766" r="2644" b="81047"/>
            <a:stretch/>
          </p:blipFill>
          <p:spPr bwMode="auto">
            <a:xfrm>
              <a:off x="1809750" y="3452812"/>
              <a:ext cx="5524500" cy="18097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Image 9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8" t="87487" r="2644" b="8326"/>
            <a:stretch/>
          </p:blipFill>
          <p:spPr bwMode="auto">
            <a:xfrm>
              <a:off x="1809750" y="3852862"/>
              <a:ext cx="5524500" cy="18097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Image 10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8" t="35700" r="2644" b="59231"/>
            <a:stretch/>
          </p:blipFill>
          <p:spPr bwMode="auto">
            <a:xfrm>
              <a:off x="1809750" y="3633787"/>
              <a:ext cx="5524500" cy="21907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Image 11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8" t="21157" r="2644" b="74435"/>
            <a:stretch/>
          </p:blipFill>
          <p:spPr bwMode="auto">
            <a:xfrm>
              <a:off x="1809750" y="4033837"/>
              <a:ext cx="5524500" cy="1905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Image 12"/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8" t="75813" r="2644" b="19999"/>
            <a:stretch/>
          </p:blipFill>
          <p:spPr bwMode="auto">
            <a:xfrm>
              <a:off x="1809750" y="4224337"/>
              <a:ext cx="5524500" cy="18097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Image 13"/>
            <p:cNvPicPr/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8" t="22479" r="2644" b="73113"/>
            <a:stretch/>
          </p:blipFill>
          <p:spPr bwMode="auto">
            <a:xfrm>
              <a:off x="1809750" y="4405312"/>
              <a:ext cx="5524500" cy="1905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5" name="Image 14"/>
            <p:cNvPicPr/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8" t="41212" r="2644" b="54380"/>
            <a:stretch/>
          </p:blipFill>
          <p:spPr bwMode="auto">
            <a:xfrm>
              <a:off x="1809750" y="4595812"/>
              <a:ext cx="5524500" cy="1905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Image 15"/>
            <p:cNvPicPr/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8" t="80884" r="2644" b="14268"/>
            <a:stretch/>
          </p:blipFill>
          <p:spPr bwMode="auto">
            <a:xfrm>
              <a:off x="1809750" y="4786312"/>
              <a:ext cx="5524500" cy="20955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5" name="Groupe 24"/>
          <p:cNvGrpSpPr/>
          <p:nvPr/>
        </p:nvGrpSpPr>
        <p:grpSpPr>
          <a:xfrm>
            <a:off x="68238" y="1323833"/>
            <a:ext cx="156947" cy="4967785"/>
            <a:chOff x="177422" y="1323833"/>
            <a:chExt cx="156947" cy="4967785"/>
          </a:xfrm>
        </p:grpSpPr>
        <p:cxnSp>
          <p:nvCxnSpPr>
            <p:cNvPr id="26" name="Connecteur droit 25"/>
            <p:cNvCxnSpPr/>
            <p:nvPr/>
          </p:nvCxnSpPr>
          <p:spPr>
            <a:xfrm>
              <a:off x="232012" y="1323833"/>
              <a:ext cx="27295" cy="4967785"/>
            </a:xfrm>
            <a:prstGeom prst="line">
              <a:avLst/>
            </a:prstGeom>
            <a:ln>
              <a:solidFill>
                <a:srgbClr val="E500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Ellipse 26"/>
            <p:cNvSpPr/>
            <p:nvPr/>
          </p:nvSpPr>
          <p:spPr>
            <a:xfrm>
              <a:off x="177422" y="1477368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Ellipse 27"/>
            <p:cNvSpPr/>
            <p:nvPr/>
          </p:nvSpPr>
          <p:spPr>
            <a:xfrm>
              <a:off x="184244" y="2380394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9" name="Ellipse 28"/>
            <p:cNvSpPr/>
            <p:nvPr/>
          </p:nvSpPr>
          <p:spPr>
            <a:xfrm>
              <a:off x="195614" y="4156920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Ellipse 29"/>
            <p:cNvSpPr/>
            <p:nvPr/>
          </p:nvSpPr>
          <p:spPr>
            <a:xfrm>
              <a:off x="211540" y="510085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1" name="Ellipse 30"/>
            <p:cNvSpPr/>
            <p:nvPr/>
          </p:nvSpPr>
          <p:spPr>
            <a:xfrm>
              <a:off x="197892" y="3250453"/>
              <a:ext cx="122829" cy="105771"/>
            </a:xfrm>
            <a:prstGeom prst="ellipse">
              <a:avLst/>
            </a:prstGeom>
            <a:solidFill>
              <a:srgbClr val="E50046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Ellipse 31"/>
            <p:cNvSpPr/>
            <p:nvPr/>
          </p:nvSpPr>
          <p:spPr>
            <a:xfrm>
              <a:off x="200164" y="600389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Rectangle 2"/>
          <p:cNvSpPr/>
          <p:nvPr/>
        </p:nvSpPr>
        <p:spPr>
          <a:xfrm>
            <a:off x="1421476" y="2610196"/>
            <a:ext cx="1778924" cy="241069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7897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Mettre à jour la fiche établissement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27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225185" y="1298476"/>
            <a:ext cx="86928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Les unités représentent les types d’hébergement proposés au sein de l’établissement. </a:t>
            </a:r>
          </a:p>
          <a:p>
            <a:pPr algn="just"/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Elles ont été chargées dans ViaTrajectoire selon le répertoire FINESS accessible en ligne sur </a:t>
            </a:r>
            <a:r>
              <a:rPr lang="fr-FR" b="1" dirty="0" smtClean="0">
                <a:latin typeface="Arial" panose="020B0604020202020204" pitchFamily="34" charset="0"/>
                <a:cs typeface="Arial" panose="020B0604020202020204" pitchFamily="34" charset="0"/>
              </a:rPr>
              <a:t>finess.sante.gouv.fr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fr-F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897" y="3205981"/>
            <a:ext cx="8708393" cy="1303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e 14"/>
          <p:cNvGrpSpPr/>
          <p:nvPr/>
        </p:nvGrpSpPr>
        <p:grpSpPr>
          <a:xfrm>
            <a:off x="68238" y="1323833"/>
            <a:ext cx="156947" cy="4967785"/>
            <a:chOff x="177422" y="1323833"/>
            <a:chExt cx="156947" cy="4967785"/>
          </a:xfrm>
        </p:grpSpPr>
        <p:cxnSp>
          <p:nvCxnSpPr>
            <p:cNvPr id="16" name="Connecteur droit 15"/>
            <p:cNvCxnSpPr/>
            <p:nvPr/>
          </p:nvCxnSpPr>
          <p:spPr>
            <a:xfrm>
              <a:off x="232012" y="1323833"/>
              <a:ext cx="27295" cy="4967785"/>
            </a:xfrm>
            <a:prstGeom prst="line">
              <a:avLst/>
            </a:prstGeom>
            <a:ln>
              <a:solidFill>
                <a:srgbClr val="E500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Ellipse 16"/>
            <p:cNvSpPr/>
            <p:nvPr/>
          </p:nvSpPr>
          <p:spPr>
            <a:xfrm>
              <a:off x="177422" y="1477368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Ellipse 17"/>
            <p:cNvSpPr/>
            <p:nvPr/>
          </p:nvSpPr>
          <p:spPr>
            <a:xfrm>
              <a:off x="184244" y="2380394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Ellipse 18"/>
            <p:cNvSpPr/>
            <p:nvPr/>
          </p:nvSpPr>
          <p:spPr>
            <a:xfrm>
              <a:off x="195614" y="4156920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Ellipse 19"/>
            <p:cNvSpPr/>
            <p:nvPr/>
          </p:nvSpPr>
          <p:spPr>
            <a:xfrm>
              <a:off x="211540" y="510085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Ellipse 20"/>
            <p:cNvSpPr/>
            <p:nvPr/>
          </p:nvSpPr>
          <p:spPr>
            <a:xfrm>
              <a:off x="197892" y="3250453"/>
              <a:ext cx="122829" cy="105771"/>
            </a:xfrm>
            <a:prstGeom prst="ellipse">
              <a:avLst/>
            </a:prstGeom>
            <a:solidFill>
              <a:srgbClr val="E50046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Ellipse 21"/>
            <p:cNvSpPr/>
            <p:nvPr/>
          </p:nvSpPr>
          <p:spPr>
            <a:xfrm>
              <a:off x="200164" y="600389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Rectangle 2"/>
          <p:cNvSpPr/>
          <p:nvPr/>
        </p:nvSpPr>
        <p:spPr>
          <a:xfrm>
            <a:off x="2743200" y="3250453"/>
            <a:ext cx="556953" cy="191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2846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29" y="2583407"/>
            <a:ext cx="8657716" cy="3157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Mettre à jour la fiche établissement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28</a:t>
            </a:fld>
            <a:endParaRPr lang="fr-FR"/>
          </a:p>
        </p:txBody>
      </p:sp>
      <p:sp>
        <p:nvSpPr>
          <p:cNvPr id="3" name="Ellipse 2"/>
          <p:cNvSpPr/>
          <p:nvPr/>
        </p:nvSpPr>
        <p:spPr>
          <a:xfrm>
            <a:off x="1938270" y="4754114"/>
            <a:ext cx="523875" cy="371475"/>
          </a:xfrm>
          <a:prstGeom prst="ellipse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955720" y="6078088"/>
            <a:ext cx="4968124" cy="369332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fr-FR"/>
            </a:defPPr>
            <a:lvl1pPr>
              <a:defRPr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200">
                <a:latin typeface="Times New Roman" pitchFamily="18" charset="0"/>
              </a:defRPr>
            </a:lvl2pPr>
            <a:lvl3pPr marL="1143000" indent="-228600">
              <a:defRPr sz="2200">
                <a:latin typeface="Times New Roman" pitchFamily="18" charset="0"/>
              </a:defRPr>
            </a:lvl3pPr>
            <a:lvl4pPr marL="1600200" indent="-228600">
              <a:defRPr sz="2200">
                <a:latin typeface="Times New Roman" pitchFamily="18" charset="0"/>
              </a:defRPr>
            </a:lvl4pPr>
            <a:lvl5pPr marL="2057400" indent="-228600">
              <a:defRPr sz="22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latin typeface="Times New Roman" pitchFamily="18" charset="0"/>
              </a:defRPr>
            </a:lvl9pPr>
          </a:lstStyle>
          <a:p>
            <a:r>
              <a:rPr lang="fr-FR" dirty="0" smtClean="0"/>
              <a:t>Préciser le nombre de places installées</a:t>
            </a:r>
            <a:endParaRPr lang="fr-FR" dirty="0"/>
          </a:p>
        </p:txBody>
      </p:sp>
      <p:cxnSp>
        <p:nvCxnSpPr>
          <p:cNvPr id="7" name="Connecteur droit avec flèche 6"/>
          <p:cNvCxnSpPr>
            <a:stCxn id="6" idx="1"/>
            <a:endCxn id="3" idx="5"/>
          </p:cNvCxnSpPr>
          <p:nvPr/>
        </p:nvCxnSpPr>
        <p:spPr>
          <a:xfrm flipH="1" flipV="1">
            <a:off x="2385425" y="5071188"/>
            <a:ext cx="1570295" cy="119156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4725535" y="3268800"/>
            <a:ext cx="3657599" cy="369332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fr-FR"/>
            </a:defPPr>
            <a:lvl1pPr>
              <a:defRPr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200">
                <a:latin typeface="Times New Roman" pitchFamily="18" charset="0"/>
              </a:defRPr>
            </a:lvl2pPr>
            <a:lvl3pPr marL="1143000" indent="-228600">
              <a:defRPr sz="2200">
                <a:latin typeface="Times New Roman" pitchFamily="18" charset="0"/>
              </a:defRPr>
            </a:lvl3pPr>
            <a:lvl4pPr marL="1600200" indent="-228600">
              <a:defRPr sz="2200">
                <a:latin typeface="Times New Roman" pitchFamily="18" charset="0"/>
              </a:defRPr>
            </a:lvl4pPr>
            <a:lvl5pPr marL="2057400" indent="-228600">
              <a:defRPr sz="22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latin typeface="Times New Roman" pitchFamily="18" charset="0"/>
              </a:defRPr>
            </a:lvl9pPr>
          </a:lstStyle>
          <a:p>
            <a:r>
              <a:rPr lang="fr-FR" dirty="0" smtClean="0"/>
              <a:t>Indiquer le responsable de l’unité</a:t>
            </a:r>
            <a:endParaRPr lang="fr-FR" dirty="0"/>
          </a:p>
        </p:txBody>
      </p:sp>
      <p:cxnSp>
        <p:nvCxnSpPr>
          <p:cNvPr id="13" name="Connecteur droit avec flèche 12"/>
          <p:cNvCxnSpPr>
            <a:stCxn id="12" idx="1"/>
          </p:cNvCxnSpPr>
          <p:nvPr/>
        </p:nvCxnSpPr>
        <p:spPr>
          <a:xfrm flipH="1" flipV="1">
            <a:off x="4034712" y="3109625"/>
            <a:ext cx="690823" cy="343841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e 19"/>
          <p:cNvGrpSpPr/>
          <p:nvPr/>
        </p:nvGrpSpPr>
        <p:grpSpPr>
          <a:xfrm>
            <a:off x="68238" y="1323833"/>
            <a:ext cx="156947" cy="4967785"/>
            <a:chOff x="177422" y="1323833"/>
            <a:chExt cx="156947" cy="4967785"/>
          </a:xfrm>
        </p:grpSpPr>
        <p:cxnSp>
          <p:nvCxnSpPr>
            <p:cNvPr id="21" name="Connecteur droit 20"/>
            <p:cNvCxnSpPr/>
            <p:nvPr/>
          </p:nvCxnSpPr>
          <p:spPr>
            <a:xfrm>
              <a:off x="232012" y="1323833"/>
              <a:ext cx="27295" cy="4967785"/>
            </a:xfrm>
            <a:prstGeom prst="line">
              <a:avLst/>
            </a:prstGeom>
            <a:ln>
              <a:solidFill>
                <a:srgbClr val="E500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Ellipse 21"/>
            <p:cNvSpPr/>
            <p:nvPr/>
          </p:nvSpPr>
          <p:spPr>
            <a:xfrm>
              <a:off x="177422" y="1477368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Ellipse 22"/>
            <p:cNvSpPr/>
            <p:nvPr/>
          </p:nvSpPr>
          <p:spPr>
            <a:xfrm>
              <a:off x="184244" y="2380394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Ellipse 23"/>
            <p:cNvSpPr/>
            <p:nvPr/>
          </p:nvSpPr>
          <p:spPr>
            <a:xfrm>
              <a:off x="195614" y="4156920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Ellipse 24"/>
            <p:cNvSpPr/>
            <p:nvPr/>
          </p:nvSpPr>
          <p:spPr>
            <a:xfrm>
              <a:off x="211540" y="510085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Ellipse 25"/>
            <p:cNvSpPr/>
            <p:nvPr/>
          </p:nvSpPr>
          <p:spPr>
            <a:xfrm>
              <a:off x="197892" y="3250453"/>
              <a:ext cx="122829" cy="105771"/>
            </a:xfrm>
            <a:prstGeom prst="ellipse">
              <a:avLst/>
            </a:prstGeom>
            <a:solidFill>
              <a:srgbClr val="E50046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Ellipse 26"/>
            <p:cNvSpPr/>
            <p:nvPr/>
          </p:nvSpPr>
          <p:spPr>
            <a:xfrm>
              <a:off x="200164" y="600389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21" y="1071563"/>
            <a:ext cx="861060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ZoneTexte 27"/>
          <p:cNvSpPr txBox="1"/>
          <p:nvPr/>
        </p:nvSpPr>
        <p:spPr>
          <a:xfrm>
            <a:off x="5416358" y="2116833"/>
            <a:ext cx="3657599" cy="369332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C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fr-FR"/>
            </a:defPPr>
            <a:lvl1pPr>
              <a:defRPr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200">
                <a:latin typeface="Times New Roman" pitchFamily="18" charset="0"/>
              </a:defRPr>
            </a:lvl2pPr>
            <a:lvl3pPr marL="1143000" indent="-228600">
              <a:defRPr sz="2200">
                <a:latin typeface="Times New Roman" pitchFamily="18" charset="0"/>
              </a:defRPr>
            </a:lvl3pPr>
            <a:lvl4pPr marL="1600200" indent="-228600">
              <a:defRPr sz="2200">
                <a:latin typeface="Times New Roman" pitchFamily="18" charset="0"/>
              </a:defRPr>
            </a:lvl4pPr>
            <a:lvl5pPr marL="2057400" indent="-228600">
              <a:defRPr sz="2200"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>
                <a:latin typeface="Times New Roman" pitchFamily="18" charset="0"/>
              </a:defRPr>
            </a:lvl9pPr>
          </a:lstStyle>
          <a:p>
            <a:r>
              <a:rPr lang="fr-FR" dirty="0" smtClean="0"/>
              <a:t>Indiquer la temporalité d’accueil</a:t>
            </a:r>
            <a:endParaRPr lang="fr-FR" dirty="0"/>
          </a:p>
        </p:txBody>
      </p:sp>
      <p:cxnSp>
        <p:nvCxnSpPr>
          <p:cNvPr id="29" name="Connecteur droit avec flèche 28"/>
          <p:cNvCxnSpPr>
            <a:stCxn id="28" idx="1"/>
          </p:cNvCxnSpPr>
          <p:nvPr/>
        </p:nvCxnSpPr>
        <p:spPr>
          <a:xfrm flipH="1" flipV="1">
            <a:off x="4725535" y="1957658"/>
            <a:ext cx="690823" cy="343841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0769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Mettre à jour la fiche établissement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29</a:t>
            </a:fld>
            <a:endParaRPr lang="fr-F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22" y="1530166"/>
            <a:ext cx="8031901" cy="4876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953" y="2922093"/>
            <a:ext cx="2222205" cy="444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923953" y="3000895"/>
            <a:ext cx="2130185" cy="24955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5" name="Groupe 14"/>
          <p:cNvGrpSpPr/>
          <p:nvPr/>
        </p:nvGrpSpPr>
        <p:grpSpPr>
          <a:xfrm>
            <a:off x="68238" y="1323833"/>
            <a:ext cx="156947" cy="4967785"/>
            <a:chOff x="177422" y="1323833"/>
            <a:chExt cx="156947" cy="4967785"/>
          </a:xfrm>
        </p:grpSpPr>
        <p:cxnSp>
          <p:nvCxnSpPr>
            <p:cNvPr id="16" name="Connecteur droit 15"/>
            <p:cNvCxnSpPr/>
            <p:nvPr/>
          </p:nvCxnSpPr>
          <p:spPr>
            <a:xfrm>
              <a:off x="232012" y="1323833"/>
              <a:ext cx="27295" cy="4967785"/>
            </a:xfrm>
            <a:prstGeom prst="line">
              <a:avLst/>
            </a:prstGeom>
            <a:ln>
              <a:solidFill>
                <a:srgbClr val="E500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Ellipse 16"/>
            <p:cNvSpPr/>
            <p:nvPr/>
          </p:nvSpPr>
          <p:spPr>
            <a:xfrm>
              <a:off x="177422" y="1477368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Ellipse 17"/>
            <p:cNvSpPr/>
            <p:nvPr/>
          </p:nvSpPr>
          <p:spPr>
            <a:xfrm>
              <a:off x="184244" y="2380394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Ellipse 18"/>
            <p:cNvSpPr/>
            <p:nvPr/>
          </p:nvSpPr>
          <p:spPr>
            <a:xfrm>
              <a:off x="195614" y="4156920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Ellipse 19"/>
            <p:cNvSpPr/>
            <p:nvPr/>
          </p:nvSpPr>
          <p:spPr>
            <a:xfrm>
              <a:off x="211540" y="510085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Ellipse 20"/>
            <p:cNvSpPr/>
            <p:nvPr/>
          </p:nvSpPr>
          <p:spPr>
            <a:xfrm>
              <a:off x="197892" y="3250453"/>
              <a:ext cx="122829" cy="105771"/>
            </a:xfrm>
            <a:prstGeom prst="ellipse">
              <a:avLst/>
            </a:prstGeom>
            <a:solidFill>
              <a:srgbClr val="E50046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Ellipse 21"/>
            <p:cNvSpPr/>
            <p:nvPr/>
          </p:nvSpPr>
          <p:spPr>
            <a:xfrm>
              <a:off x="200164" y="600389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155658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7913" y="1837979"/>
            <a:ext cx="6514272" cy="2387600"/>
          </a:xfrm>
        </p:spPr>
        <p:txBody>
          <a:bodyPr>
            <a:normAutofit/>
          </a:bodyPr>
          <a:lstStyle/>
          <a:p>
            <a:pPr>
              <a:tabLst>
                <a:tab pos="719138" algn="l"/>
              </a:tabLst>
            </a:pPr>
            <a:r>
              <a:rPr lang="fr-FR" sz="4400" dirty="0" smtClean="0"/>
              <a:t>Périmètre et principe de fonctionnement</a:t>
            </a:r>
            <a:endParaRPr lang="fr-FR" sz="4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t>3</a:t>
            </a:fld>
            <a:endParaRPr lang="fr-FR"/>
          </a:p>
        </p:txBody>
      </p:sp>
      <p:grpSp>
        <p:nvGrpSpPr>
          <p:cNvPr id="14" name="Groupe 13"/>
          <p:cNvGrpSpPr/>
          <p:nvPr/>
        </p:nvGrpSpPr>
        <p:grpSpPr>
          <a:xfrm>
            <a:off x="177422" y="1323833"/>
            <a:ext cx="156947" cy="4967785"/>
            <a:chOff x="177422" y="1323833"/>
            <a:chExt cx="156947" cy="4967785"/>
          </a:xfrm>
        </p:grpSpPr>
        <p:cxnSp>
          <p:nvCxnSpPr>
            <p:cNvPr id="15" name="Connecteur droit 14"/>
            <p:cNvCxnSpPr/>
            <p:nvPr/>
          </p:nvCxnSpPr>
          <p:spPr>
            <a:xfrm>
              <a:off x="232012" y="1323833"/>
              <a:ext cx="27295" cy="4967785"/>
            </a:xfrm>
            <a:prstGeom prst="line">
              <a:avLst/>
            </a:prstGeom>
            <a:ln>
              <a:solidFill>
                <a:srgbClr val="E500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Ellipse 15"/>
            <p:cNvSpPr/>
            <p:nvPr/>
          </p:nvSpPr>
          <p:spPr>
            <a:xfrm>
              <a:off x="177422" y="1477368"/>
              <a:ext cx="122829" cy="105771"/>
            </a:xfrm>
            <a:prstGeom prst="ellipse">
              <a:avLst/>
            </a:prstGeom>
            <a:solidFill>
              <a:srgbClr val="E500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Ellipse 16"/>
            <p:cNvSpPr/>
            <p:nvPr/>
          </p:nvSpPr>
          <p:spPr>
            <a:xfrm>
              <a:off x="184244" y="2380394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Ellipse 17"/>
            <p:cNvSpPr/>
            <p:nvPr/>
          </p:nvSpPr>
          <p:spPr>
            <a:xfrm>
              <a:off x="195614" y="4156920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Ellipse 18"/>
            <p:cNvSpPr/>
            <p:nvPr/>
          </p:nvSpPr>
          <p:spPr>
            <a:xfrm>
              <a:off x="211540" y="510085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Ellipse 19"/>
            <p:cNvSpPr/>
            <p:nvPr/>
          </p:nvSpPr>
          <p:spPr>
            <a:xfrm>
              <a:off x="197892" y="3250453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Ellipse 20"/>
            <p:cNvSpPr/>
            <p:nvPr/>
          </p:nvSpPr>
          <p:spPr>
            <a:xfrm>
              <a:off x="200164" y="600389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11523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7913" y="1837979"/>
            <a:ext cx="6514272" cy="2387600"/>
          </a:xfrm>
        </p:spPr>
        <p:txBody>
          <a:bodyPr>
            <a:normAutofit/>
          </a:bodyPr>
          <a:lstStyle/>
          <a:p>
            <a:pPr>
              <a:tabLst>
                <a:tab pos="719138" algn="l"/>
              </a:tabLst>
            </a:pPr>
            <a:r>
              <a:rPr lang="fr-FR" sz="4400" dirty="0" smtClean="0"/>
              <a:t>En tant qu’ESMS, </a:t>
            </a:r>
            <a:br>
              <a:rPr lang="fr-FR" sz="4400" dirty="0" smtClean="0"/>
            </a:br>
            <a:r>
              <a:rPr lang="fr-FR" sz="4400" dirty="0" smtClean="0"/>
              <a:t>A quoi me sert ViaTrajectoire? </a:t>
            </a:r>
            <a:endParaRPr lang="fr-FR" sz="4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t>30</a:t>
            </a:fld>
            <a:endParaRPr lang="fr-FR"/>
          </a:p>
        </p:txBody>
      </p:sp>
      <p:grpSp>
        <p:nvGrpSpPr>
          <p:cNvPr id="6" name="Groupe 5"/>
          <p:cNvGrpSpPr/>
          <p:nvPr/>
        </p:nvGrpSpPr>
        <p:grpSpPr>
          <a:xfrm>
            <a:off x="68238" y="1323833"/>
            <a:ext cx="156947" cy="4967785"/>
            <a:chOff x="177422" y="1323833"/>
            <a:chExt cx="156947" cy="4967785"/>
          </a:xfrm>
        </p:grpSpPr>
        <p:cxnSp>
          <p:nvCxnSpPr>
            <p:cNvPr id="7" name="Connecteur droit 6"/>
            <p:cNvCxnSpPr/>
            <p:nvPr/>
          </p:nvCxnSpPr>
          <p:spPr>
            <a:xfrm>
              <a:off x="232012" y="1323833"/>
              <a:ext cx="27295" cy="4967785"/>
            </a:xfrm>
            <a:prstGeom prst="line">
              <a:avLst/>
            </a:prstGeom>
            <a:ln>
              <a:solidFill>
                <a:srgbClr val="E500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Ellipse 7"/>
            <p:cNvSpPr/>
            <p:nvPr/>
          </p:nvSpPr>
          <p:spPr>
            <a:xfrm>
              <a:off x="177422" y="1477368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Ellipse 8"/>
            <p:cNvSpPr/>
            <p:nvPr/>
          </p:nvSpPr>
          <p:spPr>
            <a:xfrm>
              <a:off x="184244" y="2380394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Ellipse 9"/>
            <p:cNvSpPr/>
            <p:nvPr/>
          </p:nvSpPr>
          <p:spPr>
            <a:xfrm>
              <a:off x="195614" y="4156920"/>
              <a:ext cx="122829" cy="105771"/>
            </a:xfrm>
            <a:prstGeom prst="ellipse">
              <a:avLst/>
            </a:prstGeom>
            <a:solidFill>
              <a:srgbClr val="E50046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/>
            <p:cNvSpPr/>
            <p:nvPr/>
          </p:nvSpPr>
          <p:spPr>
            <a:xfrm>
              <a:off x="211540" y="510085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/>
            <p:cNvSpPr/>
            <p:nvPr/>
          </p:nvSpPr>
          <p:spPr>
            <a:xfrm>
              <a:off x="197892" y="3250453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/>
            <p:cNvSpPr/>
            <p:nvPr/>
          </p:nvSpPr>
          <p:spPr>
            <a:xfrm>
              <a:off x="200164" y="600389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01646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J’accède à la décision d’orientation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31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430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Accéder à une décision d’orientation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32</a:t>
            </a:fld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2511187" y="1419368"/>
            <a:ext cx="3807726" cy="400110"/>
          </a:xfrm>
          <a:prstGeom prst="rect">
            <a:avLst/>
          </a:prstGeom>
          <a:solidFill>
            <a:srgbClr val="6E368C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</a:rPr>
              <a:t>Décision importée par la MDPH</a:t>
            </a:r>
            <a:endParaRPr lang="fr-FR" sz="2000" dirty="0">
              <a:solidFill>
                <a:schemeClr val="bg1"/>
              </a:solidFill>
            </a:endParaRPr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4960960" y="1942308"/>
            <a:ext cx="1357953" cy="923722"/>
          </a:xfrm>
          <a:prstGeom prst="straightConnector1">
            <a:avLst/>
          </a:prstGeom>
          <a:ln w="28575">
            <a:solidFill>
              <a:srgbClr val="6E368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4715300" y="2995830"/>
            <a:ext cx="3807726" cy="2646878"/>
          </a:xfrm>
          <a:prstGeom prst="rect">
            <a:avLst/>
          </a:prstGeom>
          <a:solidFill>
            <a:srgbClr val="E50046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</a:rPr>
              <a:t>Orientation générique</a:t>
            </a:r>
          </a:p>
          <a:p>
            <a:pPr algn="ctr"/>
            <a:endParaRPr lang="fr-FR" dirty="0" smtClean="0">
              <a:solidFill>
                <a:schemeClr val="bg1"/>
              </a:solidFill>
            </a:endParaRP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La </a:t>
            </a:r>
            <a:r>
              <a:rPr lang="fr-FR" dirty="0">
                <a:solidFill>
                  <a:schemeClr val="bg1"/>
                </a:solidFill>
              </a:rPr>
              <a:t>catégorie d’ESMS / type de </a:t>
            </a:r>
            <a:r>
              <a:rPr lang="fr-FR" dirty="0" smtClean="0">
                <a:solidFill>
                  <a:schemeClr val="bg1"/>
                </a:solidFill>
              </a:rPr>
              <a:t>droits </a:t>
            </a:r>
            <a:r>
              <a:rPr lang="fr-FR" dirty="0">
                <a:solidFill>
                  <a:schemeClr val="bg1"/>
                </a:solidFill>
              </a:rPr>
              <a:t>et prestations sont </a:t>
            </a:r>
            <a:r>
              <a:rPr lang="fr-FR" dirty="0" smtClean="0">
                <a:solidFill>
                  <a:schemeClr val="bg1"/>
                </a:solidFill>
              </a:rPr>
              <a:t>préconisés.</a:t>
            </a: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L’ESMS </a:t>
            </a:r>
            <a:r>
              <a:rPr lang="fr-FR" dirty="0">
                <a:solidFill>
                  <a:schemeClr val="bg1"/>
                </a:solidFill>
              </a:rPr>
              <a:t>ne voit pas la demande sur son </a:t>
            </a:r>
            <a:r>
              <a:rPr lang="fr-FR" dirty="0" smtClean="0">
                <a:solidFill>
                  <a:schemeClr val="bg1"/>
                </a:solidFill>
              </a:rPr>
              <a:t>tableau </a:t>
            </a:r>
            <a:r>
              <a:rPr lang="fr-FR" dirty="0">
                <a:solidFill>
                  <a:schemeClr val="bg1"/>
                </a:solidFill>
              </a:rPr>
              <a:t>de bord, </a:t>
            </a:r>
            <a:r>
              <a:rPr lang="fr-FR" dirty="0" smtClean="0">
                <a:solidFill>
                  <a:schemeClr val="bg1"/>
                </a:solidFill>
              </a:rPr>
              <a:t>il récupère la notification.</a:t>
            </a:r>
            <a:endParaRPr lang="fr-FR" dirty="0">
              <a:solidFill>
                <a:schemeClr val="bg1"/>
              </a:solidFill>
            </a:endParaRPr>
          </a:p>
          <a:p>
            <a:pPr algn="ctr"/>
            <a:endParaRPr lang="fr-FR" sz="2000" dirty="0">
              <a:solidFill>
                <a:schemeClr val="bg1"/>
              </a:solidFill>
            </a:endParaRPr>
          </a:p>
        </p:txBody>
      </p:sp>
      <p:cxnSp>
        <p:nvCxnSpPr>
          <p:cNvPr id="7" name="Connecteur droit avec flèche 6"/>
          <p:cNvCxnSpPr/>
          <p:nvPr/>
        </p:nvCxnSpPr>
        <p:spPr>
          <a:xfrm flipH="1">
            <a:off x="2511187" y="1942308"/>
            <a:ext cx="1289714" cy="923722"/>
          </a:xfrm>
          <a:prstGeom prst="straightConnector1">
            <a:avLst/>
          </a:prstGeom>
          <a:ln w="28575">
            <a:solidFill>
              <a:srgbClr val="6E368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384411" y="3002510"/>
            <a:ext cx="3807726" cy="2646878"/>
          </a:xfrm>
          <a:prstGeom prst="rect">
            <a:avLst/>
          </a:prstGeom>
          <a:solidFill>
            <a:srgbClr val="E50046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>
                <a:solidFill>
                  <a:schemeClr val="bg1"/>
                </a:solidFill>
              </a:rPr>
              <a:t>Orientation ciblée</a:t>
            </a:r>
          </a:p>
          <a:p>
            <a:pPr algn="ctr"/>
            <a:endParaRPr lang="fr-FR" dirty="0" smtClean="0">
              <a:solidFill>
                <a:schemeClr val="bg1"/>
              </a:solidFill>
            </a:endParaRPr>
          </a:p>
          <a:p>
            <a:pPr algn="ctr"/>
            <a:r>
              <a:rPr lang="fr-FR" dirty="0" smtClean="0">
                <a:solidFill>
                  <a:schemeClr val="bg1"/>
                </a:solidFill>
              </a:rPr>
              <a:t>L’ESMS </a:t>
            </a:r>
            <a:r>
              <a:rPr lang="fr-FR" dirty="0">
                <a:solidFill>
                  <a:schemeClr val="bg1"/>
                </a:solidFill>
              </a:rPr>
              <a:t>est </a:t>
            </a:r>
            <a:r>
              <a:rPr lang="fr-FR" dirty="0" smtClean="0">
                <a:solidFill>
                  <a:schemeClr val="bg1"/>
                </a:solidFill>
              </a:rPr>
              <a:t>préconisé. </a:t>
            </a:r>
          </a:p>
          <a:p>
            <a:pPr algn="ctr"/>
            <a:r>
              <a:rPr lang="fr-FR" dirty="0">
                <a:solidFill>
                  <a:schemeClr val="bg1"/>
                </a:solidFill>
              </a:rPr>
              <a:t>L</a:t>
            </a:r>
            <a:r>
              <a:rPr lang="fr-FR" dirty="0" smtClean="0">
                <a:solidFill>
                  <a:schemeClr val="bg1"/>
                </a:solidFill>
              </a:rPr>
              <a:t>a </a:t>
            </a:r>
            <a:r>
              <a:rPr lang="fr-FR" dirty="0">
                <a:solidFill>
                  <a:schemeClr val="bg1"/>
                </a:solidFill>
              </a:rPr>
              <a:t>demande est </a:t>
            </a:r>
            <a:r>
              <a:rPr lang="fr-FR" dirty="0" smtClean="0">
                <a:solidFill>
                  <a:schemeClr val="bg1"/>
                </a:solidFill>
              </a:rPr>
              <a:t>accessible </a:t>
            </a:r>
            <a:r>
              <a:rPr lang="fr-FR" dirty="0">
                <a:solidFill>
                  <a:schemeClr val="bg1"/>
                </a:solidFill>
              </a:rPr>
              <a:t>directement sur son tableau de </a:t>
            </a:r>
            <a:r>
              <a:rPr lang="fr-FR" dirty="0" smtClean="0">
                <a:solidFill>
                  <a:schemeClr val="bg1"/>
                </a:solidFill>
              </a:rPr>
              <a:t>bord</a:t>
            </a:r>
            <a:endParaRPr lang="fr-FR" dirty="0">
              <a:solidFill>
                <a:schemeClr val="bg1"/>
              </a:solidFill>
            </a:endParaRPr>
          </a:p>
          <a:p>
            <a:pPr algn="ctr"/>
            <a:endParaRPr lang="fr-FR" sz="2000" dirty="0">
              <a:solidFill>
                <a:schemeClr val="bg1"/>
              </a:solidFill>
            </a:endParaRPr>
          </a:p>
          <a:p>
            <a:pPr algn="ctr"/>
            <a:endParaRPr lang="fr-FR" sz="3600" dirty="0">
              <a:solidFill>
                <a:schemeClr val="bg1"/>
              </a:solidFill>
            </a:endParaRPr>
          </a:p>
        </p:txBody>
      </p:sp>
      <p:grpSp>
        <p:nvGrpSpPr>
          <p:cNvPr id="9" name="Groupe 8"/>
          <p:cNvGrpSpPr/>
          <p:nvPr/>
        </p:nvGrpSpPr>
        <p:grpSpPr>
          <a:xfrm>
            <a:off x="68238" y="1323833"/>
            <a:ext cx="156947" cy="4967785"/>
            <a:chOff x="177422" y="1323833"/>
            <a:chExt cx="156947" cy="4967785"/>
          </a:xfrm>
        </p:grpSpPr>
        <p:cxnSp>
          <p:nvCxnSpPr>
            <p:cNvPr id="10" name="Connecteur droit 9"/>
            <p:cNvCxnSpPr/>
            <p:nvPr/>
          </p:nvCxnSpPr>
          <p:spPr>
            <a:xfrm>
              <a:off x="232012" y="1323833"/>
              <a:ext cx="27295" cy="4967785"/>
            </a:xfrm>
            <a:prstGeom prst="line">
              <a:avLst/>
            </a:prstGeom>
            <a:ln>
              <a:solidFill>
                <a:srgbClr val="E500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Ellipse 10"/>
            <p:cNvSpPr/>
            <p:nvPr/>
          </p:nvSpPr>
          <p:spPr>
            <a:xfrm>
              <a:off x="177422" y="1477368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/>
            <p:cNvSpPr/>
            <p:nvPr/>
          </p:nvSpPr>
          <p:spPr>
            <a:xfrm>
              <a:off x="184244" y="2380394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Ellipse 13"/>
            <p:cNvSpPr/>
            <p:nvPr/>
          </p:nvSpPr>
          <p:spPr>
            <a:xfrm>
              <a:off x="195614" y="4156920"/>
              <a:ext cx="122829" cy="105771"/>
            </a:xfrm>
            <a:prstGeom prst="ellipse">
              <a:avLst/>
            </a:prstGeom>
            <a:solidFill>
              <a:srgbClr val="E50046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Ellipse 14"/>
            <p:cNvSpPr/>
            <p:nvPr/>
          </p:nvSpPr>
          <p:spPr>
            <a:xfrm>
              <a:off x="211540" y="510085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Ellipse 15"/>
            <p:cNvSpPr/>
            <p:nvPr/>
          </p:nvSpPr>
          <p:spPr>
            <a:xfrm>
              <a:off x="197892" y="3250453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Ellipse 16"/>
            <p:cNvSpPr/>
            <p:nvPr/>
          </p:nvSpPr>
          <p:spPr>
            <a:xfrm>
              <a:off x="200164" y="600389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34667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6261" y="308459"/>
            <a:ext cx="8111135" cy="802793"/>
          </a:xfrm>
        </p:spPr>
        <p:txBody>
          <a:bodyPr>
            <a:normAutofit fontScale="90000"/>
          </a:bodyPr>
          <a:lstStyle/>
          <a:p>
            <a:r>
              <a:rPr lang="fr-FR" dirty="0"/>
              <a:t>Accéder à une décision </a:t>
            </a:r>
            <a:r>
              <a:rPr lang="fr-FR" dirty="0" smtClean="0"/>
              <a:t>d’orientation </a:t>
            </a:r>
            <a:r>
              <a:rPr lang="fr-FR" u="sng" dirty="0" smtClean="0"/>
              <a:t>générique</a:t>
            </a:r>
            <a:endParaRPr lang="fr-FR" u="sng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33</a:t>
            </a:fld>
            <a:endParaRPr lang="fr-FR"/>
          </a:p>
        </p:txBody>
      </p:sp>
      <p:grpSp>
        <p:nvGrpSpPr>
          <p:cNvPr id="6" name="Groupe 5"/>
          <p:cNvGrpSpPr/>
          <p:nvPr/>
        </p:nvGrpSpPr>
        <p:grpSpPr>
          <a:xfrm>
            <a:off x="68238" y="1323833"/>
            <a:ext cx="156947" cy="4967785"/>
            <a:chOff x="177422" y="1323833"/>
            <a:chExt cx="156947" cy="4967785"/>
          </a:xfrm>
        </p:grpSpPr>
        <p:cxnSp>
          <p:nvCxnSpPr>
            <p:cNvPr id="7" name="Connecteur droit 6"/>
            <p:cNvCxnSpPr/>
            <p:nvPr/>
          </p:nvCxnSpPr>
          <p:spPr>
            <a:xfrm>
              <a:off x="232012" y="1323833"/>
              <a:ext cx="27295" cy="4967785"/>
            </a:xfrm>
            <a:prstGeom prst="line">
              <a:avLst/>
            </a:prstGeom>
            <a:ln>
              <a:solidFill>
                <a:srgbClr val="E500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Ellipse 7"/>
            <p:cNvSpPr/>
            <p:nvPr/>
          </p:nvSpPr>
          <p:spPr>
            <a:xfrm>
              <a:off x="177422" y="1477368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Ellipse 8"/>
            <p:cNvSpPr/>
            <p:nvPr/>
          </p:nvSpPr>
          <p:spPr>
            <a:xfrm>
              <a:off x="184244" y="2380394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Ellipse 9"/>
            <p:cNvSpPr/>
            <p:nvPr/>
          </p:nvSpPr>
          <p:spPr>
            <a:xfrm>
              <a:off x="195614" y="4156920"/>
              <a:ext cx="122829" cy="105771"/>
            </a:xfrm>
            <a:prstGeom prst="ellipse">
              <a:avLst/>
            </a:prstGeom>
            <a:solidFill>
              <a:srgbClr val="E50046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/>
            <p:cNvSpPr/>
            <p:nvPr/>
          </p:nvSpPr>
          <p:spPr>
            <a:xfrm>
              <a:off x="211540" y="510085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/>
            <p:cNvSpPr/>
            <p:nvPr/>
          </p:nvSpPr>
          <p:spPr>
            <a:xfrm>
              <a:off x="197892" y="3250453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/>
            <p:cNvSpPr/>
            <p:nvPr/>
          </p:nvSpPr>
          <p:spPr>
            <a:xfrm>
              <a:off x="200164" y="600389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31" t="15829" r="11587" b="25574"/>
          <a:stretch/>
        </p:blipFill>
        <p:spPr bwMode="auto">
          <a:xfrm>
            <a:off x="318645" y="1477368"/>
            <a:ext cx="8682848" cy="4138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2386940" y="1900056"/>
            <a:ext cx="1484416" cy="1662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252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34</a:t>
            </a:fld>
            <a:endParaRPr lang="fr-FR"/>
          </a:p>
        </p:txBody>
      </p:sp>
      <p:grpSp>
        <p:nvGrpSpPr>
          <p:cNvPr id="7" name="Groupe 6"/>
          <p:cNvGrpSpPr/>
          <p:nvPr/>
        </p:nvGrpSpPr>
        <p:grpSpPr>
          <a:xfrm>
            <a:off x="68238" y="1323833"/>
            <a:ext cx="156947" cy="4967785"/>
            <a:chOff x="177422" y="1323833"/>
            <a:chExt cx="156947" cy="4967785"/>
          </a:xfrm>
        </p:grpSpPr>
        <p:cxnSp>
          <p:nvCxnSpPr>
            <p:cNvPr id="8" name="Connecteur droit 7"/>
            <p:cNvCxnSpPr/>
            <p:nvPr/>
          </p:nvCxnSpPr>
          <p:spPr>
            <a:xfrm>
              <a:off x="232012" y="1323833"/>
              <a:ext cx="27295" cy="4967785"/>
            </a:xfrm>
            <a:prstGeom prst="line">
              <a:avLst/>
            </a:prstGeom>
            <a:ln>
              <a:solidFill>
                <a:srgbClr val="E500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Ellipse 8"/>
            <p:cNvSpPr/>
            <p:nvPr/>
          </p:nvSpPr>
          <p:spPr>
            <a:xfrm>
              <a:off x="177422" y="1477368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Ellipse 9"/>
            <p:cNvSpPr/>
            <p:nvPr/>
          </p:nvSpPr>
          <p:spPr>
            <a:xfrm>
              <a:off x="184244" y="2380394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/>
            <p:cNvSpPr/>
            <p:nvPr/>
          </p:nvSpPr>
          <p:spPr>
            <a:xfrm>
              <a:off x="195614" y="4156920"/>
              <a:ext cx="122829" cy="105771"/>
            </a:xfrm>
            <a:prstGeom prst="ellipse">
              <a:avLst/>
            </a:prstGeom>
            <a:solidFill>
              <a:srgbClr val="E50046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/>
            <p:cNvSpPr/>
            <p:nvPr/>
          </p:nvSpPr>
          <p:spPr>
            <a:xfrm>
              <a:off x="211540" y="510085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/>
            <p:cNvSpPr/>
            <p:nvPr/>
          </p:nvSpPr>
          <p:spPr>
            <a:xfrm>
              <a:off x="197892" y="3250453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Ellipse 13"/>
            <p:cNvSpPr/>
            <p:nvPr/>
          </p:nvSpPr>
          <p:spPr>
            <a:xfrm>
              <a:off x="200164" y="600389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Accéder à une décision </a:t>
            </a:r>
            <a:r>
              <a:rPr lang="fr-FR" dirty="0" smtClean="0"/>
              <a:t>d’orientation générique</a:t>
            </a:r>
            <a:endParaRPr lang="fr-FR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415" y="1839036"/>
            <a:ext cx="7677150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e 4"/>
          <p:cNvSpPr/>
          <p:nvPr/>
        </p:nvSpPr>
        <p:spPr>
          <a:xfrm>
            <a:off x="6056416" y="4678880"/>
            <a:ext cx="1199407" cy="5581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770" y="4157811"/>
            <a:ext cx="1666875" cy="5715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175770" y="3890356"/>
            <a:ext cx="2504295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900" dirty="0" smtClean="0"/>
              <a:t>64 – MDPH des Pyrénées-Atlantiques</a:t>
            </a:r>
            <a:endParaRPr lang="fr-FR" sz="900" dirty="0"/>
          </a:p>
        </p:txBody>
      </p:sp>
      <p:sp>
        <p:nvSpPr>
          <p:cNvPr id="17" name="ZoneTexte 16"/>
          <p:cNvSpPr txBox="1"/>
          <p:nvPr/>
        </p:nvSpPr>
        <p:spPr>
          <a:xfrm>
            <a:off x="2175770" y="2149562"/>
            <a:ext cx="2504295" cy="2308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900" dirty="0" smtClean="0"/>
              <a:t>64 – MDPH des Pyrénées-Atlantiques</a:t>
            </a:r>
            <a:endParaRPr lang="fr-FR" sz="900" dirty="0"/>
          </a:p>
        </p:txBody>
      </p:sp>
    </p:spTree>
    <p:extLst>
      <p:ext uri="{BB962C8B-B14F-4D97-AF65-F5344CB8AC3E}">
        <p14:creationId xmlns:p14="http://schemas.microsoft.com/office/powerpoint/2010/main" val="251997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25" y="1358913"/>
            <a:ext cx="8752114" cy="4111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35</a:t>
            </a:fld>
            <a:endParaRPr lang="fr-FR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130252" y="4209805"/>
            <a:ext cx="430594" cy="353033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763358" y="2732477"/>
            <a:ext cx="2261881" cy="1477328"/>
          </a:xfrm>
          <a:prstGeom prst="rect">
            <a:avLst/>
          </a:prstGeom>
          <a:noFill/>
          <a:ln>
            <a:solidFill>
              <a:srgbClr val="E5004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Si votre recherche est infructueuse, vous pouvez utiliser la </a:t>
            </a:r>
            <a:r>
              <a:rPr lang="fr-FR" b="1" i="1" dirty="0" smtClean="0"/>
              <a:t>« Recherche étendue »</a:t>
            </a:r>
            <a:endParaRPr lang="fr-FR" b="1" i="1" dirty="0"/>
          </a:p>
        </p:txBody>
      </p:sp>
      <p:grpSp>
        <p:nvGrpSpPr>
          <p:cNvPr id="9" name="Groupe 8"/>
          <p:cNvGrpSpPr/>
          <p:nvPr/>
        </p:nvGrpSpPr>
        <p:grpSpPr>
          <a:xfrm>
            <a:off x="68238" y="1323833"/>
            <a:ext cx="156947" cy="4967785"/>
            <a:chOff x="177422" y="1323833"/>
            <a:chExt cx="156947" cy="4967785"/>
          </a:xfrm>
        </p:grpSpPr>
        <p:cxnSp>
          <p:nvCxnSpPr>
            <p:cNvPr id="10" name="Connecteur droit 9"/>
            <p:cNvCxnSpPr/>
            <p:nvPr/>
          </p:nvCxnSpPr>
          <p:spPr>
            <a:xfrm>
              <a:off x="232012" y="1323833"/>
              <a:ext cx="27295" cy="4967785"/>
            </a:xfrm>
            <a:prstGeom prst="line">
              <a:avLst/>
            </a:prstGeom>
            <a:ln>
              <a:solidFill>
                <a:srgbClr val="E500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Ellipse 10"/>
            <p:cNvSpPr/>
            <p:nvPr/>
          </p:nvSpPr>
          <p:spPr>
            <a:xfrm>
              <a:off x="177422" y="1477368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/>
            <p:cNvSpPr/>
            <p:nvPr/>
          </p:nvSpPr>
          <p:spPr>
            <a:xfrm>
              <a:off x="184244" y="2380394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/>
            <p:cNvSpPr/>
            <p:nvPr/>
          </p:nvSpPr>
          <p:spPr>
            <a:xfrm>
              <a:off x="195614" y="4156920"/>
              <a:ext cx="122829" cy="105771"/>
            </a:xfrm>
            <a:prstGeom prst="ellipse">
              <a:avLst/>
            </a:prstGeom>
            <a:solidFill>
              <a:srgbClr val="E50046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Ellipse 13"/>
            <p:cNvSpPr/>
            <p:nvPr/>
          </p:nvSpPr>
          <p:spPr>
            <a:xfrm>
              <a:off x="211540" y="510085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Ellipse 14"/>
            <p:cNvSpPr/>
            <p:nvPr/>
          </p:nvSpPr>
          <p:spPr>
            <a:xfrm>
              <a:off x="197892" y="3250453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Ellipse 15"/>
            <p:cNvSpPr/>
            <p:nvPr/>
          </p:nvSpPr>
          <p:spPr>
            <a:xfrm>
              <a:off x="200164" y="600389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8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Accéder à une décision </a:t>
            </a:r>
            <a:r>
              <a:rPr lang="fr-FR" dirty="0" smtClean="0"/>
              <a:t>d’orientation générique</a:t>
            </a:r>
            <a:endParaRPr lang="fr-FR" dirty="0"/>
          </a:p>
        </p:txBody>
      </p:sp>
      <p:sp>
        <p:nvSpPr>
          <p:cNvPr id="19" name="Ellipse 18"/>
          <p:cNvSpPr/>
          <p:nvPr/>
        </p:nvSpPr>
        <p:spPr>
          <a:xfrm>
            <a:off x="213809" y="4957795"/>
            <a:ext cx="3657547" cy="5581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ZoneTexte 16"/>
          <p:cNvSpPr txBox="1"/>
          <p:nvPr/>
        </p:nvSpPr>
        <p:spPr>
          <a:xfrm>
            <a:off x="1826637" y="1690940"/>
            <a:ext cx="2338040" cy="2154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800" dirty="0" smtClean="0"/>
              <a:t>64 – MDPH des Pyrénées-Atlantiques</a:t>
            </a:r>
            <a:endParaRPr lang="fr-FR" sz="800" dirty="0"/>
          </a:p>
        </p:txBody>
      </p:sp>
      <p:sp>
        <p:nvSpPr>
          <p:cNvPr id="20" name="ZoneTexte 19"/>
          <p:cNvSpPr txBox="1"/>
          <p:nvPr/>
        </p:nvSpPr>
        <p:spPr>
          <a:xfrm>
            <a:off x="1826637" y="3203310"/>
            <a:ext cx="2504295" cy="21544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800" dirty="0" smtClean="0"/>
              <a:t>64 – MDPH des Pyrénées-Atlantiques</a:t>
            </a:r>
            <a:endParaRPr lang="fr-FR" sz="800" dirty="0"/>
          </a:p>
        </p:txBody>
      </p:sp>
    </p:spTree>
    <p:extLst>
      <p:ext uri="{BB962C8B-B14F-4D97-AF65-F5344CB8AC3E}">
        <p14:creationId xmlns:p14="http://schemas.microsoft.com/office/powerpoint/2010/main" val="308549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Accéder à une décision d’orientation générique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36</a:t>
            </a:fld>
            <a:endParaRPr lang="fr-FR"/>
          </a:p>
        </p:txBody>
      </p:sp>
      <p:grpSp>
        <p:nvGrpSpPr>
          <p:cNvPr id="6" name="Groupe 5"/>
          <p:cNvGrpSpPr/>
          <p:nvPr/>
        </p:nvGrpSpPr>
        <p:grpSpPr>
          <a:xfrm>
            <a:off x="68238" y="1323833"/>
            <a:ext cx="156947" cy="4967785"/>
            <a:chOff x="177422" y="1323833"/>
            <a:chExt cx="156947" cy="4967785"/>
          </a:xfrm>
        </p:grpSpPr>
        <p:cxnSp>
          <p:nvCxnSpPr>
            <p:cNvPr id="7" name="Connecteur droit 6"/>
            <p:cNvCxnSpPr/>
            <p:nvPr/>
          </p:nvCxnSpPr>
          <p:spPr>
            <a:xfrm>
              <a:off x="232012" y="1323833"/>
              <a:ext cx="27295" cy="4967785"/>
            </a:xfrm>
            <a:prstGeom prst="line">
              <a:avLst/>
            </a:prstGeom>
            <a:ln>
              <a:solidFill>
                <a:srgbClr val="E500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Ellipse 7"/>
            <p:cNvSpPr/>
            <p:nvPr/>
          </p:nvSpPr>
          <p:spPr>
            <a:xfrm>
              <a:off x="177422" y="1477368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Ellipse 8"/>
            <p:cNvSpPr/>
            <p:nvPr/>
          </p:nvSpPr>
          <p:spPr>
            <a:xfrm>
              <a:off x="184244" y="2380394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Ellipse 9"/>
            <p:cNvSpPr/>
            <p:nvPr/>
          </p:nvSpPr>
          <p:spPr>
            <a:xfrm>
              <a:off x="195614" y="4156920"/>
              <a:ext cx="122829" cy="105771"/>
            </a:xfrm>
            <a:prstGeom prst="ellipse">
              <a:avLst/>
            </a:prstGeom>
            <a:solidFill>
              <a:srgbClr val="E50046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/>
            <p:cNvSpPr/>
            <p:nvPr/>
          </p:nvSpPr>
          <p:spPr>
            <a:xfrm>
              <a:off x="211540" y="510085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/>
            <p:cNvSpPr/>
            <p:nvPr/>
          </p:nvSpPr>
          <p:spPr>
            <a:xfrm>
              <a:off x="197892" y="3250453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/>
            <p:cNvSpPr/>
            <p:nvPr/>
          </p:nvSpPr>
          <p:spPr>
            <a:xfrm>
              <a:off x="200164" y="600389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" y="1739745"/>
            <a:ext cx="9129540" cy="3634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0214" y="4661187"/>
            <a:ext cx="1337864" cy="546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520" y="5360953"/>
            <a:ext cx="42672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ZoneTexte 14"/>
          <p:cNvSpPr txBox="1"/>
          <p:nvPr/>
        </p:nvSpPr>
        <p:spPr>
          <a:xfrm>
            <a:off x="1435937" y="3339599"/>
            <a:ext cx="2229976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fr-FR" sz="700" dirty="0" smtClean="0"/>
              <a:t>64 – MDPH des Pyrénées-Atlantiques</a:t>
            </a:r>
            <a:endParaRPr lang="fr-FR" sz="700" dirty="0"/>
          </a:p>
        </p:txBody>
      </p:sp>
      <p:sp>
        <p:nvSpPr>
          <p:cNvPr id="16" name="ZoneTexte 15"/>
          <p:cNvSpPr txBox="1"/>
          <p:nvPr/>
        </p:nvSpPr>
        <p:spPr>
          <a:xfrm>
            <a:off x="1381905" y="2007666"/>
            <a:ext cx="2338040" cy="1846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600" dirty="0" smtClean="0"/>
              <a:t>64 – MDPH des Pyrénées-Atlantiques</a:t>
            </a:r>
            <a:endParaRPr lang="fr-FR" sz="600" dirty="0"/>
          </a:p>
        </p:txBody>
      </p:sp>
    </p:spTree>
    <p:extLst>
      <p:ext uri="{BB962C8B-B14F-4D97-AF65-F5344CB8AC3E}">
        <p14:creationId xmlns:p14="http://schemas.microsoft.com/office/powerpoint/2010/main" val="343201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37</a:t>
            </a:fld>
            <a:endParaRPr lang="fr-FR"/>
          </a:p>
        </p:txBody>
      </p:sp>
      <p:grpSp>
        <p:nvGrpSpPr>
          <p:cNvPr id="5" name="Groupe 4"/>
          <p:cNvGrpSpPr/>
          <p:nvPr/>
        </p:nvGrpSpPr>
        <p:grpSpPr>
          <a:xfrm>
            <a:off x="68238" y="1323833"/>
            <a:ext cx="156947" cy="4967785"/>
            <a:chOff x="177422" y="1323833"/>
            <a:chExt cx="156947" cy="4967785"/>
          </a:xfrm>
        </p:grpSpPr>
        <p:cxnSp>
          <p:nvCxnSpPr>
            <p:cNvPr id="6" name="Connecteur droit 5"/>
            <p:cNvCxnSpPr/>
            <p:nvPr/>
          </p:nvCxnSpPr>
          <p:spPr>
            <a:xfrm>
              <a:off x="232012" y="1323833"/>
              <a:ext cx="27295" cy="4967785"/>
            </a:xfrm>
            <a:prstGeom prst="line">
              <a:avLst/>
            </a:prstGeom>
            <a:ln>
              <a:solidFill>
                <a:srgbClr val="E500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Ellipse 6"/>
            <p:cNvSpPr/>
            <p:nvPr/>
          </p:nvSpPr>
          <p:spPr>
            <a:xfrm>
              <a:off x="177422" y="1477368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Ellipse 7"/>
            <p:cNvSpPr/>
            <p:nvPr/>
          </p:nvSpPr>
          <p:spPr>
            <a:xfrm>
              <a:off x="184244" y="2380394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Ellipse 8"/>
            <p:cNvSpPr/>
            <p:nvPr/>
          </p:nvSpPr>
          <p:spPr>
            <a:xfrm>
              <a:off x="195614" y="4156920"/>
              <a:ext cx="122829" cy="105771"/>
            </a:xfrm>
            <a:prstGeom prst="ellipse">
              <a:avLst/>
            </a:prstGeom>
            <a:solidFill>
              <a:srgbClr val="E50046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Ellipse 9"/>
            <p:cNvSpPr/>
            <p:nvPr/>
          </p:nvSpPr>
          <p:spPr>
            <a:xfrm>
              <a:off x="211540" y="510085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/>
            <p:cNvSpPr/>
            <p:nvPr/>
          </p:nvSpPr>
          <p:spPr>
            <a:xfrm>
              <a:off x="197892" y="3250453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/>
            <p:cNvSpPr/>
            <p:nvPr/>
          </p:nvSpPr>
          <p:spPr>
            <a:xfrm>
              <a:off x="200164" y="600389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4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Accéder à une décision </a:t>
            </a:r>
            <a:r>
              <a:rPr lang="fr-FR" dirty="0" smtClean="0"/>
              <a:t>d’orientation générique</a:t>
            </a:r>
            <a:endParaRPr lang="fr-F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33" y="1311407"/>
            <a:ext cx="8660711" cy="4364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053241" y="3715788"/>
            <a:ext cx="1421479" cy="1846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600" dirty="0" smtClean="0"/>
              <a:t>MDPH des Pyrénées-Atlantiques</a:t>
            </a:r>
            <a:endParaRPr lang="fr-FR" sz="600" dirty="0"/>
          </a:p>
        </p:txBody>
      </p:sp>
    </p:spTree>
    <p:extLst>
      <p:ext uri="{BB962C8B-B14F-4D97-AF65-F5344CB8AC3E}">
        <p14:creationId xmlns:p14="http://schemas.microsoft.com/office/powerpoint/2010/main" val="44411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29" y="1133879"/>
            <a:ext cx="8974443" cy="4784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Accéder à une décision </a:t>
            </a:r>
            <a:r>
              <a:rPr lang="fr-FR" dirty="0" smtClean="0"/>
              <a:t>d’orientation </a:t>
            </a:r>
            <a:r>
              <a:rPr lang="fr-FR" u="sng" dirty="0" smtClean="0"/>
              <a:t>ciblée</a:t>
            </a:r>
            <a:endParaRPr lang="fr-FR" u="sng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38</a:t>
            </a:fld>
            <a:endParaRPr lang="fr-FR"/>
          </a:p>
        </p:txBody>
      </p:sp>
      <p:grpSp>
        <p:nvGrpSpPr>
          <p:cNvPr id="7" name="Groupe 6"/>
          <p:cNvGrpSpPr/>
          <p:nvPr/>
        </p:nvGrpSpPr>
        <p:grpSpPr>
          <a:xfrm>
            <a:off x="68238" y="1323833"/>
            <a:ext cx="156947" cy="4967785"/>
            <a:chOff x="177422" y="1323833"/>
            <a:chExt cx="156947" cy="4967785"/>
          </a:xfrm>
        </p:grpSpPr>
        <p:cxnSp>
          <p:nvCxnSpPr>
            <p:cNvPr id="8" name="Connecteur droit 7"/>
            <p:cNvCxnSpPr/>
            <p:nvPr/>
          </p:nvCxnSpPr>
          <p:spPr>
            <a:xfrm>
              <a:off x="232012" y="1323833"/>
              <a:ext cx="27295" cy="4967785"/>
            </a:xfrm>
            <a:prstGeom prst="line">
              <a:avLst/>
            </a:prstGeom>
            <a:ln>
              <a:solidFill>
                <a:srgbClr val="E500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Ellipse 8"/>
            <p:cNvSpPr/>
            <p:nvPr/>
          </p:nvSpPr>
          <p:spPr>
            <a:xfrm>
              <a:off x="177422" y="1477368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Ellipse 9"/>
            <p:cNvSpPr/>
            <p:nvPr/>
          </p:nvSpPr>
          <p:spPr>
            <a:xfrm>
              <a:off x="184244" y="2380394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/>
            <p:cNvSpPr/>
            <p:nvPr/>
          </p:nvSpPr>
          <p:spPr>
            <a:xfrm>
              <a:off x="195614" y="4156920"/>
              <a:ext cx="122829" cy="105771"/>
            </a:xfrm>
            <a:prstGeom prst="ellipse">
              <a:avLst/>
            </a:prstGeom>
            <a:solidFill>
              <a:srgbClr val="E50046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/>
            <p:cNvSpPr/>
            <p:nvPr/>
          </p:nvSpPr>
          <p:spPr>
            <a:xfrm>
              <a:off x="211540" y="510085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/>
            <p:cNvSpPr/>
            <p:nvPr/>
          </p:nvSpPr>
          <p:spPr>
            <a:xfrm>
              <a:off x="197892" y="3250453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Ellipse 13"/>
            <p:cNvSpPr/>
            <p:nvPr/>
          </p:nvSpPr>
          <p:spPr>
            <a:xfrm>
              <a:off x="200164" y="600389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3" y="4697852"/>
            <a:ext cx="9060872" cy="715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0112" y="860293"/>
            <a:ext cx="2989346" cy="92294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569397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Connecteur droit avec flèche 44"/>
          <p:cNvCxnSpPr/>
          <p:nvPr/>
        </p:nvCxnSpPr>
        <p:spPr>
          <a:xfrm flipH="1">
            <a:off x="3825696" y="1828800"/>
            <a:ext cx="390" cy="92815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eur droit avec flèche 42"/>
          <p:cNvCxnSpPr/>
          <p:nvPr/>
        </p:nvCxnSpPr>
        <p:spPr>
          <a:xfrm>
            <a:off x="3170022" y="1828799"/>
            <a:ext cx="0" cy="77426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e 25"/>
          <p:cNvGrpSpPr/>
          <p:nvPr/>
        </p:nvGrpSpPr>
        <p:grpSpPr>
          <a:xfrm>
            <a:off x="68238" y="1323833"/>
            <a:ext cx="156947" cy="4967785"/>
            <a:chOff x="177422" y="1323833"/>
            <a:chExt cx="156947" cy="4967785"/>
          </a:xfrm>
        </p:grpSpPr>
        <p:cxnSp>
          <p:nvCxnSpPr>
            <p:cNvPr id="29" name="Connecteur droit 28"/>
            <p:cNvCxnSpPr/>
            <p:nvPr/>
          </p:nvCxnSpPr>
          <p:spPr>
            <a:xfrm>
              <a:off x="232012" y="1323833"/>
              <a:ext cx="27295" cy="4967785"/>
            </a:xfrm>
            <a:prstGeom prst="line">
              <a:avLst/>
            </a:prstGeom>
            <a:ln>
              <a:solidFill>
                <a:srgbClr val="E500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Ellipse 33"/>
            <p:cNvSpPr/>
            <p:nvPr/>
          </p:nvSpPr>
          <p:spPr>
            <a:xfrm>
              <a:off x="177422" y="1477368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Ellipse 34"/>
            <p:cNvSpPr/>
            <p:nvPr/>
          </p:nvSpPr>
          <p:spPr>
            <a:xfrm>
              <a:off x="184244" y="2380394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Ellipse 35"/>
            <p:cNvSpPr/>
            <p:nvPr/>
          </p:nvSpPr>
          <p:spPr>
            <a:xfrm>
              <a:off x="195614" y="4156920"/>
              <a:ext cx="122829" cy="105771"/>
            </a:xfrm>
            <a:prstGeom prst="ellipse">
              <a:avLst/>
            </a:prstGeom>
            <a:solidFill>
              <a:srgbClr val="E50046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7" name="Ellipse 36"/>
            <p:cNvSpPr/>
            <p:nvPr/>
          </p:nvSpPr>
          <p:spPr>
            <a:xfrm>
              <a:off x="211540" y="510085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9" name="Ellipse 38"/>
            <p:cNvSpPr/>
            <p:nvPr/>
          </p:nvSpPr>
          <p:spPr>
            <a:xfrm>
              <a:off x="197892" y="3250453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0" name="Ellipse 39"/>
            <p:cNvSpPr/>
            <p:nvPr/>
          </p:nvSpPr>
          <p:spPr>
            <a:xfrm>
              <a:off x="200164" y="600389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2852" y="1155288"/>
            <a:ext cx="9195908" cy="67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39</a:t>
            </a:fld>
            <a:endParaRPr lang="fr-FR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Détail d’une ligne du tableau de bord</a:t>
            </a:r>
            <a:endParaRPr lang="fr-FR" dirty="0"/>
          </a:p>
        </p:txBody>
      </p:sp>
      <p:cxnSp>
        <p:nvCxnSpPr>
          <p:cNvPr id="6" name="Connecteur droit avec flèche 5"/>
          <p:cNvCxnSpPr/>
          <p:nvPr/>
        </p:nvCxnSpPr>
        <p:spPr>
          <a:xfrm>
            <a:off x="166728" y="1828800"/>
            <a:ext cx="0" cy="3352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cteur droit avec flèche 7"/>
          <p:cNvCxnSpPr/>
          <p:nvPr/>
        </p:nvCxnSpPr>
        <p:spPr>
          <a:xfrm>
            <a:off x="1206728" y="1830377"/>
            <a:ext cx="0" cy="150114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>
            <a:off x="1436242" y="1799809"/>
            <a:ext cx="21247" cy="205754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609607" y="1799809"/>
            <a:ext cx="0" cy="9571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>
            <a:off x="1825728" y="1775965"/>
            <a:ext cx="0" cy="269599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>
            <a:off x="6318320" y="1735870"/>
            <a:ext cx="0" cy="15940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>
            <a:off x="7490796" y="1799809"/>
            <a:ext cx="0" cy="31543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>
            <a:off x="8323021" y="1775965"/>
            <a:ext cx="0" cy="37240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289560" y="3331517"/>
            <a:ext cx="281333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 smtClean="0"/>
              <a:t>Qualification: Cible ou Alternative</a:t>
            </a:r>
            <a:endParaRPr lang="fr-FR" sz="1400" dirty="0"/>
          </a:p>
        </p:txBody>
      </p:sp>
      <p:sp>
        <p:nvSpPr>
          <p:cNvPr id="13" name="ZoneTexte 12"/>
          <p:cNvSpPr txBox="1"/>
          <p:nvPr/>
        </p:nvSpPr>
        <p:spPr>
          <a:xfrm>
            <a:off x="268312" y="3857358"/>
            <a:ext cx="355738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 smtClean="0"/>
              <a:t>Caractérisation de la décision d’orientation</a:t>
            </a:r>
            <a:endParaRPr lang="fr-FR" sz="1400" dirty="0"/>
          </a:p>
        </p:txBody>
      </p:sp>
      <p:sp>
        <p:nvSpPr>
          <p:cNvPr id="16" name="ZoneTexte 15"/>
          <p:cNvSpPr txBox="1"/>
          <p:nvPr/>
        </p:nvSpPr>
        <p:spPr>
          <a:xfrm>
            <a:off x="30248" y="2840027"/>
            <a:ext cx="281198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 smtClean="0"/>
              <a:t>Précision relative au statut actuel</a:t>
            </a:r>
            <a:endParaRPr lang="fr-FR" sz="1400" dirty="0"/>
          </a:p>
        </p:txBody>
      </p:sp>
      <p:sp>
        <p:nvSpPr>
          <p:cNvPr id="19" name="ZoneTexte 18"/>
          <p:cNvSpPr txBox="1"/>
          <p:nvPr/>
        </p:nvSpPr>
        <p:spPr>
          <a:xfrm>
            <a:off x="1592546" y="4471956"/>
            <a:ext cx="320953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 smtClean="0"/>
              <a:t>Numéro de dossier interne à la MDPH</a:t>
            </a:r>
            <a:endParaRPr lang="fr-FR" sz="1400" dirty="0"/>
          </a:p>
        </p:txBody>
      </p:sp>
      <p:sp>
        <p:nvSpPr>
          <p:cNvPr id="22" name="ZoneTexte 21"/>
          <p:cNvSpPr txBox="1"/>
          <p:nvPr/>
        </p:nvSpPr>
        <p:spPr>
          <a:xfrm>
            <a:off x="5229544" y="3395556"/>
            <a:ext cx="170751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 smtClean="0"/>
              <a:t>Date de la décision</a:t>
            </a:r>
            <a:endParaRPr lang="fr-FR" sz="1400" dirty="0"/>
          </a:p>
        </p:txBody>
      </p:sp>
      <p:sp>
        <p:nvSpPr>
          <p:cNvPr id="25" name="ZoneTexte 24"/>
          <p:cNvSpPr txBox="1"/>
          <p:nvPr/>
        </p:nvSpPr>
        <p:spPr>
          <a:xfrm>
            <a:off x="5551108" y="4978589"/>
            <a:ext cx="277191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 smtClean="0"/>
              <a:t>Durée de validité de la décision</a:t>
            </a:r>
            <a:endParaRPr lang="fr-FR" sz="1400" dirty="0"/>
          </a:p>
        </p:txBody>
      </p:sp>
      <p:sp>
        <p:nvSpPr>
          <p:cNvPr id="28" name="ZoneTexte 27"/>
          <p:cNvSpPr txBox="1"/>
          <p:nvPr/>
        </p:nvSpPr>
        <p:spPr>
          <a:xfrm>
            <a:off x="6602806" y="5500048"/>
            <a:ext cx="252184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 smtClean="0"/>
              <a:t>Date de dernière modification</a:t>
            </a:r>
            <a:endParaRPr lang="fr-FR" sz="1400" dirty="0"/>
          </a:p>
        </p:txBody>
      </p:sp>
      <p:cxnSp>
        <p:nvCxnSpPr>
          <p:cNvPr id="30" name="Connecteur droit avec flèche 29"/>
          <p:cNvCxnSpPr/>
          <p:nvPr/>
        </p:nvCxnSpPr>
        <p:spPr>
          <a:xfrm>
            <a:off x="8728648" y="1799809"/>
            <a:ext cx="0" cy="104021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7891476" y="2894636"/>
            <a:ext cx="1211580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1400" dirty="0" smtClean="0"/>
              <a:t>Récapitulatif des notifications</a:t>
            </a:r>
            <a:endParaRPr lang="fr-FR" sz="1400" dirty="0"/>
          </a:p>
        </p:txBody>
      </p:sp>
      <p:sp>
        <p:nvSpPr>
          <p:cNvPr id="7" name="ZoneTexte 6"/>
          <p:cNvSpPr txBox="1"/>
          <p:nvPr/>
        </p:nvSpPr>
        <p:spPr>
          <a:xfrm>
            <a:off x="-27582" y="2164080"/>
            <a:ext cx="199605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 smtClean="0"/>
              <a:t>Statut de la notification</a:t>
            </a:r>
            <a:endParaRPr lang="fr-FR" sz="1400" dirty="0"/>
          </a:p>
        </p:txBody>
      </p:sp>
      <p:cxnSp>
        <p:nvCxnSpPr>
          <p:cNvPr id="32" name="Connecteur droit avec flèche 31"/>
          <p:cNvCxnSpPr/>
          <p:nvPr/>
        </p:nvCxnSpPr>
        <p:spPr>
          <a:xfrm>
            <a:off x="6471783" y="1774191"/>
            <a:ext cx="0" cy="223705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ZoneTexte 32"/>
          <p:cNvSpPr txBox="1"/>
          <p:nvPr/>
        </p:nvSpPr>
        <p:spPr>
          <a:xfrm>
            <a:off x="5149928" y="4031958"/>
            <a:ext cx="306622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 smtClean="0"/>
              <a:t>Temporalité: permanent / temporaire</a:t>
            </a:r>
            <a:endParaRPr lang="fr-FR" sz="1400" dirty="0"/>
          </a:p>
        </p:txBody>
      </p:sp>
      <p:pic>
        <p:nvPicPr>
          <p:cNvPr id="38" name="Image 37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07891">
            <a:off x="4034665" y="1652283"/>
            <a:ext cx="430594" cy="353033"/>
          </a:xfrm>
          <a:prstGeom prst="rect">
            <a:avLst/>
          </a:prstGeom>
        </p:spPr>
      </p:pic>
      <p:cxnSp>
        <p:nvCxnSpPr>
          <p:cNvPr id="41" name="Connecteur droit avec flèche 40"/>
          <p:cNvCxnSpPr/>
          <p:nvPr/>
        </p:nvCxnSpPr>
        <p:spPr>
          <a:xfrm>
            <a:off x="2836697" y="1843108"/>
            <a:ext cx="0" cy="33528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ZoneTexte 41"/>
          <p:cNvSpPr txBox="1"/>
          <p:nvPr/>
        </p:nvSpPr>
        <p:spPr>
          <a:xfrm>
            <a:off x="2547387" y="2178388"/>
            <a:ext cx="151836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 smtClean="0"/>
              <a:t>Sexe de l’usager</a:t>
            </a:r>
            <a:endParaRPr lang="fr-FR" sz="1400" dirty="0"/>
          </a:p>
        </p:txBody>
      </p:sp>
      <p:sp>
        <p:nvSpPr>
          <p:cNvPr id="44" name="ZoneTexte 43"/>
          <p:cNvSpPr txBox="1"/>
          <p:nvPr/>
        </p:nvSpPr>
        <p:spPr>
          <a:xfrm>
            <a:off x="2880712" y="2603062"/>
            <a:ext cx="50366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 smtClean="0"/>
              <a:t>Age</a:t>
            </a:r>
            <a:endParaRPr lang="fr-FR" sz="1400" dirty="0"/>
          </a:p>
        </p:txBody>
      </p:sp>
      <p:sp>
        <p:nvSpPr>
          <p:cNvPr id="46" name="ZoneTexte 45"/>
          <p:cNvSpPr txBox="1"/>
          <p:nvPr/>
        </p:nvSpPr>
        <p:spPr>
          <a:xfrm>
            <a:off x="3536776" y="2840027"/>
            <a:ext cx="77136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 smtClean="0"/>
              <a:t>Identité</a:t>
            </a:r>
            <a:endParaRPr lang="fr-FR" sz="1400" dirty="0"/>
          </a:p>
        </p:txBody>
      </p:sp>
      <p:cxnSp>
        <p:nvCxnSpPr>
          <p:cNvPr id="47" name="Connecteur droit avec flèche 46"/>
          <p:cNvCxnSpPr>
            <a:endCxn id="48" idx="0"/>
          </p:cNvCxnSpPr>
          <p:nvPr/>
        </p:nvCxnSpPr>
        <p:spPr>
          <a:xfrm flipH="1">
            <a:off x="5205676" y="1843108"/>
            <a:ext cx="4810" cy="49936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ZoneTexte 47"/>
          <p:cNvSpPr txBox="1"/>
          <p:nvPr/>
        </p:nvSpPr>
        <p:spPr>
          <a:xfrm>
            <a:off x="4102649" y="2342468"/>
            <a:ext cx="220605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 smtClean="0"/>
              <a:t>ESMS et unité concernés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1458390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6" grpId="0" animBg="1"/>
      <p:bldP spid="19" grpId="0" animBg="1"/>
      <p:bldP spid="22" grpId="0" animBg="1"/>
      <p:bldP spid="25" grpId="0" animBg="1"/>
      <p:bldP spid="28" grpId="0" animBg="1"/>
      <p:bldP spid="31" grpId="0" animBg="1"/>
      <p:bldP spid="7" grpId="0" animBg="1"/>
      <p:bldP spid="33" grpId="0" animBg="1"/>
      <p:bldP spid="42" grpId="0" animBg="1"/>
      <p:bldP spid="44" grpId="0" animBg="1"/>
      <p:bldP spid="46" grpId="0" animBg="1"/>
      <p:bldP spid="4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Périmètre fonctionnel et principes de fonctionnement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28650" y="1091751"/>
            <a:ext cx="7886700" cy="2443019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fr-FR" sz="2300" dirty="0" smtClean="0"/>
              <a:t> </a:t>
            </a:r>
            <a:r>
              <a:rPr lang="fr-FR" sz="2300" dirty="0" smtClean="0">
                <a:solidFill>
                  <a:srgbClr val="E50046"/>
                </a:solidFill>
              </a:rPr>
              <a:t>Outil </a:t>
            </a:r>
            <a:r>
              <a:rPr lang="fr-FR" sz="2300" dirty="0">
                <a:solidFill>
                  <a:srgbClr val="E50046"/>
                </a:solidFill>
              </a:rPr>
              <a:t>de suivi des orientations en ESMS</a:t>
            </a:r>
            <a:r>
              <a:rPr lang="fr-FR" sz="2300" dirty="0"/>
              <a:t> des  personnes en situation de </a:t>
            </a:r>
            <a:r>
              <a:rPr lang="fr-FR" sz="2300" dirty="0" smtClean="0"/>
              <a:t>handicap répondant au cadre fonctionnel de référence de la CNSA.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sz="2300" dirty="0"/>
              <a:t> </a:t>
            </a:r>
            <a:r>
              <a:rPr lang="fr-FR" sz="2300" dirty="0" smtClean="0">
                <a:solidFill>
                  <a:srgbClr val="E50046"/>
                </a:solidFill>
              </a:rPr>
              <a:t>Article </a:t>
            </a:r>
            <a:r>
              <a:rPr lang="fr-FR" sz="2300" dirty="0">
                <a:solidFill>
                  <a:srgbClr val="E50046"/>
                </a:solidFill>
              </a:rPr>
              <a:t>R146-36 du Code de l’action sociale et des </a:t>
            </a:r>
            <a:r>
              <a:rPr lang="fr-FR" sz="2300" dirty="0" smtClean="0">
                <a:solidFill>
                  <a:srgbClr val="E50046"/>
                </a:solidFill>
              </a:rPr>
              <a:t>familles</a:t>
            </a:r>
            <a:r>
              <a:rPr lang="fr-FR" sz="2300" dirty="0" smtClean="0"/>
              <a:t>: </a:t>
            </a:r>
            <a:r>
              <a:rPr lang="fr-FR" sz="2000" i="1" dirty="0" smtClean="0"/>
              <a:t>« Les </a:t>
            </a:r>
            <a:r>
              <a:rPr lang="fr-FR" sz="2000" i="1" dirty="0"/>
              <a:t>établissements et services désignés par la CDA […] informent la MDPH […] de la suite réservée aux désignations opérées par ladite commission »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fr-FR" sz="2300" dirty="0" smtClean="0"/>
          </a:p>
          <a:p>
            <a:pPr marL="0" indent="0" algn="just">
              <a:buNone/>
            </a:pPr>
            <a:endParaRPr lang="fr-FR" sz="2400" dirty="0"/>
          </a:p>
          <a:p>
            <a:pPr algn="just"/>
            <a:endParaRPr lang="fr-FR" sz="24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4</a:t>
            </a:fld>
            <a:endParaRPr lang="fr-FR"/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621462" y="3429583"/>
            <a:ext cx="5786651" cy="3206098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fr-FR" sz="2400" dirty="0"/>
              <a:t> </a:t>
            </a:r>
            <a:r>
              <a:rPr lang="fr-FR" sz="2300" dirty="0" smtClean="0">
                <a:solidFill>
                  <a:srgbClr val="E50046"/>
                </a:solidFill>
              </a:rPr>
              <a:t>Outil national</a:t>
            </a:r>
            <a:r>
              <a:rPr lang="fr-FR" sz="2300" dirty="0" smtClean="0"/>
              <a:t> déployé dans la quasi-totalité des départements français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fr-FR" sz="2300" dirty="0" smtClean="0"/>
              <a:t> Il concerne la </a:t>
            </a:r>
            <a:r>
              <a:rPr lang="fr-FR" sz="2300" dirty="0" smtClean="0">
                <a:solidFill>
                  <a:srgbClr val="E50046"/>
                </a:solidFill>
              </a:rPr>
              <a:t>totalité des orientations en ESMS dont l’entrée est soumise à décision CDAPH </a:t>
            </a:r>
            <a:r>
              <a:rPr lang="fr-FR" sz="2300" dirty="0" smtClean="0"/>
              <a:t>:</a:t>
            </a:r>
          </a:p>
          <a:p>
            <a:pPr lvl="1" algn="just"/>
            <a:r>
              <a:rPr lang="fr-FR" sz="2000" dirty="0" smtClean="0"/>
              <a:t>orientation en lieu de vie (FAM, MAS…)</a:t>
            </a:r>
          </a:p>
          <a:p>
            <a:pPr lvl="1" algn="just"/>
            <a:r>
              <a:rPr lang="fr-FR" sz="2000" dirty="0" smtClean="0"/>
              <a:t>en établissement professionnel (ESAT…)</a:t>
            </a:r>
          </a:p>
          <a:p>
            <a:pPr lvl="1" algn="just"/>
            <a:r>
              <a:rPr lang="fr-FR" sz="2000" dirty="0" smtClean="0"/>
              <a:t>en établissement/service scolaire ou de formation (IME, ITEP, SESSAD…).</a:t>
            </a:r>
          </a:p>
        </p:txBody>
      </p:sp>
      <p:grpSp>
        <p:nvGrpSpPr>
          <p:cNvPr id="7" name="Groupe 6"/>
          <p:cNvGrpSpPr/>
          <p:nvPr/>
        </p:nvGrpSpPr>
        <p:grpSpPr>
          <a:xfrm>
            <a:off x="177422" y="1323833"/>
            <a:ext cx="156947" cy="4967785"/>
            <a:chOff x="177422" y="1323833"/>
            <a:chExt cx="156947" cy="4967785"/>
          </a:xfrm>
        </p:grpSpPr>
        <p:cxnSp>
          <p:nvCxnSpPr>
            <p:cNvPr id="8" name="Connecteur droit 7"/>
            <p:cNvCxnSpPr/>
            <p:nvPr/>
          </p:nvCxnSpPr>
          <p:spPr>
            <a:xfrm>
              <a:off x="232012" y="1323833"/>
              <a:ext cx="27295" cy="4967785"/>
            </a:xfrm>
            <a:prstGeom prst="line">
              <a:avLst/>
            </a:prstGeom>
            <a:ln>
              <a:solidFill>
                <a:srgbClr val="E500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Ellipse 8"/>
            <p:cNvSpPr/>
            <p:nvPr/>
          </p:nvSpPr>
          <p:spPr>
            <a:xfrm>
              <a:off x="177422" y="1477368"/>
              <a:ext cx="122829" cy="105771"/>
            </a:xfrm>
            <a:prstGeom prst="ellipse">
              <a:avLst/>
            </a:prstGeom>
            <a:solidFill>
              <a:srgbClr val="E500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Ellipse 9"/>
            <p:cNvSpPr/>
            <p:nvPr/>
          </p:nvSpPr>
          <p:spPr>
            <a:xfrm>
              <a:off x="184244" y="2380394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/>
            <p:cNvSpPr/>
            <p:nvPr/>
          </p:nvSpPr>
          <p:spPr>
            <a:xfrm>
              <a:off x="195614" y="4156920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/>
            <p:cNvSpPr/>
            <p:nvPr/>
          </p:nvSpPr>
          <p:spPr>
            <a:xfrm>
              <a:off x="211540" y="510085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/>
            <p:cNvSpPr/>
            <p:nvPr/>
          </p:nvSpPr>
          <p:spPr>
            <a:xfrm>
              <a:off x="197892" y="3250453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Ellipse 13"/>
            <p:cNvSpPr/>
            <p:nvPr/>
          </p:nvSpPr>
          <p:spPr>
            <a:xfrm>
              <a:off x="200164" y="600389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113" y="3533032"/>
            <a:ext cx="2367752" cy="2095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1196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Je collecte des données</a:t>
            </a:r>
            <a:endParaRPr lang="fr-FR" dirty="0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40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1804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Je consulte la décision</a:t>
            </a:r>
            <a:endParaRPr lang="fr-FR" dirty="0"/>
          </a:p>
        </p:txBody>
      </p:sp>
      <p:sp>
        <p:nvSpPr>
          <p:cNvPr id="7" name="Espace réservé du contenu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41</a:t>
            </a:fld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14" y="1296471"/>
            <a:ext cx="8955171" cy="3973798"/>
          </a:xfrm>
          <a:prstGeom prst="rect">
            <a:avLst/>
          </a:prstGeom>
        </p:spPr>
      </p:pic>
      <p:sp>
        <p:nvSpPr>
          <p:cNvPr id="8" name="Ellipse 7"/>
          <p:cNvSpPr/>
          <p:nvPr/>
        </p:nvSpPr>
        <p:spPr>
          <a:xfrm>
            <a:off x="6450676" y="3017520"/>
            <a:ext cx="1612669" cy="91440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7564582" y="3747807"/>
            <a:ext cx="16936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Intégré avec la version 8.0 du </a:t>
            </a:r>
          </a:p>
          <a:p>
            <a:r>
              <a:rPr lang="fr-FR" sz="1400" dirty="0" smtClean="0"/>
              <a:t>31-01-2023</a:t>
            </a:r>
            <a:endParaRPr lang="fr-FR" sz="1400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5475230"/>
            <a:ext cx="7541534" cy="824307"/>
          </a:xfrm>
          <a:prstGeom prst="rect">
            <a:avLst/>
          </a:prstGeom>
        </p:spPr>
      </p:pic>
      <p:sp>
        <p:nvSpPr>
          <p:cNvPr id="10" name="Ellipse 9"/>
          <p:cNvSpPr/>
          <p:nvPr/>
        </p:nvSpPr>
        <p:spPr>
          <a:xfrm>
            <a:off x="686841" y="5686453"/>
            <a:ext cx="418754" cy="38126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0713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Les données de la décision d’orientation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42</a:t>
            </a:fld>
            <a:endParaRPr lang="fr-F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30" y="1175656"/>
            <a:ext cx="3460334" cy="546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0481" y="1223156"/>
            <a:ext cx="3929033" cy="55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695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Les données de la décision d’orientation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43</a:t>
            </a:fld>
            <a:endParaRPr lang="fr-F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99" y="986650"/>
            <a:ext cx="6638307" cy="5631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772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Les données de la décision d’orientation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44</a:t>
            </a:fld>
            <a:endParaRPr lang="fr-FR"/>
          </a:p>
        </p:txBody>
      </p:sp>
      <p:grpSp>
        <p:nvGrpSpPr>
          <p:cNvPr id="8" name="Groupe 7"/>
          <p:cNvGrpSpPr/>
          <p:nvPr/>
        </p:nvGrpSpPr>
        <p:grpSpPr>
          <a:xfrm>
            <a:off x="68238" y="1323833"/>
            <a:ext cx="156947" cy="4967785"/>
            <a:chOff x="177422" y="1323833"/>
            <a:chExt cx="156947" cy="4967785"/>
          </a:xfrm>
        </p:grpSpPr>
        <p:cxnSp>
          <p:nvCxnSpPr>
            <p:cNvPr id="9" name="Connecteur droit 8"/>
            <p:cNvCxnSpPr/>
            <p:nvPr/>
          </p:nvCxnSpPr>
          <p:spPr>
            <a:xfrm>
              <a:off x="232012" y="1323833"/>
              <a:ext cx="27295" cy="4967785"/>
            </a:xfrm>
            <a:prstGeom prst="line">
              <a:avLst/>
            </a:prstGeom>
            <a:ln>
              <a:solidFill>
                <a:srgbClr val="E500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Ellipse 9"/>
            <p:cNvSpPr/>
            <p:nvPr/>
          </p:nvSpPr>
          <p:spPr>
            <a:xfrm>
              <a:off x="177422" y="1477368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/>
            <p:cNvSpPr/>
            <p:nvPr/>
          </p:nvSpPr>
          <p:spPr>
            <a:xfrm>
              <a:off x="184244" y="2380394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/>
            <p:cNvSpPr/>
            <p:nvPr/>
          </p:nvSpPr>
          <p:spPr>
            <a:xfrm>
              <a:off x="195614" y="4156920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/>
            <p:cNvSpPr/>
            <p:nvPr/>
          </p:nvSpPr>
          <p:spPr>
            <a:xfrm>
              <a:off x="211540" y="5100851"/>
              <a:ext cx="122829" cy="105771"/>
            </a:xfrm>
            <a:prstGeom prst="ellipse">
              <a:avLst/>
            </a:prstGeom>
            <a:solidFill>
              <a:srgbClr val="E50046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Ellipse 13"/>
            <p:cNvSpPr/>
            <p:nvPr/>
          </p:nvSpPr>
          <p:spPr>
            <a:xfrm>
              <a:off x="197892" y="3250453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Ellipse 14"/>
            <p:cNvSpPr/>
            <p:nvPr/>
          </p:nvSpPr>
          <p:spPr>
            <a:xfrm>
              <a:off x="200164" y="600389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734" y="1159162"/>
            <a:ext cx="7534275" cy="534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llipse 2"/>
          <p:cNvSpPr/>
          <p:nvPr/>
        </p:nvSpPr>
        <p:spPr>
          <a:xfrm>
            <a:off x="2768139" y="5428211"/>
            <a:ext cx="315884" cy="1074476"/>
          </a:xfrm>
          <a:prstGeom prst="ellipse">
            <a:avLst/>
          </a:prstGeom>
          <a:noFill/>
          <a:ln>
            <a:solidFill>
              <a:srgbClr val="E500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713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8" y="1477367"/>
            <a:ext cx="9057021" cy="4270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e 5"/>
          <p:cNvGrpSpPr/>
          <p:nvPr/>
        </p:nvGrpSpPr>
        <p:grpSpPr>
          <a:xfrm>
            <a:off x="68238" y="1323833"/>
            <a:ext cx="156947" cy="4967785"/>
            <a:chOff x="177422" y="1323833"/>
            <a:chExt cx="156947" cy="4967785"/>
          </a:xfrm>
        </p:grpSpPr>
        <p:cxnSp>
          <p:nvCxnSpPr>
            <p:cNvPr id="7" name="Connecteur droit 6"/>
            <p:cNvCxnSpPr/>
            <p:nvPr/>
          </p:nvCxnSpPr>
          <p:spPr>
            <a:xfrm>
              <a:off x="232012" y="1323833"/>
              <a:ext cx="27295" cy="4967785"/>
            </a:xfrm>
            <a:prstGeom prst="line">
              <a:avLst/>
            </a:prstGeom>
            <a:ln>
              <a:solidFill>
                <a:srgbClr val="E500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Ellipse 7"/>
            <p:cNvSpPr/>
            <p:nvPr/>
          </p:nvSpPr>
          <p:spPr>
            <a:xfrm>
              <a:off x="177422" y="1477368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Ellipse 8"/>
            <p:cNvSpPr/>
            <p:nvPr/>
          </p:nvSpPr>
          <p:spPr>
            <a:xfrm>
              <a:off x="184244" y="2380394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Ellipse 9"/>
            <p:cNvSpPr/>
            <p:nvPr/>
          </p:nvSpPr>
          <p:spPr>
            <a:xfrm>
              <a:off x="195614" y="4156920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/>
            <p:cNvSpPr/>
            <p:nvPr/>
          </p:nvSpPr>
          <p:spPr>
            <a:xfrm>
              <a:off x="211540" y="5100851"/>
              <a:ext cx="122829" cy="105771"/>
            </a:xfrm>
            <a:prstGeom prst="ellipse">
              <a:avLst/>
            </a:prstGeom>
            <a:solidFill>
              <a:srgbClr val="E50046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/>
            <p:cNvSpPr/>
            <p:nvPr/>
          </p:nvSpPr>
          <p:spPr>
            <a:xfrm>
              <a:off x="197892" y="3250453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/>
            <p:cNvSpPr/>
            <p:nvPr/>
          </p:nvSpPr>
          <p:spPr>
            <a:xfrm>
              <a:off x="200164" y="600389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Les données de suivi de la décision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45</a:t>
            </a:fld>
            <a:endParaRPr lang="fr-FR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22186">
            <a:off x="2452201" y="5369106"/>
            <a:ext cx="430594" cy="353033"/>
          </a:xfrm>
          <a:prstGeom prst="rect">
            <a:avLst/>
          </a:prstGeom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01" y="986083"/>
            <a:ext cx="8201025" cy="350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4" name="Ellipse 13"/>
          <p:cNvSpPr/>
          <p:nvPr/>
        </p:nvSpPr>
        <p:spPr>
          <a:xfrm>
            <a:off x="700644" y="2813944"/>
            <a:ext cx="855024" cy="5422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Ellipse 16"/>
          <p:cNvSpPr/>
          <p:nvPr/>
        </p:nvSpPr>
        <p:spPr>
          <a:xfrm>
            <a:off x="618751" y="3484874"/>
            <a:ext cx="3171853" cy="42210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Ellipse 17"/>
          <p:cNvSpPr/>
          <p:nvPr/>
        </p:nvSpPr>
        <p:spPr>
          <a:xfrm>
            <a:off x="665017" y="4050926"/>
            <a:ext cx="1724233" cy="41419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2400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1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données de suivi de la décision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46</a:t>
            </a:fld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4" y="1587714"/>
            <a:ext cx="8953592" cy="4275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571800" y="4406933"/>
            <a:ext cx="783971" cy="3918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Ellipse 6"/>
          <p:cNvSpPr/>
          <p:nvPr/>
        </p:nvSpPr>
        <p:spPr>
          <a:xfrm>
            <a:off x="8526483" y="5190704"/>
            <a:ext cx="380011" cy="38001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57695" y="941383"/>
            <a:ext cx="7745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Je peux toujours accéder à une décision même si celle-ci a disparu de ma liste d’attente car admis ailleurs.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7373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Je peux imprimer les notifications ou les enregistrer en </a:t>
            </a:r>
            <a:r>
              <a:rPr lang="fr-FR" dirty="0" err="1" smtClean="0"/>
              <a:t>pdf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47</a:t>
            </a:fld>
            <a:endParaRPr lang="fr-FR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" t="14969" r="2758" b="10239"/>
          <a:stretch/>
        </p:blipFill>
        <p:spPr bwMode="auto">
          <a:xfrm>
            <a:off x="426618" y="1569175"/>
            <a:ext cx="8116882" cy="353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339" y="1935127"/>
            <a:ext cx="2085998" cy="67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e 9"/>
          <p:cNvGrpSpPr/>
          <p:nvPr/>
        </p:nvGrpSpPr>
        <p:grpSpPr>
          <a:xfrm>
            <a:off x="68238" y="1323833"/>
            <a:ext cx="156947" cy="4967785"/>
            <a:chOff x="177422" y="1323833"/>
            <a:chExt cx="156947" cy="4967785"/>
          </a:xfrm>
        </p:grpSpPr>
        <p:cxnSp>
          <p:nvCxnSpPr>
            <p:cNvPr id="11" name="Connecteur droit 10"/>
            <p:cNvCxnSpPr/>
            <p:nvPr/>
          </p:nvCxnSpPr>
          <p:spPr>
            <a:xfrm>
              <a:off x="232012" y="1323833"/>
              <a:ext cx="27295" cy="4967785"/>
            </a:xfrm>
            <a:prstGeom prst="line">
              <a:avLst/>
            </a:prstGeom>
            <a:ln>
              <a:solidFill>
                <a:srgbClr val="E500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Ellipse 11"/>
            <p:cNvSpPr/>
            <p:nvPr/>
          </p:nvSpPr>
          <p:spPr>
            <a:xfrm>
              <a:off x="177422" y="1477368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/>
            <p:cNvSpPr/>
            <p:nvPr/>
          </p:nvSpPr>
          <p:spPr>
            <a:xfrm>
              <a:off x="184244" y="2380394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Ellipse 13"/>
            <p:cNvSpPr/>
            <p:nvPr/>
          </p:nvSpPr>
          <p:spPr>
            <a:xfrm>
              <a:off x="195614" y="4156920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Ellipse 14"/>
            <p:cNvSpPr/>
            <p:nvPr/>
          </p:nvSpPr>
          <p:spPr>
            <a:xfrm>
              <a:off x="211540" y="5100851"/>
              <a:ext cx="122829" cy="105771"/>
            </a:xfrm>
            <a:prstGeom prst="ellipse">
              <a:avLst/>
            </a:prstGeom>
            <a:solidFill>
              <a:srgbClr val="E50046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Ellipse 15"/>
            <p:cNvSpPr/>
            <p:nvPr/>
          </p:nvSpPr>
          <p:spPr>
            <a:xfrm>
              <a:off x="197892" y="3250453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Ellipse 16"/>
            <p:cNvSpPr/>
            <p:nvPr/>
          </p:nvSpPr>
          <p:spPr>
            <a:xfrm>
              <a:off x="200164" y="600389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947912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Impression des notifications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48</a:t>
            </a:fld>
            <a:endParaRPr lang="fr-FR"/>
          </a:p>
        </p:txBody>
      </p:sp>
      <p:grpSp>
        <p:nvGrpSpPr>
          <p:cNvPr id="6" name="Groupe 5"/>
          <p:cNvGrpSpPr/>
          <p:nvPr/>
        </p:nvGrpSpPr>
        <p:grpSpPr>
          <a:xfrm>
            <a:off x="68238" y="1323833"/>
            <a:ext cx="156947" cy="4967785"/>
            <a:chOff x="177422" y="1323833"/>
            <a:chExt cx="156947" cy="4967785"/>
          </a:xfrm>
        </p:grpSpPr>
        <p:cxnSp>
          <p:nvCxnSpPr>
            <p:cNvPr id="7" name="Connecteur droit 6"/>
            <p:cNvCxnSpPr/>
            <p:nvPr/>
          </p:nvCxnSpPr>
          <p:spPr>
            <a:xfrm>
              <a:off x="232012" y="1323833"/>
              <a:ext cx="27295" cy="4967785"/>
            </a:xfrm>
            <a:prstGeom prst="line">
              <a:avLst/>
            </a:prstGeom>
            <a:ln>
              <a:solidFill>
                <a:srgbClr val="E500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Ellipse 7"/>
            <p:cNvSpPr/>
            <p:nvPr/>
          </p:nvSpPr>
          <p:spPr>
            <a:xfrm>
              <a:off x="177422" y="1477368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Ellipse 8"/>
            <p:cNvSpPr/>
            <p:nvPr/>
          </p:nvSpPr>
          <p:spPr>
            <a:xfrm>
              <a:off x="184244" y="2380394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Ellipse 9"/>
            <p:cNvSpPr/>
            <p:nvPr/>
          </p:nvSpPr>
          <p:spPr>
            <a:xfrm>
              <a:off x="195614" y="4156920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/>
            <p:cNvSpPr/>
            <p:nvPr/>
          </p:nvSpPr>
          <p:spPr>
            <a:xfrm>
              <a:off x="211540" y="5100851"/>
              <a:ext cx="122829" cy="105771"/>
            </a:xfrm>
            <a:prstGeom prst="ellipse">
              <a:avLst/>
            </a:prstGeom>
            <a:solidFill>
              <a:srgbClr val="E50046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/>
            <p:cNvSpPr/>
            <p:nvPr/>
          </p:nvSpPr>
          <p:spPr>
            <a:xfrm>
              <a:off x="197892" y="3250453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/>
            <p:cNvSpPr/>
            <p:nvPr/>
          </p:nvSpPr>
          <p:spPr>
            <a:xfrm>
              <a:off x="200164" y="600389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4" name="Espace réservé du contenu 1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9929" y="1155666"/>
            <a:ext cx="7496175" cy="48482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813008" y="1583139"/>
            <a:ext cx="7390015" cy="11002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746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Je réponds à mon obligation règlementaire</a:t>
            </a:r>
            <a:endParaRPr lang="fr-FR" dirty="0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2000" dirty="0"/>
              <a:t>Article R146-36 du Code de l’action sociale et des familles: </a:t>
            </a:r>
            <a:endParaRPr lang="fr-FR" sz="2000" dirty="0" smtClean="0"/>
          </a:p>
          <a:p>
            <a:r>
              <a:rPr lang="fr-FR" sz="2000" i="1" dirty="0" smtClean="0"/>
              <a:t>«</a:t>
            </a:r>
            <a:r>
              <a:rPr lang="fr-FR" sz="2000" i="1" dirty="0"/>
              <a:t> Les établissements et services désignés par la CDA […] informent la MDPH […] de la suite réservée aux désignations opérées par ladite commission »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49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6184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174156" y="2932248"/>
            <a:ext cx="1695586" cy="54884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09" tIns="35709" rIns="35709" bIns="35709" numCol="1" spcCol="26782" rtlCol="0" anchor="ctr">
            <a:noAutofit/>
          </a:bodyPr>
          <a:lstStyle/>
          <a:p>
            <a:pPr algn="ctr" defTabSz="410667" latinLnBrk="1" hangingPunct="0">
              <a:spcBef>
                <a:spcPts val="844"/>
              </a:spcBef>
              <a:buClr>
                <a:srgbClr val="473B66"/>
              </a:buClr>
              <a:buSzPct val="100000"/>
            </a:pPr>
            <a:r>
              <a:rPr lang="fr-FR" sz="1100" b="1" kern="0" dirty="0" smtClean="0">
                <a:solidFill>
                  <a:srgbClr val="5E265D">
                    <a:lumMod val="50000"/>
                  </a:srgbClr>
                </a:solidFill>
                <a:latin typeface="Helvetica Light"/>
                <a:sym typeface="Helvetica Light"/>
              </a:rPr>
              <a:t>Usager en </a:t>
            </a:r>
            <a:r>
              <a:rPr lang="fr-FR" sz="1100" b="1" kern="0" dirty="0">
                <a:solidFill>
                  <a:srgbClr val="5E265D">
                    <a:lumMod val="50000"/>
                  </a:srgbClr>
                </a:solidFill>
                <a:latin typeface="Helvetica Light"/>
                <a:sym typeface="Helvetica Light"/>
              </a:rPr>
              <a:t>situation  de handicap</a:t>
            </a:r>
          </a:p>
        </p:txBody>
      </p:sp>
      <p:pic>
        <p:nvPicPr>
          <p:cNvPr id="4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54" y="1997666"/>
            <a:ext cx="670987" cy="1047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97520" y="970528"/>
            <a:ext cx="2251067" cy="1006139"/>
          </a:xfrm>
          <a:prstGeom prst="rect">
            <a:avLst/>
          </a:prstGeom>
          <a:noFill/>
          <a:ln>
            <a:solidFill>
              <a:srgbClr val="E50046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02" tIns="45702" rIns="91402" bIns="45702"/>
          <a:lstStyle/>
          <a:p>
            <a:pPr algn="ctr" defTabSz="914071" fontAlgn="base">
              <a:spcBef>
                <a:spcPct val="0"/>
              </a:spcBef>
              <a:spcAft>
                <a:spcPts val="1000"/>
              </a:spcAft>
              <a:defRPr/>
            </a:pPr>
            <a:r>
              <a:rPr lang="fr-FR" sz="1000" b="1" dirty="0" smtClean="0">
                <a:solidFill>
                  <a:srgbClr val="6E368C"/>
                </a:solidFill>
                <a:latin typeface="Helvetica Light"/>
                <a:sym typeface="Helvetica Light"/>
              </a:rPr>
              <a:t>L’usager </a:t>
            </a:r>
            <a:r>
              <a:rPr lang="fr-FR" sz="1000" b="1" dirty="0">
                <a:solidFill>
                  <a:srgbClr val="6E368C"/>
                </a:solidFill>
                <a:latin typeface="Helvetica Light"/>
                <a:sym typeface="Helvetica Light"/>
              </a:rPr>
              <a:t>sollicite la MDPH et lui transmet son formulaire de demande (CERFA N°13788*01), accompagné du certificat médical (CERFA N°13878*01) rempli par son médecin. </a:t>
            </a:r>
          </a:p>
          <a:p>
            <a:pPr algn="ctr" defTabSz="914071" fontAlgn="base">
              <a:spcBef>
                <a:spcPct val="0"/>
              </a:spcBef>
              <a:spcAft>
                <a:spcPts val="1000"/>
              </a:spcAft>
              <a:defRPr/>
            </a:pPr>
            <a:endParaRPr lang="fr-FR" sz="800" dirty="0">
              <a:solidFill>
                <a:srgbClr val="2E1E3D">
                  <a:lumMod val="90000"/>
                  <a:lumOff val="10000"/>
                </a:srgbClr>
              </a:solidFill>
              <a:latin typeface="Helvetica Light"/>
              <a:sym typeface="Helvetica Light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9079" y="636881"/>
            <a:ext cx="2450573" cy="1299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698" y="954498"/>
            <a:ext cx="1071015" cy="1191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e 18"/>
          <p:cNvGrpSpPr>
            <a:grpSpLocks/>
          </p:cNvGrpSpPr>
          <p:nvPr/>
        </p:nvGrpSpPr>
        <p:grpSpPr bwMode="auto">
          <a:xfrm>
            <a:off x="4210267" y="5839129"/>
            <a:ext cx="1511584" cy="864473"/>
            <a:chOff x="5996062" y="1772816"/>
            <a:chExt cx="1904403" cy="959475"/>
          </a:xfrm>
        </p:grpSpPr>
        <p:pic>
          <p:nvPicPr>
            <p:cNvPr id="12" name="Picture 11" descr="Pictogramme accueil de jour - PFS Le Grand Lucé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127" y="1772816"/>
              <a:ext cx="736177" cy="651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1" descr="Pictogramme accueil de jour - PFS Le Grand Lucé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288" y="1772816"/>
              <a:ext cx="736177" cy="651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1" descr="Pictogramme accueil de jour - PFS Le Grand Lucé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6062" y="1772816"/>
              <a:ext cx="736177" cy="651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/>
            <p:cNvSpPr/>
            <p:nvPr/>
          </p:nvSpPr>
          <p:spPr bwMode="auto">
            <a:xfrm>
              <a:off x="6084167" y="2390691"/>
              <a:ext cx="1728192" cy="341600"/>
            </a:xfrm>
            <a:prstGeom prst="rect">
              <a:avLst/>
            </a:prstGeom>
            <a:solidFill>
              <a:srgbClr val="C00000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defTabSz="91407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400" b="1" dirty="0">
                  <a:solidFill>
                    <a:srgbClr val="FFFFFF"/>
                  </a:solidFill>
                  <a:sym typeface="Helvetica Light"/>
                </a:rPr>
                <a:t>ESMS 3 </a:t>
              </a:r>
              <a:endParaRPr lang="fr-FR" sz="1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sym typeface="Helvetica Light"/>
              </a:endParaRPr>
            </a:p>
          </p:txBody>
        </p:sp>
      </p:grpSp>
      <p:grpSp>
        <p:nvGrpSpPr>
          <p:cNvPr id="16" name="Groupe 18"/>
          <p:cNvGrpSpPr>
            <a:grpSpLocks/>
          </p:cNvGrpSpPr>
          <p:nvPr/>
        </p:nvGrpSpPr>
        <p:grpSpPr bwMode="auto">
          <a:xfrm>
            <a:off x="4178739" y="4933960"/>
            <a:ext cx="1516309" cy="880823"/>
            <a:chOff x="5996062" y="1772816"/>
            <a:chExt cx="1904403" cy="949729"/>
          </a:xfrm>
        </p:grpSpPr>
        <p:pic>
          <p:nvPicPr>
            <p:cNvPr id="17" name="Picture 11" descr="Pictogramme accueil de jour - PFS Le Grand Lucé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127" y="1772816"/>
              <a:ext cx="736177" cy="651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1" descr="Pictogramme accueil de jour - PFS Le Grand Lucé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288" y="1772816"/>
              <a:ext cx="736177" cy="651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1" descr="Pictogramme accueil de jour - PFS Le Grand Lucé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6062" y="1772816"/>
              <a:ext cx="736177" cy="651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19"/>
            <p:cNvSpPr/>
            <p:nvPr/>
          </p:nvSpPr>
          <p:spPr bwMode="auto">
            <a:xfrm>
              <a:off x="6084168" y="2390691"/>
              <a:ext cx="1728192" cy="331854"/>
            </a:xfrm>
            <a:prstGeom prst="rect">
              <a:avLst/>
            </a:prstGeom>
            <a:solidFill>
              <a:srgbClr val="F6591A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defTabSz="91407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400" b="1" dirty="0">
                  <a:solidFill>
                    <a:srgbClr val="FFFFFF"/>
                  </a:solidFill>
                  <a:sym typeface="Helvetica Light"/>
                </a:rPr>
                <a:t>ESMS 2 </a:t>
              </a:r>
              <a:endParaRPr lang="fr-FR" sz="1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sym typeface="Helvetica Light"/>
              </a:endParaRPr>
            </a:p>
          </p:txBody>
        </p:sp>
      </p:grpSp>
      <p:grpSp>
        <p:nvGrpSpPr>
          <p:cNvPr id="21" name="Groupe 18"/>
          <p:cNvGrpSpPr>
            <a:grpSpLocks/>
          </p:cNvGrpSpPr>
          <p:nvPr/>
        </p:nvGrpSpPr>
        <p:grpSpPr bwMode="auto">
          <a:xfrm>
            <a:off x="4183254" y="4001580"/>
            <a:ext cx="1511584" cy="873802"/>
            <a:chOff x="5996062" y="1772816"/>
            <a:chExt cx="1904403" cy="953845"/>
          </a:xfrm>
        </p:grpSpPr>
        <p:pic>
          <p:nvPicPr>
            <p:cNvPr id="22" name="Picture 11" descr="Pictogramme accueil de jour - PFS Le Grand Lucé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2127" y="1772816"/>
              <a:ext cx="736177" cy="651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11" descr="Pictogramme accueil de jour - PFS Le Grand Lucé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64288" y="1772816"/>
              <a:ext cx="736177" cy="651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1" descr="Pictogramme accueil de jour - PFS Le Grand Lucé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96062" y="1772816"/>
              <a:ext cx="736177" cy="6515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tangle 24"/>
            <p:cNvSpPr/>
            <p:nvPr/>
          </p:nvSpPr>
          <p:spPr bwMode="auto">
            <a:xfrm>
              <a:off x="6084167" y="2390691"/>
              <a:ext cx="1728192" cy="335970"/>
            </a:xfrm>
            <a:prstGeom prst="rect">
              <a:avLst/>
            </a:prstGeom>
            <a:solidFill>
              <a:srgbClr val="FF7D7D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algn="ctr" defTabSz="914071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fr-FR" sz="1400" b="1" dirty="0">
                  <a:solidFill>
                    <a:srgbClr val="FFFFFF"/>
                  </a:solidFill>
                  <a:sym typeface="Helvetica Light"/>
                </a:rPr>
                <a:t>ESMS 1 </a:t>
              </a:r>
              <a:endParaRPr lang="fr-FR" sz="1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sym typeface="Helvetica Light"/>
              </a:endParaRPr>
            </a:p>
          </p:txBody>
        </p:sp>
      </p:grpSp>
      <p:cxnSp>
        <p:nvCxnSpPr>
          <p:cNvPr id="26" name="Connecteur droit avec flèche 25"/>
          <p:cNvCxnSpPr/>
          <p:nvPr/>
        </p:nvCxnSpPr>
        <p:spPr>
          <a:xfrm>
            <a:off x="953394" y="3481092"/>
            <a:ext cx="3115543" cy="1084809"/>
          </a:xfrm>
          <a:prstGeom prst="straightConnector1">
            <a:avLst/>
          </a:prstGeom>
          <a:ln w="57150">
            <a:solidFill>
              <a:srgbClr val="E50046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Connecteur droit avec flèche 26"/>
          <p:cNvCxnSpPr/>
          <p:nvPr/>
        </p:nvCxnSpPr>
        <p:spPr>
          <a:xfrm>
            <a:off x="928269" y="3483205"/>
            <a:ext cx="3140668" cy="2022089"/>
          </a:xfrm>
          <a:prstGeom prst="straightConnector1">
            <a:avLst/>
          </a:prstGeom>
          <a:ln w="57150">
            <a:solidFill>
              <a:srgbClr val="E50046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>
            <a:off x="931850" y="3480143"/>
            <a:ext cx="3137091" cy="2875871"/>
          </a:xfrm>
          <a:prstGeom prst="straightConnector1">
            <a:avLst/>
          </a:prstGeom>
          <a:ln w="57150">
            <a:solidFill>
              <a:srgbClr val="E50046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1770426" y="3206668"/>
            <a:ext cx="1989120" cy="724073"/>
          </a:xfrm>
          <a:prstGeom prst="rect">
            <a:avLst/>
          </a:prstGeom>
          <a:noFill/>
          <a:ln>
            <a:solidFill>
              <a:srgbClr val="E50046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02" tIns="45702" rIns="91402" bIns="45702"/>
          <a:lstStyle/>
          <a:p>
            <a:pPr algn="ctr" defTabSz="914071" fontAlgn="base">
              <a:spcBef>
                <a:spcPct val="0"/>
              </a:spcBef>
              <a:spcAft>
                <a:spcPts val="1000"/>
              </a:spcAft>
              <a:defRPr/>
            </a:pPr>
            <a:r>
              <a:rPr lang="fr-FR" sz="1000" b="1" dirty="0" smtClean="0">
                <a:solidFill>
                  <a:srgbClr val="6E368C"/>
                </a:solidFill>
                <a:latin typeface="Helvetica Light"/>
                <a:sym typeface="Helvetica Light"/>
              </a:rPr>
              <a:t>L’usager </a:t>
            </a:r>
            <a:r>
              <a:rPr lang="fr-FR" sz="1000" b="1" dirty="0">
                <a:solidFill>
                  <a:srgbClr val="6E368C"/>
                </a:solidFill>
                <a:latin typeface="Helvetica Light"/>
                <a:sym typeface="Helvetica Light"/>
              </a:rPr>
              <a:t>fait des demandes d’inscription dans les ESMS de son choix, dans le respect de sa notification.</a:t>
            </a:r>
            <a:endParaRPr lang="fr-FR" sz="800" dirty="0">
              <a:solidFill>
                <a:srgbClr val="6E368C"/>
              </a:solidFill>
              <a:latin typeface="Helvetica Light"/>
              <a:sym typeface="Helvetica Light"/>
            </a:endParaRPr>
          </a:p>
        </p:txBody>
      </p:sp>
      <p:pic>
        <p:nvPicPr>
          <p:cNvPr id="3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646" y="3499082"/>
            <a:ext cx="988801" cy="923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601" y="4507961"/>
            <a:ext cx="960842" cy="8615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Imag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467" y="2813995"/>
            <a:ext cx="2489158" cy="518517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sp>
        <p:nvSpPr>
          <p:cNvPr id="33" name="ZoneTexte 32"/>
          <p:cNvSpPr txBox="1"/>
          <p:nvPr/>
        </p:nvSpPr>
        <p:spPr>
          <a:xfrm>
            <a:off x="3201851" y="2493875"/>
            <a:ext cx="3474392" cy="308485"/>
          </a:xfrm>
          <a:prstGeom prst="rect">
            <a:avLst/>
          </a:prstGeom>
          <a:solidFill>
            <a:srgbClr val="E50046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ot="0" spcFirstLastPara="1" vertOverflow="overflow" horzOverflow="overflow" vert="horz" wrap="none" lIns="35709" tIns="35709" rIns="35709" bIns="35709" numCol="1" spcCol="26782" rtlCol="0" anchor="ctr">
            <a:noAutofit/>
          </a:bodyPr>
          <a:lstStyle/>
          <a:p>
            <a:pPr algn="ctr" defTabSz="410667" latinLnBrk="1" hangingPunct="0">
              <a:buClr>
                <a:srgbClr val="473B66"/>
              </a:buClr>
              <a:buSzPct val="100000"/>
            </a:pPr>
            <a:r>
              <a:rPr lang="fr-FR" sz="1500" b="1" i="1" kern="0" dirty="0">
                <a:solidFill>
                  <a:srgbClr val="FFFFFF"/>
                </a:solidFill>
                <a:latin typeface="Helvetica Light"/>
                <a:sym typeface="Helvetica Light"/>
              </a:rPr>
              <a:t>SI suivi des orientations PH</a:t>
            </a:r>
          </a:p>
        </p:txBody>
      </p:sp>
      <p:sp>
        <p:nvSpPr>
          <p:cNvPr id="34" name="Double flèche verticale 33"/>
          <p:cNvSpPr/>
          <p:nvPr/>
        </p:nvSpPr>
        <p:spPr>
          <a:xfrm>
            <a:off x="4695673" y="3360802"/>
            <a:ext cx="315272" cy="643257"/>
          </a:xfrm>
          <a:prstGeom prst="upDownArrow">
            <a:avLst/>
          </a:prstGeom>
          <a:solidFill>
            <a:srgbClr val="E50046"/>
          </a:solidFill>
          <a:ln w="28575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5709" tIns="35709" rIns="35709" bIns="35709" numCol="1" spcCol="26782" rtlCol="0" anchor="ctr">
            <a:spAutoFit/>
          </a:bodyPr>
          <a:lstStyle/>
          <a:p>
            <a:pPr marL="35709" marR="35709" algn="ctr" defTabSz="410667" latinLnBrk="1" hangingPunct="0"/>
            <a:endParaRPr lang="fr-FR" sz="2700" kern="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5" name="Double flèche verticale 34"/>
          <p:cNvSpPr/>
          <p:nvPr/>
        </p:nvSpPr>
        <p:spPr>
          <a:xfrm>
            <a:off x="4713772" y="1804143"/>
            <a:ext cx="315272" cy="643257"/>
          </a:xfrm>
          <a:prstGeom prst="upDownArrow">
            <a:avLst/>
          </a:prstGeom>
          <a:solidFill>
            <a:srgbClr val="E50046"/>
          </a:solidFill>
          <a:ln w="28575"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5709" tIns="35709" rIns="35709" bIns="35709" numCol="1" spcCol="26782" rtlCol="0" anchor="ctr">
            <a:spAutoFit/>
          </a:bodyPr>
          <a:lstStyle/>
          <a:p>
            <a:pPr marL="35709" marR="35709" algn="ctr" defTabSz="410667" latinLnBrk="1" hangingPunct="0"/>
            <a:endParaRPr lang="fr-FR" sz="2700" kern="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6" name="Double flèche verticale 35"/>
          <p:cNvSpPr/>
          <p:nvPr/>
        </p:nvSpPr>
        <p:spPr>
          <a:xfrm rot="5400000">
            <a:off x="2221563" y="2368164"/>
            <a:ext cx="271989" cy="619677"/>
          </a:xfrm>
          <a:prstGeom prst="upDownArrow">
            <a:avLst/>
          </a:prstGeom>
          <a:solidFill>
            <a:srgbClr val="E50046"/>
          </a:solidFill>
          <a:ln w="28575">
            <a:noFill/>
            <a:prstDash val="sysDot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1" vertOverflow="overflow" horzOverflow="overflow" vert="horz" wrap="square" lIns="35709" tIns="35709" rIns="35709" bIns="35709" numCol="1" spcCol="26782" rtlCol="0" anchor="ctr">
            <a:spAutoFit/>
          </a:bodyPr>
          <a:lstStyle/>
          <a:p>
            <a:pPr marL="35709" marR="35709" algn="ctr" defTabSz="410667" latinLnBrk="1" hangingPunct="0"/>
            <a:endParaRPr lang="fr-FR" sz="2700" kern="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4966062" y="1936155"/>
            <a:ext cx="1013963" cy="2698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09" tIns="35709" rIns="35709" bIns="35709" numCol="1" spcCol="26782" rtlCol="0" anchor="ctr">
            <a:noAutofit/>
          </a:bodyPr>
          <a:lstStyle/>
          <a:p>
            <a:pPr algn="ctr" defTabSz="410667" latinLnBrk="1" hangingPunct="0">
              <a:spcBef>
                <a:spcPts val="844"/>
              </a:spcBef>
              <a:buClr>
                <a:srgbClr val="473B66"/>
              </a:buClr>
              <a:buSzPct val="100000"/>
            </a:pPr>
            <a:r>
              <a:rPr lang="fr-FR" sz="1000" b="1" i="1" kern="0" dirty="0">
                <a:solidFill>
                  <a:srgbClr val="5E265D">
                    <a:lumMod val="50000"/>
                  </a:srgbClr>
                </a:solidFill>
                <a:latin typeface="Helvetica Light"/>
                <a:sym typeface="Helvetica Light"/>
              </a:rPr>
              <a:t>Suivi + Actions</a:t>
            </a:r>
          </a:p>
        </p:txBody>
      </p:sp>
      <p:sp>
        <p:nvSpPr>
          <p:cNvPr id="38" name="ZoneTexte 37"/>
          <p:cNvSpPr txBox="1"/>
          <p:nvPr/>
        </p:nvSpPr>
        <p:spPr>
          <a:xfrm>
            <a:off x="4955601" y="3503013"/>
            <a:ext cx="1013963" cy="2698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09" tIns="35709" rIns="35709" bIns="35709" numCol="1" spcCol="26782" rtlCol="0" anchor="ctr">
            <a:noAutofit/>
          </a:bodyPr>
          <a:lstStyle/>
          <a:p>
            <a:pPr algn="ctr" defTabSz="410667" latinLnBrk="1" hangingPunct="0">
              <a:spcBef>
                <a:spcPts val="844"/>
              </a:spcBef>
              <a:buClr>
                <a:srgbClr val="473B66"/>
              </a:buClr>
              <a:buSzPct val="100000"/>
            </a:pPr>
            <a:r>
              <a:rPr lang="fr-FR" sz="1000" b="1" i="1" kern="0" dirty="0">
                <a:solidFill>
                  <a:srgbClr val="5E265D">
                    <a:lumMod val="50000"/>
                  </a:srgbClr>
                </a:solidFill>
                <a:latin typeface="Helvetica Light"/>
                <a:sym typeface="Helvetica Light"/>
              </a:rPr>
              <a:t>Suivi + Actions</a:t>
            </a:r>
          </a:p>
        </p:txBody>
      </p:sp>
      <p:sp>
        <p:nvSpPr>
          <p:cNvPr id="39" name="ZoneTexte 38"/>
          <p:cNvSpPr txBox="1"/>
          <p:nvPr/>
        </p:nvSpPr>
        <p:spPr>
          <a:xfrm>
            <a:off x="1851762" y="2679098"/>
            <a:ext cx="1013963" cy="2698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09" tIns="35709" rIns="35709" bIns="35709" numCol="1" spcCol="26782" rtlCol="0" anchor="ctr">
            <a:noAutofit/>
          </a:bodyPr>
          <a:lstStyle/>
          <a:p>
            <a:pPr algn="ctr" defTabSz="410667" latinLnBrk="1" hangingPunct="0">
              <a:spcBef>
                <a:spcPts val="844"/>
              </a:spcBef>
              <a:buClr>
                <a:srgbClr val="473B66"/>
              </a:buClr>
              <a:buSzPct val="100000"/>
            </a:pPr>
            <a:r>
              <a:rPr lang="fr-FR" sz="1000" b="1" i="1" kern="0" dirty="0">
                <a:solidFill>
                  <a:srgbClr val="5E265D">
                    <a:lumMod val="50000"/>
                  </a:srgbClr>
                </a:solidFill>
                <a:latin typeface="Helvetica Light"/>
                <a:sym typeface="Helvetica Light"/>
              </a:rPr>
              <a:t>Suivi + Actions</a:t>
            </a:r>
          </a:p>
        </p:txBody>
      </p:sp>
      <p:cxnSp>
        <p:nvCxnSpPr>
          <p:cNvPr id="40" name="Connecteur droit avec flèche 39"/>
          <p:cNvCxnSpPr/>
          <p:nvPr/>
        </p:nvCxnSpPr>
        <p:spPr>
          <a:xfrm flipH="1">
            <a:off x="6738767" y="1739418"/>
            <a:ext cx="1267175" cy="908698"/>
          </a:xfrm>
          <a:prstGeom prst="straightConnector1">
            <a:avLst/>
          </a:prstGeom>
          <a:ln w="57150">
            <a:solidFill>
              <a:srgbClr val="E50046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1" name="ZoneTexte 40"/>
          <p:cNvSpPr txBox="1"/>
          <p:nvPr/>
        </p:nvSpPr>
        <p:spPr>
          <a:xfrm rot="20628632">
            <a:off x="5693102" y="3943070"/>
            <a:ext cx="1904970" cy="36638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09" tIns="35709" rIns="35709" bIns="35709" numCol="1" spcCol="26782" rtlCol="0" anchor="ctr">
            <a:noAutofit/>
          </a:bodyPr>
          <a:lstStyle/>
          <a:p>
            <a:pPr algn="ctr" defTabSz="410667" latinLnBrk="1" hangingPunct="0">
              <a:spcBef>
                <a:spcPts val="844"/>
              </a:spcBef>
              <a:buClr>
                <a:srgbClr val="473B66"/>
              </a:buClr>
              <a:buSzPct val="100000"/>
            </a:pPr>
            <a:r>
              <a:rPr lang="fr-FR" sz="1000" b="1" i="1" kern="0" dirty="0">
                <a:solidFill>
                  <a:srgbClr val="5E265D">
                    <a:lumMod val="50000"/>
                  </a:srgbClr>
                </a:solidFill>
                <a:latin typeface="Helvetica Light"/>
                <a:sym typeface="Helvetica Light"/>
              </a:rPr>
              <a:t>Enregistrement</a:t>
            </a:r>
          </a:p>
        </p:txBody>
      </p:sp>
      <p:sp>
        <p:nvSpPr>
          <p:cNvPr id="42" name="ZoneTexte 41"/>
          <p:cNvSpPr txBox="1"/>
          <p:nvPr/>
        </p:nvSpPr>
        <p:spPr>
          <a:xfrm rot="20628632">
            <a:off x="5710436" y="4880219"/>
            <a:ext cx="1904970" cy="36638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09" tIns="35709" rIns="35709" bIns="35709" numCol="1" spcCol="26782" rtlCol="0" anchor="ctr">
            <a:noAutofit/>
          </a:bodyPr>
          <a:lstStyle/>
          <a:p>
            <a:pPr algn="ctr" defTabSz="410667" latinLnBrk="1" hangingPunct="0">
              <a:spcBef>
                <a:spcPts val="844"/>
              </a:spcBef>
              <a:buClr>
                <a:srgbClr val="473B66"/>
              </a:buClr>
              <a:buSzPct val="100000"/>
            </a:pPr>
            <a:r>
              <a:rPr lang="fr-FR" sz="1000" b="1" i="1" kern="0" dirty="0">
                <a:solidFill>
                  <a:srgbClr val="5E265D">
                    <a:lumMod val="50000"/>
                  </a:srgbClr>
                </a:solidFill>
                <a:latin typeface="Helvetica Light"/>
                <a:sym typeface="Helvetica Light"/>
              </a:rPr>
              <a:t>Enregistrement</a:t>
            </a:r>
          </a:p>
        </p:txBody>
      </p:sp>
      <p:sp>
        <p:nvSpPr>
          <p:cNvPr id="43" name="ZoneTexte 42"/>
          <p:cNvSpPr txBox="1"/>
          <p:nvPr/>
        </p:nvSpPr>
        <p:spPr>
          <a:xfrm rot="20628632">
            <a:off x="5770723" y="5771787"/>
            <a:ext cx="1904970" cy="366384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09" tIns="35709" rIns="35709" bIns="35709" numCol="1" spcCol="26782" rtlCol="0" anchor="ctr">
            <a:noAutofit/>
          </a:bodyPr>
          <a:lstStyle/>
          <a:p>
            <a:pPr algn="ctr" defTabSz="410667" latinLnBrk="1" hangingPunct="0">
              <a:spcBef>
                <a:spcPts val="844"/>
              </a:spcBef>
              <a:buClr>
                <a:srgbClr val="473B66"/>
              </a:buClr>
              <a:buSzPct val="100000"/>
            </a:pPr>
            <a:r>
              <a:rPr lang="fr-FR" sz="1000" b="1" i="1" kern="0" dirty="0">
                <a:solidFill>
                  <a:srgbClr val="5E265D">
                    <a:lumMod val="50000"/>
                  </a:srgbClr>
                </a:solidFill>
                <a:latin typeface="Helvetica Light"/>
                <a:sym typeface="Helvetica Light"/>
              </a:rPr>
              <a:t>Enregistrement</a:t>
            </a:r>
          </a:p>
        </p:txBody>
      </p:sp>
      <p:cxnSp>
        <p:nvCxnSpPr>
          <p:cNvPr id="44" name="Connecteur droit 43"/>
          <p:cNvCxnSpPr/>
          <p:nvPr/>
        </p:nvCxnSpPr>
        <p:spPr>
          <a:xfrm flipV="1">
            <a:off x="216649" y="4710629"/>
            <a:ext cx="3962093" cy="1492369"/>
          </a:xfrm>
          <a:prstGeom prst="line">
            <a:avLst/>
          </a:prstGeom>
          <a:noFill/>
          <a:ln w="57150" cap="flat">
            <a:solidFill>
              <a:srgbClr val="E50046"/>
            </a:solidFill>
            <a:prstDash val="sysDash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5" name="Connecteur droit 44"/>
          <p:cNvCxnSpPr/>
          <p:nvPr/>
        </p:nvCxnSpPr>
        <p:spPr>
          <a:xfrm>
            <a:off x="163585" y="2493001"/>
            <a:ext cx="53060" cy="3716832"/>
          </a:xfrm>
          <a:prstGeom prst="line">
            <a:avLst/>
          </a:prstGeom>
          <a:noFill/>
          <a:ln w="57150" cap="flat">
            <a:solidFill>
              <a:srgbClr val="E50046"/>
            </a:solidFill>
            <a:prstDash val="sysDash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6" name="Connecteur droit 45"/>
          <p:cNvCxnSpPr/>
          <p:nvPr/>
        </p:nvCxnSpPr>
        <p:spPr>
          <a:xfrm flipV="1">
            <a:off x="190114" y="5651800"/>
            <a:ext cx="3988623" cy="558032"/>
          </a:xfrm>
          <a:prstGeom prst="line">
            <a:avLst/>
          </a:prstGeom>
          <a:noFill/>
          <a:ln w="57150" cap="flat">
            <a:solidFill>
              <a:srgbClr val="E50046"/>
            </a:solidFill>
            <a:prstDash val="sysDash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7" name="Connecteur droit 46"/>
          <p:cNvCxnSpPr/>
          <p:nvPr/>
        </p:nvCxnSpPr>
        <p:spPr>
          <a:xfrm>
            <a:off x="216649" y="6209834"/>
            <a:ext cx="3962093" cy="326660"/>
          </a:xfrm>
          <a:prstGeom prst="line">
            <a:avLst/>
          </a:prstGeom>
          <a:noFill/>
          <a:ln w="57150" cap="flat">
            <a:solidFill>
              <a:srgbClr val="E50046"/>
            </a:solidFill>
            <a:prstDash val="sysDash"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8" name="Text Box 3"/>
          <p:cNvSpPr txBox="1">
            <a:spLocks noChangeArrowheads="1"/>
          </p:cNvSpPr>
          <p:nvPr/>
        </p:nvSpPr>
        <p:spPr bwMode="auto">
          <a:xfrm>
            <a:off x="262079" y="4716598"/>
            <a:ext cx="1901302" cy="871461"/>
          </a:xfrm>
          <a:prstGeom prst="rect">
            <a:avLst/>
          </a:prstGeom>
          <a:noFill/>
          <a:ln>
            <a:solidFill>
              <a:srgbClr val="E50046"/>
            </a:solidFill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02" tIns="45702" rIns="91402" bIns="45702"/>
          <a:lstStyle/>
          <a:p>
            <a:pPr algn="ctr" defTabSz="914071" fontAlgn="base">
              <a:spcBef>
                <a:spcPct val="0"/>
              </a:spcBef>
              <a:spcAft>
                <a:spcPts val="1000"/>
              </a:spcAft>
              <a:defRPr/>
            </a:pPr>
            <a:r>
              <a:rPr lang="fr-FR" sz="1000" b="1" dirty="0">
                <a:solidFill>
                  <a:srgbClr val="6E368C"/>
                </a:solidFill>
                <a:latin typeface="Helvetica Light"/>
                <a:sym typeface="Helvetica Light"/>
              </a:rPr>
              <a:t>Les ESMS contactés examinent la demande et répondent à </a:t>
            </a:r>
            <a:r>
              <a:rPr lang="fr-FR" sz="1000" b="1" dirty="0" smtClean="0">
                <a:solidFill>
                  <a:srgbClr val="6E368C"/>
                </a:solidFill>
                <a:latin typeface="Helvetica Light"/>
                <a:sym typeface="Helvetica Light"/>
              </a:rPr>
              <a:t>l’usager </a:t>
            </a:r>
            <a:r>
              <a:rPr lang="fr-FR" sz="1000" b="1" dirty="0">
                <a:solidFill>
                  <a:srgbClr val="6E368C"/>
                </a:solidFill>
                <a:latin typeface="Helvetica Light"/>
                <a:sym typeface="Helvetica Light"/>
              </a:rPr>
              <a:t>(mise en liste d’attente, refus, proposition d’admission).</a:t>
            </a:r>
            <a:endParaRPr lang="fr-FR" sz="800" dirty="0">
              <a:solidFill>
                <a:srgbClr val="6E368C"/>
              </a:solidFill>
              <a:latin typeface="Helvetica Light"/>
              <a:sym typeface="Helvetica Light"/>
            </a:endParaRPr>
          </a:p>
        </p:txBody>
      </p:sp>
      <p:pic>
        <p:nvPicPr>
          <p:cNvPr id="49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601" y="5456815"/>
            <a:ext cx="960842" cy="851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9" name="Connecteur droit avec flèche 88"/>
          <p:cNvCxnSpPr/>
          <p:nvPr/>
        </p:nvCxnSpPr>
        <p:spPr>
          <a:xfrm flipV="1">
            <a:off x="1696949" y="1631263"/>
            <a:ext cx="2126140" cy="1121711"/>
          </a:xfrm>
          <a:prstGeom prst="straightConnector1">
            <a:avLst/>
          </a:prstGeom>
          <a:ln w="57150">
            <a:solidFill>
              <a:srgbClr val="E50046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grpSp>
        <p:nvGrpSpPr>
          <p:cNvPr id="92" name="Groupe 91"/>
          <p:cNvGrpSpPr/>
          <p:nvPr/>
        </p:nvGrpSpPr>
        <p:grpSpPr>
          <a:xfrm>
            <a:off x="2648586" y="1958042"/>
            <a:ext cx="433970" cy="545791"/>
            <a:chOff x="2648586" y="1958042"/>
            <a:chExt cx="433970" cy="545791"/>
          </a:xfrm>
        </p:grpSpPr>
        <p:pic>
          <p:nvPicPr>
            <p:cNvPr id="90" name="irc_mi" descr="http://blog.webchurchconnect.com/wp-content/uploads/2013/04/12491661961625815934signed-document-offer.svg_.hi_.png"/>
            <p:cNvPicPr/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752794" y="1958042"/>
              <a:ext cx="291182" cy="33180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91" name="ZoneTexte 90"/>
            <p:cNvSpPr txBox="1"/>
            <p:nvPr/>
          </p:nvSpPr>
          <p:spPr>
            <a:xfrm>
              <a:off x="2648586" y="2166611"/>
              <a:ext cx="433970" cy="3372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5709" tIns="35709" rIns="35709" bIns="35709" numCol="1" spcCol="26782" rtlCol="0" anchor="ctr">
              <a:normAutofit/>
            </a:bodyPr>
            <a:lstStyle/>
            <a:p>
              <a:pPr defTabSz="410667" latinLnBrk="1" hangingPunct="0">
                <a:spcBef>
                  <a:spcPts val="844"/>
                </a:spcBef>
                <a:buClr>
                  <a:srgbClr val="473B66"/>
                </a:buClr>
                <a:buSzPct val="100000"/>
              </a:pPr>
              <a:r>
                <a:rPr lang="fr-FR" sz="800" i="1" kern="0" dirty="0">
                  <a:solidFill>
                    <a:srgbClr val="5E265D"/>
                  </a:solidFill>
                  <a:latin typeface="Helvetica Light"/>
                  <a:sym typeface="Helvetica Light"/>
                </a:rPr>
                <a:t>formulaire</a:t>
              </a:r>
            </a:p>
          </p:txBody>
        </p:sp>
      </p:grpSp>
      <p:cxnSp>
        <p:nvCxnSpPr>
          <p:cNvPr id="93" name="Connecteur droit avec flèche 92"/>
          <p:cNvCxnSpPr/>
          <p:nvPr/>
        </p:nvCxnSpPr>
        <p:spPr>
          <a:xfrm flipH="1">
            <a:off x="1523053" y="1473598"/>
            <a:ext cx="2030603" cy="1030235"/>
          </a:xfrm>
          <a:prstGeom prst="straightConnector1">
            <a:avLst/>
          </a:prstGeom>
          <a:ln w="57150">
            <a:solidFill>
              <a:srgbClr val="E50046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95" name="Text Box 3"/>
          <p:cNvSpPr txBox="1">
            <a:spLocks noChangeArrowheads="1"/>
          </p:cNvSpPr>
          <p:nvPr/>
        </p:nvSpPr>
        <p:spPr bwMode="auto">
          <a:xfrm>
            <a:off x="831489" y="590070"/>
            <a:ext cx="2251067" cy="1041193"/>
          </a:xfrm>
          <a:prstGeom prst="rect">
            <a:avLst/>
          </a:prstGeom>
          <a:noFill/>
          <a:ln>
            <a:solidFill>
              <a:srgbClr val="E50046"/>
            </a:solidFill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02" tIns="45702" rIns="91402" bIns="45702"/>
          <a:lstStyle/>
          <a:p>
            <a:pPr algn="ctr" defTabSz="914071" fontAlgn="base">
              <a:spcBef>
                <a:spcPct val="0"/>
              </a:spcBef>
              <a:spcAft>
                <a:spcPts val="1000"/>
              </a:spcAft>
              <a:defRPr/>
            </a:pPr>
            <a:r>
              <a:rPr lang="fr-FR" sz="1000" b="1" dirty="0">
                <a:solidFill>
                  <a:srgbClr val="6E368C"/>
                </a:solidFill>
                <a:latin typeface="Helvetica Light"/>
                <a:sym typeface="Helvetica Light"/>
              </a:rPr>
              <a:t>La MDPH instruit sa demande </a:t>
            </a:r>
            <a:r>
              <a:rPr lang="fr-FR" sz="1000" b="1" dirty="0" smtClean="0">
                <a:solidFill>
                  <a:srgbClr val="6E368C"/>
                </a:solidFill>
                <a:latin typeface="Helvetica Light"/>
                <a:sym typeface="Helvetica Light"/>
              </a:rPr>
              <a:t>et émet une </a:t>
            </a:r>
            <a:r>
              <a:rPr lang="fr-FR" sz="1000" b="1" dirty="0">
                <a:solidFill>
                  <a:srgbClr val="6E368C"/>
                </a:solidFill>
                <a:latin typeface="Helvetica Light"/>
                <a:sym typeface="Helvetica Light"/>
              </a:rPr>
              <a:t>décision </a:t>
            </a:r>
            <a:r>
              <a:rPr lang="fr-FR" sz="1000" b="1" dirty="0" smtClean="0">
                <a:solidFill>
                  <a:srgbClr val="6E368C"/>
                </a:solidFill>
                <a:latin typeface="Helvetica Light"/>
                <a:sym typeface="Helvetica Light"/>
              </a:rPr>
              <a:t>d’orientation vers </a:t>
            </a:r>
            <a:r>
              <a:rPr lang="fr-FR" sz="1000" b="1" dirty="0">
                <a:solidFill>
                  <a:srgbClr val="6E368C"/>
                </a:solidFill>
                <a:latin typeface="Helvetica Light"/>
                <a:sym typeface="Helvetica Light"/>
              </a:rPr>
              <a:t>une catégorie d’établissement ou de service et la notifie à </a:t>
            </a:r>
            <a:r>
              <a:rPr lang="fr-FR" sz="1000" b="1" dirty="0" smtClean="0">
                <a:solidFill>
                  <a:srgbClr val="6E368C"/>
                </a:solidFill>
                <a:latin typeface="Helvetica Light"/>
                <a:sym typeface="Helvetica Light"/>
              </a:rPr>
              <a:t>l’usager </a:t>
            </a:r>
            <a:endParaRPr lang="fr-FR" sz="800" dirty="0">
              <a:solidFill>
                <a:srgbClr val="6E368C"/>
              </a:solidFill>
              <a:latin typeface="Helvetica Light"/>
              <a:sym typeface="Helvetica Light"/>
            </a:endParaRPr>
          </a:p>
        </p:txBody>
      </p:sp>
      <p:grpSp>
        <p:nvGrpSpPr>
          <p:cNvPr id="98" name="Groupe 97"/>
          <p:cNvGrpSpPr/>
          <p:nvPr/>
        </p:nvGrpSpPr>
        <p:grpSpPr>
          <a:xfrm>
            <a:off x="2208816" y="1861964"/>
            <a:ext cx="439920" cy="512600"/>
            <a:chOff x="2208816" y="1861964"/>
            <a:chExt cx="439920" cy="512600"/>
          </a:xfrm>
        </p:grpSpPr>
        <p:sp>
          <p:nvSpPr>
            <p:cNvPr id="96" name="ZoneTexte 95"/>
            <p:cNvSpPr txBox="1"/>
            <p:nvPr/>
          </p:nvSpPr>
          <p:spPr>
            <a:xfrm>
              <a:off x="2208816" y="2037342"/>
              <a:ext cx="433970" cy="33722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35709" tIns="35709" rIns="35709" bIns="35709" numCol="1" spcCol="26782" rtlCol="0" anchor="ctr">
              <a:normAutofit/>
            </a:bodyPr>
            <a:lstStyle/>
            <a:p>
              <a:pPr defTabSz="410667" latinLnBrk="1" hangingPunct="0">
                <a:spcBef>
                  <a:spcPts val="844"/>
                </a:spcBef>
                <a:buClr>
                  <a:srgbClr val="473B66"/>
                </a:buClr>
                <a:buSzPct val="100000"/>
              </a:pPr>
              <a:r>
                <a:rPr lang="fr-FR" sz="800" i="1" kern="0" dirty="0">
                  <a:solidFill>
                    <a:srgbClr val="5E265D"/>
                  </a:solidFill>
                  <a:latin typeface="Helvetica Light"/>
                  <a:sym typeface="Helvetica Light"/>
                </a:rPr>
                <a:t>notification</a:t>
              </a:r>
            </a:p>
          </p:txBody>
        </p:sp>
        <p:pic>
          <p:nvPicPr>
            <p:cNvPr id="97" name="irc_mi" descr="http://blog.webchurchconnect.com/wp-content/uploads/2013/04/12491661961625815934signed-document-offer.svg_.hi_.png"/>
            <p:cNvPicPr/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357554" y="1861964"/>
              <a:ext cx="291182" cy="33180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  <p:cxnSp>
        <p:nvCxnSpPr>
          <p:cNvPr id="99" name="Connecteur droit avec flèche 98"/>
          <p:cNvCxnSpPr/>
          <p:nvPr/>
        </p:nvCxnSpPr>
        <p:spPr>
          <a:xfrm flipV="1">
            <a:off x="6039854" y="1473597"/>
            <a:ext cx="1804844" cy="1"/>
          </a:xfrm>
          <a:prstGeom prst="straightConnector1">
            <a:avLst/>
          </a:prstGeom>
          <a:ln w="57150">
            <a:solidFill>
              <a:srgbClr val="6E368C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1" name="Connecteur droit avec flèche 100"/>
          <p:cNvCxnSpPr>
            <a:endCxn id="30" idx="1"/>
          </p:cNvCxnSpPr>
          <p:nvPr/>
        </p:nvCxnSpPr>
        <p:spPr>
          <a:xfrm flipV="1">
            <a:off x="5757417" y="3960653"/>
            <a:ext cx="2150229" cy="661263"/>
          </a:xfrm>
          <a:prstGeom prst="straightConnector1">
            <a:avLst/>
          </a:prstGeom>
          <a:ln w="57150">
            <a:solidFill>
              <a:srgbClr val="6E368C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3" name="Connecteur droit avec flèche 102"/>
          <p:cNvCxnSpPr/>
          <p:nvPr/>
        </p:nvCxnSpPr>
        <p:spPr>
          <a:xfrm flipV="1">
            <a:off x="5785372" y="4899755"/>
            <a:ext cx="2150229" cy="661263"/>
          </a:xfrm>
          <a:prstGeom prst="straightConnector1">
            <a:avLst/>
          </a:prstGeom>
          <a:ln w="57150">
            <a:solidFill>
              <a:srgbClr val="6E368C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4" name="Connecteur droit avec flèche 103"/>
          <p:cNvCxnSpPr/>
          <p:nvPr/>
        </p:nvCxnSpPr>
        <p:spPr>
          <a:xfrm flipV="1">
            <a:off x="5757417" y="5845508"/>
            <a:ext cx="2150229" cy="661263"/>
          </a:xfrm>
          <a:prstGeom prst="straightConnector1">
            <a:avLst/>
          </a:prstGeom>
          <a:ln w="57150">
            <a:solidFill>
              <a:srgbClr val="6E368C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05" name="Connecteur droit avec flèche 104"/>
          <p:cNvCxnSpPr/>
          <p:nvPr/>
        </p:nvCxnSpPr>
        <p:spPr>
          <a:xfrm>
            <a:off x="136537" y="2479629"/>
            <a:ext cx="563754" cy="3229"/>
          </a:xfrm>
          <a:prstGeom prst="straightConnector1">
            <a:avLst/>
          </a:prstGeom>
          <a:ln w="57150">
            <a:solidFill>
              <a:srgbClr val="E50046"/>
            </a:solidFill>
            <a:prstDash val="sysDash"/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06" name="ZoneTexte 105"/>
          <p:cNvSpPr txBox="1"/>
          <p:nvPr/>
        </p:nvSpPr>
        <p:spPr>
          <a:xfrm>
            <a:off x="7121730" y="2193767"/>
            <a:ext cx="1013963" cy="2698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09" tIns="35709" rIns="35709" bIns="35709" numCol="1" spcCol="26782" rtlCol="0" anchor="ctr">
            <a:noAutofit/>
          </a:bodyPr>
          <a:lstStyle/>
          <a:p>
            <a:pPr algn="ctr" defTabSz="410667" latinLnBrk="1" hangingPunct="0">
              <a:spcBef>
                <a:spcPts val="844"/>
              </a:spcBef>
              <a:buClr>
                <a:srgbClr val="473B66"/>
              </a:buClr>
              <a:buSzPct val="100000"/>
            </a:pPr>
            <a:r>
              <a:rPr lang="fr-FR" sz="1000" b="1" i="1" kern="0" dirty="0" smtClean="0">
                <a:solidFill>
                  <a:srgbClr val="5E265D">
                    <a:lumMod val="50000"/>
                  </a:srgbClr>
                </a:solidFill>
                <a:latin typeface="Helvetica Light"/>
                <a:sym typeface="Helvetica Light"/>
              </a:rPr>
              <a:t>Décisions</a:t>
            </a:r>
            <a:endParaRPr lang="fr-FR" sz="1000" b="1" i="1" kern="0" dirty="0">
              <a:solidFill>
                <a:srgbClr val="5E265D">
                  <a:lumMod val="50000"/>
                </a:srgbClr>
              </a:solidFill>
              <a:latin typeface="Helvetica Light"/>
              <a:sym typeface="Helvetica Light"/>
            </a:endParaRPr>
          </a:p>
        </p:txBody>
      </p:sp>
      <p:sp>
        <p:nvSpPr>
          <p:cNvPr id="107" name="Titre 10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Périmètre fonctionnel et principes de fonctionnement</a:t>
            </a:r>
          </a:p>
        </p:txBody>
      </p:sp>
    </p:spTree>
    <p:extLst>
      <p:ext uri="{BB962C8B-B14F-4D97-AF65-F5344CB8AC3E}">
        <p14:creationId xmlns:p14="http://schemas.microsoft.com/office/powerpoint/2010/main" val="516645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29" grpId="0" animBg="1"/>
      <p:bldP spid="33" grpId="0" animBg="1"/>
      <p:bldP spid="34" grpId="0" animBg="1"/>
      <p:bldP spid="35" grpId="0" animBg="1"/>
      <p:bldP spid="36" grpId="0" animBg="1"/>
      <p:bldP spid="37" grpId="0"/>
      <p:bldP spid="38" grpId="0"/>
      <p:bldP spid="39" grpId="0"/>
      <p:bldP spid="41" grpId="0"/>
      <p:bldP spid="42" grpId="0"/>
      <p:bldP spid="43" grpId="0"/>
      <p:bldP spid="48" grpId="0" animBg="1"/>
      <p:bldP spid="95" grpId="0" animBg="1"/>
      <p:bldP spid="106" grpId="0"/>
      <p:bldP spid="10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33" y="1311407"/>
            <a:ext cx="8660711" cy="4364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Mettre à jour une décision d’orientation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50</a:t>
            </a:fld>
            <a:endParaRPr lang="fr-F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7"/>
          <a:stretch/>
        </p:blipFill>
        <p:spPr bwMode="auto">
          <a:xfrm>
            <a:off x="5561869" y="1923166"/>
            <a:ext cx="3419475" cy="233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e 5"/>
          <p:cNvGrpSpPr/>
          <p:nvPr/>
        </p:nvGrpSpPr>
        <p:grpSpPr>
          <a:xfrm>
            <a:off x="68238" y="1323833"/>
            <a:ext cx="156947" cy="4967785"/>
            <a:chOff x="177422" y="1323833"/>
            <a:chExt cx="156947" cy="4967785"/>
          </a:xfrm>
        </p:grpSpPr>
        <p:cxnSp>
          <p:nvCxnSpPr>
            <p:cNvPr id="7" name="Connecteur droit 6"/>
            <p:cNvCxnSpPr/>
            <p:nvPr/>
          </p:nvCxnSpPr>
          <p:spPr>
            <a:xfrm>
              <a:off x="232012" y="1323833"/>
              <a:ext cx="27295" cy="4967785"/>
            </a:xfrm>
            <a:prstGeom prst="line">
              <a:avLst/>
            </a:prstGeom>
            <a:ln>
              <a:solidFill>
                <a:srgbClr val="E500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Ellipse 7"/>
            <p:cNvSpPr/>
            <p:nvPr/>
          </p:nvSpPr>
          <p:spPr>
            <a:xfrm>
              <a:off x="177422" y="1477368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Ellipse 8"/>
            <p:cNvSpPr/>
            <p:nvPr/>
          </p:nvSpPr>
          <p:spPr>
            <a:xfrm>
              <a:off x="184244" y="2380394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Ellipse 9"/>
            <p:cNvSpPr/>
            <p:nvPr/>
          </p:nvSpPr>
          <p:spPr>
            <a:xfrm>
              <a:off x="195614" y="4156920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/>
            <p:cNvSpPr/>
            <p:nvPr/>
          </p:nvSpPr>
          <p:spPr>
            <a:xfrm>
              <a:off x="211540" y="5100851"/>
              <a:ext cx="122829" cy="105771"/>
            </a:xfrm>
            <a:prstGeom prst="ellipse">
              <a:avLst/>
            </a:prstGeom>
            <a:solidFill>
              <a:srgbClr val="E50046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/>
            <p:cNvSpPr/>
            <p:nvPr/>
          </p:nvSpPr>
          <p:spPr>
            <a:xfrm>
              <a:off x="197892" y="3250453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/>
            <p:cNvSpPr/>
            <p:nvPr/>
          </p:nvSpPr>
          <p:spPr>
            <a:xfrm>
              <a:off x="200164" y="600389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1869" y="1923166"/>
            <a:ext cx="1811520" cy="2963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373389" y="1923166"/>
            <a:ext cx="1607955" cy="296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5561869" y="1923166"/>
            <a:ext cx="1811520" cy="296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5561869" y="3967310"/>
            <a:ext cx="3174807" cy="2476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8500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1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dirty="0"/>
              <a:t>Mettre à jour une décision </a:t>
            </a:r>
            <a:r>
              <a:rPr lang="fr-FR" sz="2800" dirty="0" smtClean="0"/>
              <a:t>d’orientation - Contact effectué</a:t>
            </a:r>
            <a:endParaRPr lang="fr-FR" sz="280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51</a:t>
            </a:fld>
            <a:endParaRPr lang="fr-FR"/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32" y="1203823"/>
            <a:ext cx="3576245" cy="34610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Flèche droite 6"/>
          <p:cNvSpPr/>
          <p:nvPr/>
        </p:nvSpPr>
        <p:spPr>
          <a:xfrm rot="2726716" flipV="1">
            <a:off x="1662095" y="4410908"/>
            <a:ext cx="582768" cy="282903"/>
          </a:xfrm>
          <a:prstGeom prst="rightArrow">
            <a:avLst/>
          </a:prstGeom>
          <a:solidFill>
            <a:srgbClr val="E50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9" name="Groupe 8"/>
          <p:cNvGrpSpPr/>
          <p:nvPr/>
        </p:nvGrpSpPr>
        <p:grpSpPr>
          <a:xfrm>
            <a:off x="1648251" y="4759230"/>
            <a:ext cx="7181850" cy="1543050"/>
            <a:chOff x="1648251" y="4759230"/>
            <a:chExt cx="7181850" cy="1543050"/>
          </a:xfrm>
        </p:grpSpPr>
        <p:pic>
          <p:nvPicPr>
            <p:cNvPr id="6149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48251" y="4759230"/>
              <a:ext cx="7181850" cy="1543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2579427" y="4845588"/>
              <a:ext cx="1119116" cy="285970"/>
            </a:xfrm>
            <a:prstGeom prst="rect">
              <a:avLst/>
            </a:prstGeom>
            <a:noFill/>
            <a:ln w="28575"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68238" y="1323833"/>
            <a:ext cx="156947" cy="4967785"/>
            <a:chOff x="177422" y="1323833"/>
            <a:chExt cx="156947" cy="4967785"/>
          </a:xfrm>
        </p:grpSpPr>
        <p:cxnSp>
          <p:nvCxnSpPr>
            <p:cNvPr id="20" name="Connecteur droit 19"/>
            <p:cNvCxnSpPr/>
            <p:nvPr/>
          </p:nvCxnSpPr>
          <p:spPr>
            <a:xfrm>
              <a:off x="232012" y="1323833"/>
              <a:ext cx="27295" cy="4967785"/>
            </a:xfrm>
            <a:prstGeom prst="line">
              <a:avLst/>
            </a:prstGeom>
            <a:ln>
              <a:solidFill>
                <a:srgbClr val="E500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Ellipse 20"/>
            <p:cNvSpPr/>
            <p:nvPr/>
          </p:nvSpPr>
          <p:spPr>
            <a:xfrm>
              <a:off x="177422" y="1477368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Ellipse 21"/>
            <p:cNvSpPr/>
            <p:nvPr/>
          </p:nvSpPr>
          <p:spPr>
            <a:xfrm>
              <a:off x="184244" y="2380394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Ellipse 22"/>
            <p:cNvSpPr/>
            <p:nvPr/>
          </p:nvSpPr>
          <p:spPr>
            <a:xfrm>
              <a:off x="195614" y="4156920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Ellipse 23"/>
            <p:cNvSpPr/>
            <p:nvPr/>
          </p:nvSpPr>
          <p:spPr>
            <a:xfrm>
              <a:off x="211540" y="5100851"/>
              <a:ext cx="122829" cy="105771"/>
            </a:xfrm>
            <a:prstGeom prst="ellipse">
              <a:avLst/>
            </a:prstGeom>
            <a:solidFill>
              <a:srgbClr val="E50046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Ellipse 24"/>
            <p:cNvSpPr/>
            <p:nvPr/>
          </p:nvSpPr>
          <p:spPr>
            <a:xfrm>
              <a:off x="197892" y="3250453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Ellipse 25"/>
            <p:cNvSpPr/>
            <p:nvPr/>
          </p:nvSpPr>
          <p:spPr>
            <a:xfrm>
              <a:off x="200164" y="600389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9660" y="806452"/>
            <a:ext cx="3933825" cy="6096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9660" y="786747"/>
            <a:ext cx="3933825" cy="361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45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7" b="33489"/>
          <a:stretch/>
        </p:blipFill>
        <p:spPr bwMode="auto">
          <a:xfrm>
            <a:off x="3121619" y="535270"/>
            <a:ext cx="3419475" cy="1487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52</a:t>
            </a:fld>
            <a:endParaRPr lang="fr-FR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97" y="1687240"/>
            <a:ext cx="3080254" cy="230951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1263" y="1794424"/>
            <a:ext cx="3578947" cy="22800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429" y="1718723"/>
            <a:ext cx="337426" cy="364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440" y="4047565"/>
            <a:ext cx="3493616" cy="26221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3539051" y="479893"/>
            <a:ext cx="3513698" cy="6234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Mettre à jour une décision </a:t>
            </a:r>
            <a:r>
              <a:rPr lang="fr-FR" dirty="0" smtClean="0"/>
              <a:t>d’orientation – Liste d’attente</a:t>
            </a:r>
            <a:endParaRPr lang="fr-FR" dirty="0"/>
          </a:p>
        </p:txBody>
      </p:sp>
      <p:pic>
        <p:nvPicPr>
          <p:cNvPr id="14" name="Imag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56381" y="4074459"/>
            <a:ext cx="276225" cy="295275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8"/>
          <a:srcRect r="20372" b="2940"/>
          <a:stretch/>
        </p:blipFill>
        <p:spPr>
          <a:xfrm>
            <a:off x="3121619" y="675393"/>
            <a:ext cx="3419475" cy="374619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49386" y="1827565"/>
            <a:ext cx="342900" cy="27622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656380" y="5215667"/>
            <a:ext cx="1539101" cy="485885"/>
          </a:xfrm>
          <a:prstGeom prst="rect">
            <a:avLst/>
          </a:prstGeom>
          <a:noFill/>
          <a:ln w="28575">
            <a:solidFill>
              <a:srgbClr val="E500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723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e 13"/>
          <p:cNvGrpSpPr/>
          <p:nvPr/>
        </p:nvGrpSpPr>
        <p:grpSpPr>
          <a:xfrm>
            <a:off x="68238" y="1323833"/>
            <a:ext cx="156947" cy="4967785"/>
            <a:chOff x="177422" y="1323833"/>
            <a:chExt cx="156947" cy="4967785"/>
          </a:xfrm>
        </p:grpSpPr>
        <p:cxnSp>
          <p:nvCxnSpPr>
            <p:cNvPr id="16" name="Connecteur droit 15"/>
            <p:cNvCxnSpPr/>
            <p:nvPr/>
          </p:nvCxnSpPr>
          <p:spPr>
            <a:xfrm>
              <a:off x="232012" y="1323833"/>
              <a:ext cx="27295" cy="4967785"/>
            </a:xfrm>
            <a:prstGeom prst="line">
              <a:avLst/>
            </a:prstGeom>
            <a:ln>
              <a:solidFill>
                <a:srgbClr val="E500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Ellipse 16"/>
            <p:cNvSpPr/>
            <p:nvPr/>
          </p:nvSpPr>
          <p:spPr>
            <a:xfrm>
              <a:off x="177422" y="1477368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Ellipse 17"/>
            <p:cNvSpPr/>
            <p:nvPr/>
          </p:nvSpPr>
          <p:spPr>
            <a:xfrm>
              <a:off x="184244" y="2380394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Ellipse 18"/>
            <p:cNvSpPr/>
            <p:nvPr/>
          </p:nvSpPr>
          <p:spPr>
            <a:xfrm>
              <a:off x="195614" y="4156920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0" name="Ellipse 19"/>
            <p:cNvSpPr/>
            <p:nvPr/>
          </p:nvSpPr>
          <p:spPr>
            <a:xfrm>
              <a:off x="211540" y="5100851"/>
              <a:ext cx="122829" cy="105771"/>
            </a:xfrm>
            <a:prstGeom prst="ellipse">
              <a:avLst/>
            </a:prstGeom>
            <a:solidFill>
              <a:srgbClr val="E50046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Ellipse 20"/>
            <p:cNvSpPr/>
            <p:nvPr/>
          </p:nvSpPr>
          <p:spPr>
            <a:xfrm>
              <a:off x="197892" y="3250453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Ellipse 21"/>
            <p:cNvSpPr/>
            <p:nvPr/>
          </p:nvSpPr>
          <p:spPr>
            <a:xfrm>
              <a:off x="200164" y="600389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227" y="1274645"/>
            <a:ext cx="2947916" cy="22125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Mettre à jour une décision </a:t>
            </a:r>
            <a:r>
              <a:rPr lang="fr-FR" dirty="0" smtClean="0"/>
              <a:t>d’orientation – Liste d’attente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53</a:t>
            </a:fld>
            <a:endParaRPr lang="fr-FR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8" y="1261401"/>
            <a:ext cx="2940912" cy="225972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548" y="1435006"/>
            <a:ext cx="3032429" cy="19223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0490" y="1288293"/>
            <a:ext cx="337426" cy="364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2997" y="1456855"/>
            <a:ext cx="417388" cy="484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3096" y="1323504"/>
            <a:ext cx="310103" cy="36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lèche droite 12"/>
          <p:cNvSpPr/>
          <p:nvPr/>
        </p:nvSpPr>
        <p:spPr>
          <a:xfrm rot="5400000" flipV="1">
            <a:off x="4277378" y="3658652"/>
            <a:ext cx="582768" cy="282903"/>
          </a:xfrm>
          <a:prstGeom prst="rightArrow">
            <a:avLst/>
          </a:prstGeom>
          <a:solidFill>
            <a:srgbClr val="E50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e 4"/>
          <p:cNvGrpSpPr/>
          <p:nvPr/>
        </p:nvGrpSpPr>
        <p:grpSpPr>
          <a:xfrm>
            <a:off x="976030" y="4161571"/>
            <a:ext cx="7000875" cy="1619250"/>
            <a:chOff x="976030" y="4161571"/>
            <a:chExt cx="7000875" cy="1619250"/>
          </a:xfrm>
        </p:grpSpPr>
        <p:pic>
          <p:nvPicPr>
            <p:cNvPr id="7177" name="Picture 9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6030" y="4161571"/>
              <a:ext cx="7000875" cy="1619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Rectangle 14"/>
            <p:cNvSpPr/>
            <p:nvPr/>
          </p:nvSpPr>
          <p:spPr>
            <a:xfrm>
              <a:off x="2779203" y="4161571"/>
              <a:ext cx="1119116" cy="285970"/>
            </a:xfrm>
            <a:prstGeom prst="rect">
              <a:avLst/>
            </a:prstGeom>
            <a:noFill/>
            <a:ln w="28575"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100803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Mettre à jour une décision </a:t>
            </a:r>
            <a:r>
              <a:rPr lang="fr-FR" dirty="0" smtClean="0"/>
              <a:t>d’orientation – Période d’essai en cours pour les ESAT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54</a:t>
            </a:fld>
            <a:endParaRPr lang="fr-FR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06" y="1142478"/>
            <a:ext cx="424815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7113" y="1107884"/>
            <a:ext cx="465017" cy="451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25" y="4239692"/>
            <a:ext cx="7717029" cy="1506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Flèche droite 9"/>
          <p:cNvSpPr/>
          <p:nvPr/>
        </p:nvSpPr>
        <p:spPr>
          <a:xfrm rot="3934075" flipV="1">
            <a:off x="2994496" y="3774443"/>
            <a:ext cx="582768" cy="282903"/>
          </a:xfrm>
          <a:prstGeom prst="rightArrow">
            <a:avLst/>
          </a:prstGeom>
          <a:solidFill>
            <a:srgbClr val="E50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Rectangle 7"/>
          <p:cNvSpPr/>
          <p:nvPr/>
        </p:nvSpPr>
        <p:spPr>
          <a:xfrm>
            <a:off x="3548415" y="4351754"/>
            <a:ext cx="1119116" cy="285970"/>
          </a:xfrm>
          <a:prstGeom prst="rect">
            <a:avLst/>
          </a:prstGeom>
          <a:noFill/>
          <a:ln w="28575">
            <a:solidFill>
              <a:srgbClr val="E500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963" y="1088051"/>
            <a:ext cx="3762149" cy="398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e 10"/>
          <p:cNvGrpSpPr/>
          <p:nvPr/>
        </p:nvGrpSpPr>
        <p:grpSpPr>
          <a:xfrm>
            <a:off x="68238" y="1323833"/>
            <a:ext cx="156947" cy="4967785"/>
            <a:chOff x="177422" y="1323833"/>
            <a:chExt cx="156947" cy="4967785"/>
          </a:xfrm>
        </p:grpSpPr>
        <p:cxnSp>
          <p:nvCxnSpPr>
            <p:cNvPr id="12" name="Connecteur droit 11"/>
            <p:cNvCxnSpPr/>
            <p:nvPr/>
          </p:nvCxnSpPr>
          <p:spPr>
            <a:xfrm>
              <a:off x="232012" y="1323833"/>
              <a:ext cx="27295" cy="4967785"/>
            </a:xfrm>
            <a:prstGeom prst="line">
              <a:avLst/>
            </a:prstGeom>
            <a:ln>
              <a:solidFill>
                <a:srgbClr val="E500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Ellipse 12"/>
            <p:cNvSpPr/>
            <p:nvPr/>
          </p:nvSpPr>
          <p:spPr>
            <a:xfrm>
              <a:off x="177422" y="1477368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Ellipse 13"/>
            <p:cNvSpPr/>
            <p:nvPr/>
          </p:nvSpPr>
          <p:spPr>
            <a:xfrm>
              <a:off x="184244" y="2380394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Ellipse 14"/>
            <p:cNvSpPr/>
            <p:nvPr/>
          </p:nvSpPr>
          <p:spPr>
            <a:xfrm>
              <a:off x="195614" y="4156920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Ellipse 15"/>
            <p:cNvSpPr/>
            <p:nvPr/>
          </p:nvSpPr>
          <p:spPr>
            <a:xfrm>
              <a:off x="211540" y="5100851"/>
              <a:ext cx="122829" cy="105771"/>
            </a:xfrm>
            <a:prstGeom prst="ellipse">
              <a:avLst/>
            </a:prstGeom>
            <a:solidFill>
              <a:srgbClr val="E50046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Ellipse 16"/>
            <p:cNvSpPr/>
            <p:nvPr/>
          </p:nvSpPr>
          <p:spPr>
            <a:xfrm>
              <a:off x="197892" y="3250453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Ellipse 17"/>
            <p:cNvSpPr/>
            <p:nvPr/>
          </p:nvSpPr>
          <p:spPr>
            <a:xfrm>
              <a:off x="200164" y="600389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9" name="Imag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9697" y="1091401"/>
            <a:ext cx="4294303" cy="38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94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e 10"/>
          <p:cNvGrpSpPr/>
          <p:nvPr/>
        </p:nvGrpSpPr>
        <p:grpSpPr>
          <a:xfrm>
            <a:off x="68238" y="1323833"/>
            <a:ext cx="156947" cy="4967785"/>
            <a:chOff x="177422" y="1323833"/>
            <a:chExt cx="156947" cy="4967785"/>
          </a:xfrm>
        </p:grpSpPr>
        <p:cxnSp>
          <p:nvCxnSpPr>
            <p:cNvPr id="12" name="Connecteur droit 11"/>
            <p:cNvCxnSpPr/>
            <p:nvPr/>
          </p:nvCxnSpPr>
          <p:spPr>
            <a:xfrm>
              <a:off x="232012" y="1323833"/>
              <a:ext cx="27295" cy="4967785"/>
            </a:xfrm>
            <a:prstGeom prst="line">
              <a:avLst/>
            </a:prstGeom>
            <a:ln>
              <a:solidFill>
                <a:srgbClr val="E500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Ellipse 12"/>
            <p:cNvSpPr/>
            <p:nvPr/>
          </p:nvSpPr>
          <p:spPr>
            <a:xfrm>
              <a:off x="177422" y="1477368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Ellipse 13"/>
            <p:cNvSpPr/>
            <p:nvPr/>
          </p:nvSpPr>
          <p:spPr>
            <a:xfrm>
              <a:off x="184244" y="2380394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Ellipse 14"/>
            <p:cNvSpPr/>
            <p:nvPr/>
          </p:nvSpPr>
          <p:spPr>
            <a:xfrm>
              <a:off x="195614" y="4156920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Ellipse 15"/>
            <p:cNvSpPr/>
            <p:nvPr/>
          </p:nvSpPr>
          <p:spPr>
            <a:xfrm>
              <a:off x="211540" y="5100851"/>
              <a:ext cx="122829" cy="105771"/>
            </a:xfrm>
            <a:prstGeom prst="ellipse">
              <a:avLst/>
            </a:prstGeom>
            <a:solidFill>
              <a:srgbClr val="E50046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Ellipse 16"/>
            <p:cNvSpPr/>
            <p:nvPr/>
          </p:nvSpPr>
          <p:spPr>
            <a:xfrm>
              <a:off x="197892" y="3250453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Ellipse 17"/>
            <p:cNvSpPr/>
            <p:nvPr/>
          </p:nvSpPr>
          <p:spPr>
            <a:xfrm>
              <a:off x="200164" y="600389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Mettre à jour une décision </a:t>
            </a:r>
            <a:r>
              <a:rPr lang="fr-FR" dirty="0" smtClean="0"/>
              <a:t>d’orientation – Usager entré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55</a:t>
            </a:fld>
            <a:endParaRPr lang="fr-FR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08" y="1120799"/>
            <a:ext cx="3711976" cy="28483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Flèche droite 8"/>
          <p:cNvSpPr/>
          <p:nvPr/>
        </p:nvSpPr>
        <p:spPr>
          <a:xfrm rot="3032031" flipV="1">
            <a:off x="2039145" y="3950036"/>
            <a:ext cx="582768" cy="282903"/>
          </a:xfrm>
          <a:prstGeom prst="rightArrow">
            <a:avLst/>
          </a:prstGeom>
          <a:solidFill>
            <a:srgbClr val="E50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6" name="Groupe 5"/>
          <p:cNvGrpSpPr/>
          <p:nvPr/>
        </p:nvGrpSpPr>
        <p:grpSpPr>
          <a:xfrm>
            <a:off x="1019175" y="4406346"/>
            <a:ext cx="7105650" cy="1570521"/>
            <a:chOff x="1019175" y="4406346"/>
            <a:chExt cx="7105650" cy="1570521"/>
          </a:xfrm>
        </p:grpSpPr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19175" y="4414767"/>
              <a:ext cx="7105650" cy="1562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3698543" y="4406346"/>
              <a:ext cx="1119116" cy="285970"/>
            </a:xfrm>
            <a:prstGeom prst="rect">
              <a:avLst/>
            </a:prstGeom>
            <a:noFill/>
            <a:ln w="28575"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793" y="1147548"/>
            <a:ext cx="434596" cy="515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67" y="1124737"/>
            <a:ext cx="3277270" cy="37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7559" y="761581"/>
            <a:ext cx="3820478" cy="385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078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Mettre à jour une décision </a:t>
            </a:r>
            <a:r>
              <a:rPr lang="fr-FR" dirty="0" smtClean="0"/>
              <a:t>d’orientation – Usager sorti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56</a:t>
            </a:fld>
            <a:endParaRPr lang="fr-FR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60" y="1078624"/>
            <a:ext cx="3664481" cy="4441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703" y="4968710"/>
            <a:ext cx="698182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Flèche droite 8"/>
          <p:cNvSpPr/>
          <p:nvPr/>
        </p:nvSpPr>
        <p:spPr>
          <a:xfrm rot="2291568" flipV="1">
            <a:off x="3376628" y="4646445"/>
            <a:ext cx="582768" cy="282903"/>
          </a:xfrm>
          <a:prstGeom prst="rightArrow">
            <a:avLst/>
          </a:prstGeom>
          <a:solidFill>
            <a:srgbClr val="E50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5308979" y="4968710"/>
            <a:ext cx="1910688" cy="285970"/>
          </a:xfrm>
          <a:prstGeom prst="rect">
            <a:avLst/>
          </a:prstGeom>
          <a:noFill/>
          <a:ln w="28575">
            <a:solidFill>
              <a:srgbClr val="E500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692" y="1050879"/>
            <a:ext cx="430157" cy="504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262" y="1078174"/>
            <a:ext cx="3156351" cy="409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e 10"/>
          <p:cNvGrpSpPr/>
          <p:nvPr/>
        </p:nvGrpSpPr>
        <p:grpSpPr>
          <a:xfrm>
            <a:off x="68238" y="1323833"/>
            <a:ext cx="156947" cy="4967785"/>
            <a:chOff x="177422" y="1323833"/>
            <a:chExt cx="156947" cy="4967785"/>
          </a:xfrm>
        </p:grpSpPr>
        <p:cxnSp>
          <p:nvCxnSpPr>
            <p:cNvPr id="12" name="Connecteur droit 11"/>
            <p:cNvCxnSpPr/>
            <p:nvPr/>
          </p:nvCxnSpPr>
          <p:spPr>
            <a:xfrm>
              <a:off x="232012" y="1323833"/>
              <a:ext cx="27295" cy="4967785"/>
            </a:xfrm>
            <a:prstGeom prst="line">
              <a:avLst/>
            </a:prstGeom>
            <a:ln>
              <a:solidFill>
                <a:srgbClr val="E500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Ellipse 12"/>
            <p:cNvSpPr/>
            <p:nvPr/>
          </p:nvSpPr>
          <p:spPr>
            <a:xfrm>
              <a:off x="177422" y="1477368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Ellipse 13"/>
            <p:cNvSpPr/>
            <p:nvPr/>
          </p:nvSpPr>
          <p:spPr>
            <a:xfrm>
              <a:off x="184244" y="2380394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Ellipse 14"/>
            <p:cNvSpPr/>
            <p:nvPr/>
          </p:nvSpPr>
          <p:spPr>
            <a:xfrm>
              <a:off x="195614" y="4156920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Ellipse 15"/>
            <p:cNvSpPr/>
            <p:nvPr/>
          </p:nvSpPr>
          <p:spPr>
            <a:xfrm>
              <a:off x="211540" y="5100851"/>
              <a:ext cx="122829" cy="105771"/>
            </a:xfrm>
            <a:prstGeom prst="ellipse">
              <a:avLst/>
            </a:prstGeom>
            <a:solidFill>
              <a:srgbClr val="E50046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Ellipse 16"/>
            <p:cNvSpPr/>
            <p:nvPr/>
          </p:nvSpPr>
          <p:spPr>
            <a:xfrm>
              <a:off x="197892" y="3250453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Ellipse 17"/>
            <p:cNvSpPr/>
            <p:nvPr/>
          </p:nvSpPr>
          <p:spPr>
            <a:xfrm>
              <a:off x="200164" y="600389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29434" y="1325198"/>
            <a:ext cx="3962400" cy="942975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4329434" y="2433279"/>
            <a:ext cx="4218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rgbClr val="7030A0"/>
                </a:solidFill>
              </a:rPr>
              <a:t>disponible sur DO </a:t>
            </a:r>
            <a:r>
              <a:rPr lang="fr-FR" i="1" dirty="0" smtClean="0">
                <a:solidFill>
                  <a:srgbClr val="7030A0"/>
                </a:solidFill>
              </a:rPr>
              <a:t>positionnée « usagers entrés »</a:t>
            </a:r>
            <a:endParaRPr lang="fr-FR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88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6261" y="308459"/>
            <a:ext cx="7936536" cy="802793"/>
          </a:xfrm>
        </p:spPr>
        <p:txBody>
          <a:bodyPr>
            <a:normAutofit fontScale="90000"/>
          </a:bodyPr>
          <a:lstStyle/>
          <a:p>
            <a:r>
              <a:rPr lang="fr-FR" dirty="0"/>
              <a:t>Mettre à jour une décision </a:t>
            </a:r>
            <a:r>
              <a:rPr lang="fr-FR" dirty="0" smtClean="0"/>
              <a:t>d’orientation – Période d’essai non concluante pour les ESAT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57</a:t>
            </a:fld>
            <a:endParaRPr lang="fr-F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28" y="1334473"/>
            <a:ext cx="4276725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689" y="1358308"/>
            <a:ext cx="519610" cy="49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57" y="4565959"/>
            <a:ext cx="8222540" cy="1671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lèche droite 7"/>
          <p:cNvSpPr/>
          <p:nvPr/>
        </p:nvSpPr>
        <p:spPr>
          <a:xfrm rot="3934075" flipV="1">
            <a:off x="2666943" y="4097228"/>
            <a:ext cx="582768" cy="282903"/>
          </a:xfrm>
          <a:prstGeom prst="rightArrow">
            <a:avLst/>
          </a:prstGeom>
          <a:solidFill>
            <a:srgbClr val="E50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/>
          <p:cNvSpPr/>
          <p:nvPr/>
        </p:nvSpPr>
        <p:spPr>
          <a:xfrm>
            <a:off x="4817657" y="4634576"/>
            <a:ext cx="2224587" cy="285970"/>
          </a:xfrm>
          <a:prstGeom prst="rect">
            <a:avLst/>
          </a:prstGeom>
          <a:noFill/>
          <a:ln w="28575">
            <a:solidFill>
              <a:srgbClr val="E500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0" name="Groupe 9"/>
          <p:cNvGrpSpPr/>
          <p:nvPr/>
        </p:nvGrpSpPr>
        <p:grpSpPr>
          <a:xfrm>
            <a:off x="68238" y="1323833"/>
            <a:ext cx="156947" cy="4967785"/>
            <a:chOff x="177422" y="1323833"/>
            <a:chExt cx="156947" cy="4967785"/>
          </a:xfrm>
        </p:grpSpPr>
        <p:cxnSp>
          <p:nvCxnSpPr>
            <p:cNvPr id="11" name="Connecteur droit 10"/>
            <p:cNvCxnSpPr/>
            <p:nvPr/>
          </p:nvCxnSpPr>
          <p:spPr>
            <a:xfrm>
              <a:off x="232012" y="1323833"/>
              <a:ext cx="27295" cy="4967785"/>
            </a:xfrm>
            <a:prstGeom prst="line">
              <a:avLst/>
            </a:prstGeom>
            <a:ln>
              <a:solidFill>
                <a:srgbClr val="E500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Ellipse 11"/>
            <p:cNvSpPr/>
            <p:nvPr/>
          </p:nvSpPr>
          <p:spPr>
            <a:xfrm>
              <a:off x="177422" y="1477368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/>
            <p:cNvSpPr/>
            <p:nvPr/>
          </p:nvSpPr>
          <p:spPr>
            <a:xfrm>
              <a:off x="184244" y="2380394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Ellipse 13"/>
            <p:cNvSpPr/>
            <p:nvPr/>
          </p:nvSpPr>
          <p:spPr>
            <a:xfrm>
              <a:off x="195614" y="4156920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Ellipse 14"/>
            <p:cNvSpPr/>
            <p:nvPr/>
          </p:nvSpPr>
          <p:spPr>
            <a:xfrm>
              <a:off x="211540" y="5100851"/>
              <a:ext cx="122829" cy="105771"/>
            </a:xfrm>
            <a:prstGeom prst="ellipse">
              <a:avLst/>
            </a:prstGeom>
            <a:solidFill>
              <a:srgbClr val="E50046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Ellipse 15"/>
            <p:cNvSpPr/>
            <p:nvPr/>
          </p:nvSpPr>
          <p:spPr>
            <a:xfrm>
              <a:off x="197892" y="3250453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Ellipse 16"/>
            <p:cNvSpPr/>
            <p:nvPr/>
          </p:nvSpPr>
          <p:spPr>
            <a:xfrm>
              <a:off x="200164" y="600389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18" name="Imag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7119" y="1334473"/>
            <a:ext cx="4294303" cy="385967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4831314" y="2210846"/>
            <a:ext cx="42188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rgbClr val="7030A0"/>
                </a:solidFill>
              </a:rPr>
              <a:t>disponible sur DO </a:t>
            </a:r>
            <a:r>
              <a:rPr lang="fr-FR" i="1" dirty="0" smtClean="0">
                <a:solidFill>
                  <a:srgbClr val="7030A0"/>
                </a:solidFill>
              </a:rPr>
              <a:t>positionnée « usagers entrés »</a:t>
            </a:r>
            <a:endParaRPr lang="fr-FR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56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e 9"/>
          <p:cNvGrpSpPr/>
          <p:nvPr/>
        </p:nvGrpSpPr>
        <p:grpSpPr>
          <a:xfrm>
            <a:off x="68238" y="1323833"/>
            <a:ext cx="156947" cy="4967785"/>
            <a:chOff x="177422" y="1323833"/>
            <a:chExt cx="156947" cy="4967785"/>
          </a:xfrm>
        </p:grpSpPr>
        <p:cxnSp>
          <p:nvCxnSpPr>
            <p:cNvPr id="13" name="Connecteur droit 12"/>
            <p:cNvCxnSpPr/>
            <p:nvPr/>
          </p:nvCxnSpPr>
          <p:spPr>
            <a:xfrm>
              <a:off x="232012" y="1323833"/>
              <a:ext cx="27295" cy="4967785"/>
            </a:xfrm>
            <a:prstGeom prst="line">
              <a:avLst/>
            </a:prstGeom>
            <a:ln>
              <a:solidFill>
                <a:srgbClr val="E500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Ellipse 13"/>
            <p:cNvSpPr/>
            <p:nvPr/>
          </p:nvSpPr>
          <p:spPr>
            <a:xfrm>
              <a:off x="177422" y="1477368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Ellipse 14"/>
            <p:cNvSpPr/>
            <p:nvPr/>
          </p:nvSpPr>
          <p:spPr>
            <a:xfrm>
              <a:off x="184244" y="2380394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Ellipse 15"/>
            <p:cNvSpPr/>
            <p:nvPr/>
          </p:nvSpPr>
          <p:spPr>
            <a:xfrm>
              <a:off x="195614" y="4156920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Ellipse 16"/>
            <p:cNvSpPr/>
            <p:nvPr/>
          </p:nvSpPr>
          <p:spPr>
            <a:xfrm>
              <a:off x="211540" y="5100851"/>
              <a:ext cx="122829" cy="105771"/>
            </a:xfrm>
            <a:prstGeom prst="ellipse">
              <a:avLst/>
            </a:prstGeom>
            <a:solidFill>
              <a:srgbClr val="E50046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8" name="Ellipse 17"/>
            <p:cNvSpPr/>
            <p:nvPr/>
          </p:nvSpPr>
          <p:spPr>
            <a:xfrm>
              <a:off x="197892" y="3250453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9" name="Ellipse 18"/>
            <p:cNvSpPr/>
            <p:nvPr/>
          </p:nvSpPr>
          <p:spPr>
            <a:xfrm>
              <a:off x="200164" y="600389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Mettre à jour une décision </a:t>
            </a:r>
            <a:r>
              <a:rPr lang="fr-FR" dirty="0" smtClean="0"/>
              <a:t>d’orientation – Admission impossible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58</a:t>
            </a:fld>
            <a:endParaRPr lang="fr-FR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959" y="1126296"/>
            <a:ext cx="3735151" cy="406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63" y="1139944"/>
            <a:ext cx="3299132" cy="272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307" y="1157623"/>
            <a:ext cx="423080" cy="332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542" y="4981433"/>
            <a:ext cx="7781679" cy="139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lèche droite 10"/>
          <p:cNvSpPr/>
          <p:nvPr/>
        </p:nvSpPr>
        <p:spPr>
          <a:xfrm rot="2291568" flipV="1">
            <a:off x="1506886" y="4562584"/>
            <a:ext cx="582768" cy="282903"/>
          </a:xfrm>
          <a:prstGeom prst="rightArrow">
            <a:avLst/>
          </a:prstGeom>
          <a:solidFill>
            <a:srgbClr val="E500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/>
          <p:nvPr/>
        </p:nvSpPr>
        <p:spPr>
          <a:xfrm>
            <a:off x="1951629" y="4995373"/>
            <a:ext cx="1296539" cy="285970"/>
          </a:xfrm>
          <a:prstGeom prst="rect">
            <a:avLst/>
          </a:prstGeom>
          <a:noFill/>
          <a:ln w="28575">
            <a:solidFill>
              <a:srgbClr val="E500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Imag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01183" y="1026182"/>
            <a:ext cx="4294303" cy="38596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4501183" y="1662545"/>
            <a:ext cx="42188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>
                <a:solidFill>
                  <a:srgbClr val="7030A0"/>
                </a:solidFill>
              </a:rPr>
              <a:t>disponible sur DO </a:t>
            </a:r>
            <a:r>
              <a:rPr lang="fr-FR" i="1" dirty="0" smtClean="0">
                <a:solidFill>
                  <a:srgbClr val="7030A0"/>
                </a:solidFill>
              </a:rPr>
              <a:t>déjà positionnée a minima en </a:t>
            </a:r>
            <a:r>
              <a:rPr lang="fr-FR" i="1" dirty="0">
                <a:solidFill>
                  <a:srgbClr val="7030A0"/>
                </a:solidFill>
              </a:rPr>
              <a:t>contact effectué ou en liste d’attente</a:t>
            </a:r>
          </a:p>
        </p:txBody>
      </p:sp>
    </p:spTree>
    <p:extLst>
      <p:ext uri="{BB962C8B-B14F-4D97-AF65-F5344CB8AC3E}">
        <p14:creationId xmlns:p14="http://schemas.microsoft.com/office/powerpoint/2010/main" val="3772566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Mettre à jour une décision d’orientation </a:t>
            </a:r>
            <a:r>
              <a:rPr lang="fr-FR" dirty="0" smtClean="0"/>
              <a:t>–Déclarer un nouvel accompagnement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59</a:t>
            </a:fld>
            <a:endParaRPr lang="fr-F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570" y="1615267"/>
            <a:ext cx="8706688" cy="3147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40" t="-2393" r="10845" b="68142"/>
          <a:stretch/>
        </p:blipFill>
        <p:spPr bwMode="auto">
          <a:xfrm>
            <a:off x="4285397" y="1473958"/>
            <a:ext cx="3835022" cy="1683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Groupe 6"/>
          <p:cNvGrpSpPr/>
          <p:nvPr/>
        </p:nvGrpSpPr>
        <p:grpSpPr>
          <a:xfrm>
            <a:off x="68238" y="1323833"/>
            <a:ext cx="156947" cy="4967785"/>
            <a:chOff x="177422" y="1323833"/>
            <a:chExt cx="156947" cy="4967785"/>
          </a:xfrm>
        </p:grpSpPr>
        <p:cxnSp>
          <p:nvCxnSpPr>
            <p:cNvPr id="8" name="Connecteur droit 7"/>
            <p:cNvCxnSpPr/>
            <p:nvPr/>
          </p:nvCxnSpPr>
          <p:spPr>
            <a:xfrm>
              <a:off x="232012" y="1323833"/>
              <a:ext cx="27295" cy="4967785"/>
            </a:xfrm>
            <a:prstGeom prst="line">
              <a:avLst/>
            </a:prstGeom>
            <a:ln>
              <a:solidFill>
                <a:srgbClr val="E500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Ellipse 8"/>
            <p:cNvSpPr/>
            <p:nvPr/>
          </p:nvSpPr>
          <p:spPr>
            <a:xfrm>
              <a:off x="177422" y="1477368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Ellipse 9"/>
            <p:cNvSpPr/>
            <p:nvPr/>
          </p:nvSpPr>
          <p:spPr>
            <a:xfrm>
              <a:off x="184244" y="2380394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/>
            <p:cNvSpPr/>
            <p:nvPr/>
          </p:nvSpPr>
          <p:spPr>
            <a:xfrm>
              <a:off x="195614" y="4156920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/>
            <p:cNvSpPr/>
            <p:nvPr/>
          </p:nvSpPr>
          <p:spPr>
            <a:xfrm>
              <a:off x="211540" y="5100851"/>
              <a:ext cx="122829" cy="105771"/>
            </a:xfrm>
            <a:prstGeom prst="ellipse">
              <a:avLst/>
            </a:prstGeom>
            <a:solidFill>
              <a:srgbClr val="E50046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/>
            <p:cNvSpPr/>
            <p:nvPr/>
          </p:nvSpPr>
          <p:spPr>
            <a:xfrm>
              <a:off x="197892" y="3250453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Ellipse 13"/>
            <p:cNvSpPr/>
            <p:nvPr/>
          </p:nvSpPr>
          <p:spPr>
            <a:xfrm>
              <a:off x="200164" y="600389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38901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7913" y="1837979"/>
            <a:ext cx="6514272" cy="2387600"/>
          </a:xfrm>
        </p:spPr>
        <p:txBody>
          <a:bodyPr>
            <a:normAutofit/>
          </a:bodyPr>
          <a:lstStyle/>
          <a:p>
            <a:pPr>
              <a:tabLst>
                <a:tab pos="719138" algn="l"/>
              </a:tabLst>
            </a:pPr>
            <a:r>
              <a:rPr lang="fr-FR" sz="4400" dirty="0" smtClean="0"/>
              <a:t>La gestion des comptes dans ViaTrajectoire</a:t>
            </a:r>
            <a:endParaRPr lang="fr-FR" sz="4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t>6</a:t>
            </a:fld>
            <a:endParaRPr lang="fr-FR"/>
          </a:p>
        </p:txBody>
      </p:sp>
      <p:grpSp>
        <p:nvGrpSpPr>
          <p:cNvPr id="6" name="Groupe 5"/>
          <p:cNvGrpSpPr/>
          <p:nvPr/>
        </p:nvGrpSpPr>
        <p:grpSpPr>
          <a:xfrm>
            <a:off x="68238" y="1323833"/>
            <a:ext cx="156947" cy="4967785"/>
            <a:chOff x="177422" y="1323833"/>
            <a:chExt cx="156947" cy="4967785"/>
          </a:xfrm>
        </p:grpSpPr>
        <p:cxnSp>
          <p:nvCxnSpPr>
            <p:cNvPr id="7" name="Connecteur droit 6"/>
            <p:cNvCxnSpPr/>
            <p:nvPr/>
          </p:nvCxnSpPr>
          <p:spPr>
            <a:xfrm>
              <a:off x="232012" y="1323833"/>
              <a:ext cx="27295" cy="4967785"/>
            </a:xfrm>
            <a:prstGeom prst="line">
              <a:avLst/>
            </a:prstGeom>
            <a:ln>
              <a:solidFill>
                <a:srgbClr val="E500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Ellipse 7"/>
            <p:cNvSpPr/>
            <p:nvPr/>
          </p:nvSpPr>
          <p:spPr>
            <a:xfrm>
              <a:off x="177422" y="1477368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Ellipse 8"/>
            <p:cNvSpPr/>
            <p:nvPr/>
          </p:nvSpPr>
          <p:spPr>
            <a:xfrm>
              <a:off x="184244" y="2380394"/>
              <a:ext cx="122829" cy="105771"/>
            </a:xfrm>
            <a:prstGeom prst="ellipse">
              <a:avLst/>
            </a:prstGeom>
            <a:solidFill>
              <a:srgbClr val="E5004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Ellipse 9"/>
            <p:cNvSpPr/>
            <p:nvPr/>
          </p:nvSpPr>
          <p:spPr>
            <a:xfrm>
              <a:off x="195614" y="4156920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/>
            <p:cNvSpPr/>
            <p:nvPr/>
          </p:nvSpPr>
          <p:spPr>
            <a:xfrm>
              <a:off x="211540" y="510085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/>
            <p:cNvSpPr/>
            <p:nvPr/>
          </p:nvSpPr>
          <p:spPr>
            <a:xfrm>
              <a:off x="197892" y="3250453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/>
            <p:cNvSpPr/>
            <p:nvPr/>
          </p:nvSpPr>
          <p:spPr>
            <a:xfrm>
              <a:off x="200164" y="600389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3505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Mettre à jour une décision d’orientation –Déclarer un nouvel accompagnement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60</a:t>
            </a:fld>
            <a:endParaRPr lang="fr-F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89" y="1435914"/>
            <a:ext cx="4514850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ZoneTexte 12"/>
          <p:cNvSpPr txBox="1"/>
          <p:nvPr/>
        </p:nvSpPr>
        <p:spPr>
          <a:xfrm>
            <a:off x="5350129" y="2096715"/>
            <a:ext cx="326387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rgbClr val="E50046"/>
                </a:solidFill>
              </a:rPr>
              <a:t>Prise en charge multiple</a:t>
            </a:r>
          </a:p>
          <a:p>
            <a:endParaRPr lang="fr-FR" sz="1400" dirty="0"/>
          </a:p>
          <a:p>
            <a:r>
              <a:rPr lang="fr-FR" sz="1400" b="1" dirty="0" smtClean="0">
                <a:solidFill>
                  <a:srgbClr val="E50046"/>
                </a:solidFill>
              </a:rPr>
              <a:t>Admission dans une unité de mon établissement et en liste d’attente sur une autre unité</a:t>
            </a:r>
            <a:endParaRPr lang="fr-FR" sz="1400" b="1" dirty="0">
              <a:solidFill>
                <a:srgbClr val="E50046"/>
              </a:solidFill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470" y="4369416"/>
            <a:ext cx="7686675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Connecteur droit avec flèche 7"/>
          <p:cNvCxnSpPr/>
          <p:nvPr/>
        </p:nvCxnSpPr>
        <p:spPr>
          <a:xfrm flipV="1">
            <a:off x="4394579" y="2347415"/>
            <a:ext cx="955550" cy="791570"/>
          </a:xfrm>
          <a:prstGeom prst="straightConnector1">
            <a:avLst/>
          </a:prstGeom>
          <a:ln>
            <a:solidFill>
              <a:srgbClr val="E500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V="1">
            <a:off x="4394579" y="2819400"/>
            <a:ext cx="955550" cy="319585"/>
          </a:xfrm>
          <a:prstGeom prst="straightConnector1">
            <a:avLst/>
          </a:prstGeom>
          <a:ln>
            <a:solidFill>
              <a:srgbClr val="E5004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e 8"/>
          <p:cNvGrpSpPr/>
          <p:nvPr/>
        </p:nvGrpSpPr>
        <p:grpSpPr>
          <a:xfrm>
            <a:off x="68238" y="1323833"/>
            <a:ext cx="156947" cy="4967785"/>
            <a:chOff x="177422" y="1323833"/>
            <a:chExt cx="156947" cy="4967785"/>
          </a:xfrm>
        </p:grpSpPr>
        <p:cxnSp>
          <p:nvCxnSpPr>
            <p:cNvPr id="10" name="Connecteur droit 9"/>
            <p:cNvCxnSpPr/>
            <p:nvPr/>
          </p:nvCxnSpPr>
          <p:spPr>
            <a:xfrm>
              <a:off x="232012" y="1323833"/>
              <a:ext cx="27295" cy="4967785"/>
            </a:xfrm>
            <a:prstGeom prst="line">
              <a:avLst/>
            </a:prstGeom>
            <a:ln>
              <a:solidFill>
                <a:srgbClr val="E500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Ellipse 10"/>
            <p:cNvSpPr/>
            <p:nvPr/>
          </p:nvSpPr>
          <p:spPr>
            <a:xfrm>
              <a:off x="177422" y="1477368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/>
            <p:cNvSpPr/>
            <p:nvPr/>
          </p:nvSpPr>
          <p:spPr>
            <a:xfrm>
              <a:off x="184244" y="2380394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Ellipse 13"/>
            <p:cNvSpPr/>
            <p:nvPr/>
          </p:nvSpPr>
          <p:spPr>
            <a:xfrm>
              <a:off x="195614" y="4156920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Ellipse 14"/>
            <p:cNvSpPr/>
            <p:nvPr/>
          </p:nvSpPr>
          <p:spPr>
            <a:xfrm>
              <a:off x="211540" y="5100851"/>
              <a:ext cx="122829" cy="105771"/>
            </a:xfrm>
            <a:prstGeom prst="ellipse">
              <a:avLst/>
            </a:prstGeom>
            <a:solidFill>
              <a:srgbClr val="E50046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Ellipse 15"/>
            <p:cNvSpPr/>
            <p:nvPr/>
          </p:nvSpPr>
          <p:spPr>
            <a:xfrm>
              <a:off x="197892" y="3250453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Ellipse 16"/>
            <p:cNvSpPr/>
            <p:nvPr/>
          </p:nvSpPr>
          <p:spPr>
            <a:xfrm>
              <a:off x="200164" y="600389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02912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Gestion des renouvellements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61</a:t>
            </a:fld>
            <a:endParaRPr lang="fr-FR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80" y="1477368"/>
            <a:ext cx="8483334" cy="4545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" name="Groupe 20"/>
          <p:cNvGrpSpPr/>
          <p:nvPr/>
        </p:nvGrpSpPr>
        <p:grpSpPr>
          <a:xfrm>
            <a:off x="68238" y="1323833"/>
            <a:ext cx="156947" cy="4967785"/>
            <a:chOff x="177422" y="1323833"/>
            <a:chExt cx="156947" cy="4967785"/>
          </a:xfrm>
        </p:grpSpPr>
        <p:cxnSp>
          <p:nvCxnSpPr>
            <p:cNvPr id="22" name="Connecteur droit 21"/>
            <p:cNvCxnSpPr/>
            <p:nvPr/>
          </p:nvCxnSpPr>
          <p:spPr>
            <a:xfrm>
              <a:off x="232012" y="1323833"/>
              <a:ext cx="27295" cy="4967785"/>
            </a:xfrm>
            <a:prstGeom prst="line">
              <a:avLst/>
            </a:prstGeom>
            <a:ln>
              <a:solidFill>
                <a:srgbClr val="E500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Ellipse 22"/>
            <p:cNvSpPr/>
            <p:nvPr/>
          </p:nvSpPr>
          <p:spPr>
            <a:xfrm>
              <a:off x="177422" y="1477368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Ellipse 23"/>
            <p:cNvSpPr/>
            <p:nvPr/>
          </p:nvSpPr>
          <p:spPr>
            <a:xfrm>
              <a:off x="184244" y="2380394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Ellipse 24"/>
            <p:cNvSpPr/>
            <p:nvPr/>
          </p:nvSpPr>
          <p:spPr>
            <a:xfrm>
              <a:off x="195614" y="4156920"/>
              <a:ext cx="122829" cy="105771"/>
            </a:xfrm>
            <a:prstGeom prst="ellipse">
              <a:avLst/>
            </a:prstGeom>
            <a:solidFill>
              <a:srgbClr val="E50046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Ellipse 25"/>
            <p:cNvSpPr/>
            <p:nvPr/>
          </p:nvSpPr>
          <p:spPr>
            <a:xfrm>
              <a:off x="211540" y="510085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7" name="Ellipse 26"/>
            <p:cNvSpPr/>
            <p:nvPr/>
          </p:nvSpPr>
          <p:spPr>
            <a:xfrm>
              <a:off x="197892" y="3250453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8" name="Ellipse 27"/>
            <p:cNvSpPr/>
            <p:nvPr/>
          </p:nvSpPr>
          <p:spPr>
            <a:xfrm>
              <a:off x="200164" y="600389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llipse 2"/>
          <p:cNvSpPr/>
          <p:nvPr/>
        </p:nvSpPr>
        <p:spPr>
          <a:xfrm>
            <a:off x="6550429" y="4971012"/>
            <a:ext cx="1321723" cy="1138650"/>
          </a:xfrm>
          <a:prstGeom prst="ellipse">
            <a:avLst/>
          </a:prstGeom>
          <a:noFill/>
          <a:ln>
            <a:solidFill>
              <a:srgbClr val="E500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258222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Gestion des renouvellements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62</a:t>
            </a:fld>
            <a:endParaRPr lang="fr-F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5" t="14269" r="16962" b="18876"/>
          <a:stretch/>
        </p:blipFill>
        <p:spPr bwMode="auto">
          <a:xfrm>
            <a:off x="166254" y="1971303"/>
            <a:ext cx="8865507" cy="333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500" y="2148630"/>
            <a:ext cx="5629708" cy="2620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e 5"/>
          <p:cNvGrpSpPr/>
          <p:nvPr/>
        </p:nvGrpSpPr>
        <p:grpSpPr>
          <a:xfrm>
            <a:off x="68238" y="1323833"/>
            <a:ext cx="156947" cy="4967785"/>
            <a:chOff x="177422" y="1323833"/>
            <a:chExt cx="156947" cy="4967785"/>
          </a:xfrm>
        </p:grpSpPr>
        <p:cxnSp>
          <p:nvCxnSpPr>
            <p:cNvPr id="7" name="Connecteur droit 6"/>
            <p:cNvCxnSpPr/>
            <p:nvPr/>
          </p:nvCxnSpPr>
          <p:spPr>
            <a:xfrm>
              <a:off x="232012" y="1323833"/>
              <a:ext cx="27295" cy="4967785"/>
            </a:xfrm>
            <a:prstGeom prst="line">
              <a:avLst/>
            </a:prstGeom>
            <a:ln>
              <a:solidFill>
                <a:srgbClr val="E500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Ellipse 7"/>
            <p:cNvSpPr/>
            <p:nvPr/>
          </p:nvSpPr>
          <p:spPr>
            <a:xfrm>
              <a:off x="177422" y="1477368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Ellipse 8"/>
            <p:cNvSpPr/>
            <p:nvPr/>
          </p:nvSpPr>
          <p:spPr>
            <a:xfrm>
              <a:off x="184244" y="2380394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Ellipse 9"/>
            <p:cNvSpPr/>
            <p:nvPr/>
          </p:nvSpPr>
          <p:spPr>
            <a:xfrm>
              <a:off x="195614" y="4156920"/>
              <a:ext cx="122829" cy="105771"/>
            </a:xfrm>
            <a:prstGeom prst="ellipse">
              <a:avLst/>
            </a:prstGeom>
            <a:solidFill>
              <a:srgbClr val="E50046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/>
            <p:cNvSpPr/>
            <p:nvPr/>
          </p:nvSpPr>
          <p:spPr>
            <a:xfrm>
              <a:off x="211540" y="510085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/>
            <p:cNvSpPr/>
            <p:nvPr/>
          </p:nvSpPr>
          <p:spPr>
            <a:xfrm>
              <a:off x="197892" y="3250453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/>
            <p:cNvSpPr/>
            <p:nvPr/>
          </p:nvSpPr>
          <p:spPr>
            <a:xfrm>
              <a:off x="200164" y="600389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527631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11" y="1795551"/>
            <a:ext cx="9021170" cy="1764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Gestion des renouvellements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63</a:t>
            </a:fld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2706590" y="1795551"/>
            <a:ext cx="805218" cy="272956"/>
          </a:xfrm>
          <a:prstGeom prst="rect">
            <a:avLst/>
          </a:prstGeom>
          <a:noFill/>
          <a:ln w="28575">
            <a:solidFill>
              <a:srgbClr val="E500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80" y="2845068"/>
            <a:ext cx="8977293" cy="810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705" y="3898788"/>
            <a:ext cx="8143875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e 18"/>
          <p:cNvGrpSpPr/>
          <p:nvPr/>
        </p:nvGrpSpPr>
        <p:grpSpPr>
          <a:xfrm>
            <a:off x="68238" y="1323833"/>
            <a:ext cx="156947" cy="4967785"/>
            <a:chOff x="177422" y="1323833"/>
            <a:chExt cx="156947" cy="4967785"/>
          </a:xfrm>
        </p:grpSpPr>
        <p:cxnSp>
          <p:nvCxnSpPr>
            <p:cNvPr id="20" name="Connecteur droit 19"/>
            <p:cNvCxnSpPr/>
            <p:nvPr/>
          </p:nvCxnSpPr>
          <p:spPr>
            <a:xfrm>
              <a:off x="232012" y="1323833"/>
              <a:ext cx="27295" cy="4967785"/>
            </a:xfrm>
            <a:prstGeom prst="line">
              <a:avLst/>
            </a:prstGeom>
            <a:ln>
              <a:solidFill>
                <a:srgbClr val="E500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Ellipse 20"/>
            <p:cNvSpPr/>
            <p:nvPr/>
          </p:nvSpPr>
          <p:spPr>
            <a:xfrm>
              <a:off x="177422" y="1477368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Ellipse 21"/>
            <p:cNvSpPr/>
            <p:nvPr/>
          </p:nvSpPr>
          <p:spPr>
            <a:xfrm>
              <a:off x="184244" y="2380394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Ellipse 22"/>
            <p:cNvSpPr/>
            <p:nvPr/>
          </p:nvSpPr>
          <p:spPr>
            <a:xfrm>
              <a:off x="195614" y="4156920"/>
              <a:ext cx="122829" cy="105771"/>
            </a:xfrm>
            <a:prstGeom prst="ellipse">
              <a:avLst/>
            </a:prstGeom>
            <a:solidFill>
              <a:srgbClr val="E50046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4" name="Ellipse 23"/>
            <p:cNvSpPr/>
            <p:nvPr/>
          </p:nvSpPr>
          <p:spPr>
            <a:xfrm>
              <a:off x="211540" y="510085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5" name="Ellipse 24"/>
            <p:cNvSpPr/>
            <p:nvPr/>
          </p:nvSpPr>
          <p:spPr>
            <a:xfrm>
              <a:off x="197892" y="3250453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6" name="Ellipse 25"/>
            <p:cNvSpPr/>
            <p:nvPr/>
          </p:nvSpPr>
          <p:spPr>
            <a:xfrm>
              <a:off x="200164" y="600389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" name="Ellipse 2"/>
          <p:cNvSpPr/>
          <p:nvPr/>
        </p:nvSpPr>
        <p:spPr>
          <a:xfrm>
            <a:off x="1558274" y="2833489"/>
            <a:ext cx="1148316" cy="522735"/>
          </a:xfrm>
          <a:prstGeom prst="ellipse">
            <a:avLst/>
          </a:prstGeom>
          <a:noFill/>
          <a:ln w="19050">
            <a:solidFill>
              <a:srgbClr val="E500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4552060" y="5050297"/>
            <a:ext cx="1584251" cy="477321"/>
          </a:xfrm>
          <a:prstGeom prst="ellipse">
            <a:avLst/>
          </a:prstGeom>
          <a:noFill/>
          <a:ln w="19050">
            <a:solidFill>
              <a:srgbClr val="E500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6918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Gestion des renouvellements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64</a:t>
            </a:fld>
            <a:endParaRPr lang="fr-FR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31" t="15829" r="11587" b="25574"/>
          <a:stretch/>
        </p:blipFill>
        <p:spPr bwMode="auto">
          <a:xfrm>
            <a:off x="318645" y="1477368"/>
            <a:ext cx="8682848" cy="4138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386940" y="2185056"/>
            <a:ext cx="1318161" cy="16625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7" name="Groupe 6"/>
          <p:cNvGrpSpPr/>
          <p:nvPr/>
        </p:nvGrpSpPr>
        <p:grpSpPr>
          <a:xfrm>
            <a:off x="68238" y="1323833"/>
            <a:ext cx="156947" cy="4967785"/>
            <a:chOff x="177422" y="1323833"/>
            <a:chExt cx="156947" cy="4967785"/>
          </a:xfrm>
        </p:grpSpPr>
        <p:cxnSp>
          <p:nvCxnSpPr>
            <p:cNvPr id="8" name="Connecteur droit 7"/>
            <p:cNvCxnSpPr/>
            <p:nvPr/>
          </p:nvCxnSpPr>
          <p:spPr>
            <a:xfrm>
              <a:off x="232012" y="1323833"/>
              <a:ext cx="27295" cy="4967785"/>
            </a:xfrm>
            <a:prstGeom prst="line">
              <a:avLst/>
            </a:prstGeom>
            <a:ln>
              <a:solidFill>
                <a:srgbClr val="E500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Ellipse 8"/>
            <p:cNvSpPr/>
            <p:nvPr/>
          </p:nvSpPr>
          <p:spPr>
            <a:xfrm>
              <a:off x="177422" y="1477368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Ellipse 9"/>
            <p:cNvSpPr/>
            <p:nvPr/>
          </p:nvSpPr>
          <p:spPr>
            <a:xfrm>
              <a:off x="184244" y="2380394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/>
            <p:cNvSpPr/>
            <p:nvPr/>
          </p:nvSpPr>
          <p:spPr>
            <a:xfrm>
              <a:off x="195614" y="4156920"/>
              <a:ext cx="122829" cy="105771"/>
            </a:xfrm>
            <a:prstGeom prst="ellipse">
              <a:avLst/>
            </a:prstGeom>
            <a:solidFill>
              <a:srgbClr val="E50046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/>
            <p:cNvSpPr/>
            <p:nvPr/>
          </p:nvSpPr>
          <p:spPr>
            <a:xfrm>
              <a:off x="211540" y="510085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/>
            <p:cNvSpPr/>
            <p:nvPr/>
          </p:nvSpPr>
          <p:spPr>
            <a:xfrm>
              <a:off x="197892" y="3250453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Ellipse 13"/>
            <p:cNvSpPr/>
            <p:nvPr/>
          </p:nvSpPr>
          <p:spPr>
            <a:xfrm>
              <a:off x="200164" y="600389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382594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Gestion des renouvellements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65</a:t>
            </a:fld>
            <a:endParaRPr lang="fr-FR"/>
          </a:p>
        </p:txBody>
      </p:sp>
      <p:grpSp>
        <p:nvGrpSpPr>
          <p:cNvPr id="5" name="Groupe 4"/>
          <p:cNvGrpSpPr/>
          <p:nvPr/>
        </p:nvGrpSpPr>
        <p:grpSpPr>
          <a:xfrm>
            <a:off x="68238" y="1323833"/>
            <a:ext cx="156947" cy="4967785"/>
            <a:chOff x="177422" y="1323833"/>
            <a:chExt cx="156947" cy="4967785"/>
          </a:xfrm>
        </p:grpSpPr>
        <p:cxnSp>
          <p:nvCxnSpPr>
            <p:cNvPr id="6" name="Connecteur droit 5"/>
            <p:cNvCxnSpPr/>
            <p:nvPr/>
          </p:nvCxnSpPr>
          <p:spPr>
            <a:xfrm>
              <a:off x="232012" y="1323833"/>
              <a:ext cx="27295" cy="4967785"/>
            </a:xfrm>
            <a:prstGeom prst="line">
              <a:avLst/>
            </a:prstGeom>
            <a:ln>
              <a:solidFill>
                <a:srgbClr val="E500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Ellipse 6"/>
            <p:cNvSpPr/>
            <p:nvPr/>
          </p:nvSpPr>
          <p:spPr>
            <a:xfrm>
              <a:off x="177422" y="1477368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Ellipse 7"/>
            <p:cNvSpPr/>
            <p:nvPr/>
          </p:nvSpPr>
          <p:spPr>
            <a:xfrm>
              <a:off x="184244" y="2380394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Ellipse 8"/>
            <p:cNvSpPr/>
            <p:nvPr/>
          </p:nvSpPr>
          <p:spPr>
            <a:xfrm>
              <a:off x="195614" y="4156920"/>
              <a:ext cx="122829" cy="105771"/>
            </a:xfrm>
            <a:prstGeom prst="ellipse">
              <a:avLst/>
            </a:prstGeom>
            <a:solidFill>
              <a:srgbClr val="E50046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Ellipse 9"/>
            <p:cNvSpPr/>
            <p:nvPr/>
          </p:nvSpPr>
          <p:spPr>
            <a:xfrm>
              <a:off x="211540" y="510085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/>
            <p:cNvSpPr/>
            <p:nvPr/>
          </p:nvSpPr>
          <p:spPr>
            <a:xfrm>
              <a:off x="197892" y="3250453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/>
            <p:cNvSpPr/>
            <p:nvPr/>
          </p:nvSpPr>
          <p:spPr>
            <a:xfrm>
              <a:off x="200164" y="600389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163"/>
          <a:stretch/>
        </p:blipFill>
        <p:spPr bwMode="auto">
          <a:xfrm>
            <a:off x="225185" y="1021206"/>
            <a:ext cx="8773964" cy="4185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9478" y="4787425"/>
            <a:ext cx="428625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ZoneTexte 13"/>
          <p:cNvSpPr txBox="1"/>
          <p:nvPr/>
        </p:nvSpPr>
        <p:spPr>
          <a:xfrm>
            <a:off x="6317673" y="1971304"/>
            <a:ext cx="2446317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Sélectionner l’ESMS</a:t>
            </a:r>
            <a:endParaRPr lang="fr-FR" dirty="0"/>
          </a:p>
        </p:txBody>
      </p:sp>
      <p:cxnSp>
        <p:nvCxnSpPr>
          <p:cNvPr id="16" name="Connecteur droit avec flèche 15"/>
          <p:cNvCxnSpPr/>
          <p:nvPr/>
        </p:nvCxnSpPr>
        <p:spPr>
          <a:xfrm flipH="1">
            <a:off x="4738255" y="2155970"/>
            <a:ext cx="1579418" cy="45660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6317673" y="2486165"/>
            <a:ext cx="2446317" cy="3693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Sélectionner l’unité</a:t>
            </a:r>
            <a:endParaRPr lang="fr-FR" dirty="0"/>
          </a:p>
        </p:txBody>
      </p:sp>
      <p:cxnSp>
        <p:nvCxnSpPr>
          <p:cNvPr id="20" name="Connecteur droit avec flèche 19"/>
          <p:cNvCxnSpPr>
            <a:stCxn id="19" idx="1"/>
          </p:cNvCxnSpPr>
          <p:nvPr/>
        </p:nvCxnSpPr>
        <p:spPr>
          <a:xfrm flipH="1">
            <a:off x="4973414" y="2670831"/>
            <a:ext cx="1344259" cy="219049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llipse 20"/>
          <p:cNvSpPr/>
          <p:nvPr/>
        </p:nvSpPr>
        <p:spPr>
          <a:xfrm>
            <a:off x="140020" y="4358245"/>
            <a:ext cx="477498" cy="40543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60" y="3895106"/>
            <a:ext cx="4495700" cy="314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318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7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21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Je participe à l’alimentation des statistiques partagées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66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4334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L’observatoire de ViaTrajectoire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67</a:t>
            </a:fld>
            <a:endParaRPr lang="fr-F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25" t="15673" r="16296" b="34457"/>
          <a:stretch/>
        </p:blipFill>
        <p:spPr bwMode="auto">
          <a:xfrm>
            <a:off x="213756" y="1425039"/>
            <a:ext cx="8690451" cy="3954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3230088" y="1965366"/>
            <a:ext cx="926276" cy="13656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4485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Mon accès en tant que structure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68</a:t>
            </a:fld>
            <a:endParaRPr lang="fr-FR"/>
          </a:p>
        </p:txBody>
      </p:sp>
      <p:grpSp>
        <p:nvGrpSpPr>
          <p:cNvPr id="5" name="Groupe 4"/>
          <p:cNvGrpSpPr/>
          <p:nvPr/>
        </p:nvGrpSpPr>
        <p:grpSpPr>
          <a:xfrm>
            <a:off x="403761" y="1628455"/>
            <a:ext cx="8401210" cy="3235792"/>
            <a:chOff x="403761" y="1450325"/>
            <a:chExt cx="8401210" cy="3235792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8843"/>
            <a:stretch/>
          </p:blipFill>
          <p:spPr bwMode="auto">
            <a:xfrm>
              <a:off x="403761" y="1450325"/>
              <a:ext cx="8401210" cy="27297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761" y="4101809"/>
              <a:ext cx="8401210" cy="584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Rectangle 7"/>
          <p:cNvSpPr/>
          <p:nvPr/>
        </p:nvSpPr>
        <p:spPr>
          <a:xfrm>
            <a:off x="7926195" y="4315564"/>
            <a:ext cx="926276" cy="2148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052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Mon accès en tant que structure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69</a:t>
            </a:fld>
            <a:endParaRPr lang="fr-F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000" y="1580400"/>
            <a:ext cx="8816511" cy="3335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89999" y="4904501"/>
            <a:ext cx="8816511" cy="147732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Données disponibles: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Nombre de notifications gérées sur la période et statuts (selon caractérisation, qualification, sexe, tranches d’âge,…)</a:t>
            </a:r>
          </a:p>
          <a:p>
            <a:pPr marL="285750" indent="-285750">
              <a:buFontTx/>
              <a:buChar char="-"/>
            </a:pPr>
            <a:r>
              <a:rPr lang="fr-FR" dirty="0" smtClean="0"/>
              <a:t>Détail des usagers sortis, annulations, admissions impossibles</a:t>
            </a:r>
          </a:p>
          <a:p>
            <a:r>
              <a:rPr lang="fr-FR" dirty="0" smtClean="0"/>
              <a:t>- Suivi de l’occupation des places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380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15337" y="368862"/>
            <a:ext cx="7509842" cy="618819"/>
          </a:xfrm>
        </p:spPr>
        <p:txBody>
          <a:bodyPr>
            <a:normAutofit/>
          </a:bodyPr>
          <a:lstStyle/>
          <a:p>
            <a:r>
              <a:rPr lang="fr-FR" dirty="0" smtClean="0"/>
              <a:t>Gestion des habilitations en cascade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263941" y="1127962"/>
            <a:ext cx="6722772" cy="488049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fr-FR" sz="2400" dirty="0" smtClean="0"/>
              <a:t> </a:t>
            </a:r>
            <a:endParaRPr lang="fr-FR" sz="2400" dirty="0"/>
          </a:p>
        </p:txBody>
      </p:sp>
      <p:grpSp>
        <p:nvGrpSpPr>
          <p:cNvPr id="17" name="Groupe 16"/>
          <p:cNvGrpSpPr/>
          <p:nvPr/>
        </p:nvGrpSpPr>
        <p:grpSpPr>
          <a:xfrm>
            <a:off x="3399739" y="954252"/>
            <a:ext cx="2304774" cy="589117"/>
            <a:chOff x="4491643" y="2160817"/>
            <a:chExt cx="3277900" cy="921530"/>
          </a:xfrm>
        </p:grpSpPr>
        <p:graphicFrame>
          <p:nvGraphicFramePr>
            <p:cNvPr id="18" name="Objet 17"/>
            <p:cNvGraphicFramePr>
              <a:graphicFrameLocks noChangeAspect="1"/>
            </p:cNvGraphicFramePr>
            <p:nvPr>
              <p:extLst/>
            </p:nvPr>
          </p:nvGraphicFramePr>
          <p:xfrm>
            <a:off x="4491643" y="2480540"/>
            <a:ext cx="438150" cy="41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29" name="Image" r:id="rId4" imgW="438120" imgH="419040" progId="Photoshop.Image.11">
                    <p:embed/>
                  </p:oleObj>
                </mc:Choice>
                <mc:Fallback>
                  <p:oleObj name="Image" r:id="rId4" imgW="438120" imgH="419040" progId="Photoshop.Image.11">
                    <p:embed/>
                    <p:pic>
                      <p:nvPicPr>
                        <p:cNvPr id="18" name="Objet 17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491643" y="2480540"/>
                          <a:ext cx="438150" cy="419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9" name="ZoneTexte 18"/>
            <p:cNvSpPr txBox="1"/>
            <p:nvPr/>
          </p:nvSpPr>
          <p:spPr>
            <a:xfrm>
              <a:off x="5142721" y="2167947"/>
              <a:ext cx="2626822" cy="914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normAutofit/>
            </a:bodyPr>
            <a:lstStyle/>
            <a:p>
              <a:pPr latinLnBrk="1" hangingPunct="0"/>
              <a:r>
                <a:rPr lang="fr-FR" dirty="0" smtClean="0"/>
                <a:t>Administrateur</a:t>
              </a:r>
              <a:endParaRPr lang="fr-FR" dirty="0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5142721" y="2160817"/>
              <a:ext cx="2626822" cy="914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normAutofit/>
            </a:bodyPr>
            <a:lstStyle/>
            <a:p>
              <a:pPr latinLnBrk="1" hangingPunct="0"/>
              <a:r>
                <a:rPr lang="fr-FR" dirty="0" smtClean="0"/>
                <a:t>Administrateur</a:t>
              </a:r>
              <a:endParaRPr lang="fr-FR" dirty="0"/>
            </a:p>
          </p:txBody>
        </p:sp>
      </p:grpSp>
      <p:sp>
        <p:nvSpPr>
          <p:cNvPr id="21" name="ZoneTexte 20"/>
          <p:cNvSpPr txBox="1"/>
          <p:nvPr/>
        </p:nvSpPr>
        <p:spPr>
          <a:xfrm>
            <a:off x="5997040" y="2614069"/>
            <a:ext cx="2562078" cy="81809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1" tIns="45711" rIns="91421" bIns="45711"/>
          <a:lstStyle>
            <a:lvl1pPr marL="0" indent="0" algn="ctr" defTabSz="1300326" rtl="0" fontAlgn="base">
              <a:spcBef>
                <a:spcPct val="0"/>
              </a:spcBef>
              <a:spcAft>
                <a:spcPts val="1422"/>
              </a:spcAft>
              <a:buClrTx/>
              <a:buSzTx/>
              <a:buNone/>
              <a:defRPr sz="1800" b="0" kern="1200">
                <a:solidFill>
                  <a:schemeClr val="accent6">
                    <a:lumMod val="90000"/>
                    <a:lumOff val="10000"/>
                  </a:schemeClr>
                </a:solidFill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>
                <a:solidFill>
                  <a:schemeClr val="tx1"/>
                </a:solidFill>
              </a:rPr>
              <a:t>Attribue le profil </a:t>
            </a:r>
            <a:r>
              <a:rPr lang="fr-FR" sz="1200" u="sng" dirty="0" smtClean="0">
                <a:solidFill>
                  <a:schemeClr val="tx1"/>
                </a:solidFill>
              </a:rPr>
              <a:t>Coordination</a:t>
            </a:r>
            <a:r>
              <a:rPr lang="fr-FR" sz="1200" dirty="0" smtClean="0">
                <a:solidFill>
                  <a:schemeClr val="tx1"/>
                </a:solidFill>
              </a:rPr>
              <a:t> </a:t>
            </a:r>
            <a:r>
              <a:rPr lang="fr-FR" sz="1200" dirty="0">
                <a:solidFill>
                  <a:schemeClr val="tx1"/>
                </a:solidFill>
              </a:rPr>
              <a:t>aux </a:t>
            </a:r>
            <a:r>
              <a:rPr lang="fr-FR" sz="1200" dirty="0" smtClean="0">
                <a:solidFill>
                  <a:schemeClr val="tx1"/>
                </a:solidFill>
              </a:rPr>
              <a:t>utilisateurs </a:t>
            </a:r>
            <a:r>
              <a:rPr lang="fr-FR" sz="1200" dirty="0">
                <a:solidFill>
                  <a:schemeClr val="tx1"/>
                </a:solidFill>
              </a:rPr>
              <a:t>chargés du déploiement de ViaTrajectoire dans leur département</a:t>
            </a:r>
          </a:p>
        </p:txBody>
      </p:sp>
      <p:grpSp>
        <p:nvGrpSpPr>
          <p:cNvPr id="22" name="Groupe 21"/>
          <p:cNvGrpSpPr/>
          <p:nvPr/>
        </p:nvGrpSpPr>
        <p:grpSpPr>
          <a:xfrm>
            <a:off x="2938451" y="2856608"/>
            <a:ext cx="3226872" cy="642938"/>
            <a:chOff x="3471477" y="5058876"/>
            <a:chExt cx="4589329" cy="914400"/>
          </a:xfrm>
        </p:grpSpPr>
        <p:graphicFrame>
          <p:nvGraphicFramePr>
            <p:cNvPr id="23" name="Objet 22"/>
            <p:cNvGraphicFramePr>
              <a:graphicFrameLocks noChangeAspect="1"/>
            </p:cNvGraphicFramePr>
            <p:nvPr>
              <p:extLst/>
            </p:nvPr>
          </p:nvGraphicFramePr>
          <p:xfrm>
            <a:off x="3471477" y="5273128"/>
            <a:ext cx="438150" cy="41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0" name="Image" r:id="rId6" imgW="438120" imgH="419040" progId="Photoshop.Image.11">
                    <p:embed/>
                  </p:oleObj>
                </mc:Choice>
                <mc:Fallback>
                  <p:oleObj name="Image" r:id="rId6" imgW="438120" imgH="419040" progId="Photoshop.Image.11">
                    <p:embed/>
                    <p:pic>
                      <p:nvPicPr>
                        <p:cNvPr id="23" name="Objet 22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3471477" y="5273128"/>
                          <a:ext cx="438150" cy="419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" name="ZoneTexte 23"/>
            <p:cNvSpPr txBox="1"/>
            <p:nvPr/>
          </p:nvSpPr>
          <p:spPr>
            <a:xfrm>
              <a:off x="4008669" y="5058876"/>
              <a:ext cx="4052137" cy="914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normAutofit/>
            </a:bodyPr>
            <a:lstStyle/>
            <a:p>
              <a:pPr latinLnBrk="1" hangingPunct="0"/>
              <a:r>
                <a:rPr lang="fr-FR" dirty="0" smtClean="0"/>
                <a:t>Coordination Handicap</a:t>
              </a:r>
              <a:endParaRPr lang="fr-FR" dirty="0"/>
            </a:p>
          </p:txBody>
        </p:sp>
      </p:grpSp>
      <p:grpSp>
        <p:nvGrpSpPr>
          <p:cNvPr id="25" name="Groupe 24"/>
          <p:cNvGrpSpPr/>
          <p:nvPr/>
        </p:nvGrpSpPr>
        <p:grpSpPr>
          <a:xfrm>
            <a:off x="145551" y="5323792"/>
            <a:ext cx="2501731" cy="642938"/>
            <a:chOff x="-82522" y="7040387"/>
            <a:chExt cx="3558017" cy="914400"/>
          </a:xfrm>
        </p:grpSpPr>
        <p:graphicFrame>
          <p:nvGraphicFramePr>
            <p:cNvPr id="26" name="Objet 25"/>
            <p:cNvGraphicFramePr>
              <a:graphicFrameLocks noChangeAspect="1"/>
            </p:cNvGraphicFramePr>
            <p:nvPr>
              <p:extLst/>
            </p:nvPr>
          </p:nvGraphicFramePr>
          <p:xfrm>
            <a:off x="-82522" y="7269857"/>
            <a:ext cx="438150" cy="41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1" name="Image" r:id="rId8" imgW="438120" imgH="419040" progId="Photoshop.Image.11">
                    <p:embed/>
                  </p:oleObj>
                </mc:Choice>
                <mc:Fallback>
                  <p:oleObj name="Image" r:id="rId8" imgW="438120" imgH="419040" progId="Photoshop.Image.11">
                    <p:embed/>
                    <p:pic>
                      <p:nvPicPr>
                        <p:cNvPr id="26" name="Objet 25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-82522" y="7269857"/>
                          <a:ext cx="438150" cy="419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ZoneTexte 26"/>
            <p:cNvSpPr txBox="1"/>
            <p:nvPr/>
          </p:nvSpPr>
          <p:spPr>
            <a:xfrm>
              <a:off x="589910" y="7040387"/>
              <a:ext cx="2885585" cy="914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normAutofit/>
            </a:bodyPr>
            <a:lstStyle/>
            <a:p>
              <a:pPr latinLnBrk="1" hangingPunct="0"/>
              <a:r>
                <a:rPr lang="fr-FR" dirty="0" smtClean="0"/>
                <a:t>MDPH</a:t>
              </a:r>
              <a:endParaRPr lang="fr-FR" dirty="0"/>
            </a:p>
          </p:txBody>
        </p:sp>
      </p:grpSp>
      <p:grpSp>
        <p:nvGrpSpPr>
          <p:cNvPr id="28" name="Groupe 27"/>
          <p:cNvGrpSpPr/>
          <p:nvPr/>
        </p:nvGrpSpPr>
        <p:grpSpPr>
          <a:xfrm>
            <a:off x="451368" y="3576551"/>
            <a:ext cx="1647017" cy="642938"/>
            <a:chOff x="566194" y="6583268"/>
            <a:chExt cx="2342425" cy="914400"/>
          </a:xfrm>
        </p:grpSpPr>
        <p:graphicFrame>
          <p:nvGraphicFramePr>
            <p:cNvPr id="29" name="Objet 28"/>
            <p:cNvGraphicFramePr>
              <a:graphicFrameLocks noChangeAspect="1"/>
            </p:cNvGraphicFramePr>
            <p:nvPr>
              <p:extLst/>
            </p:nvPr>
          </p:nvGraphicFramePr>
          <p:xfrm>
            <a:off x="566194" y="6743207"/>
            <a:ext cx="438150" cy="41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2" name="Image" r:id="rId9" imgW="438120" imgH="419040" progId="Photoshop.Image.11">
                    <p:embed/>
                  </p:oleObj>
                </mc:Choice>
                <mc:Fallback>
                  <p:oleObj name="Image" r:id="rId9" imgW="438120" imgH="419040" progId="Photoshop.Image.11">
                    <p:embed/>
                    <p:pic>
                      <p:nvPicPr>
                        <p:cNvPr id="29" name="Objet 28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566194" y="6743207"/>
                          <a:ext cx="438150" cy="419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" name="ZoneTexte 29"/>
            <p:cNvSpPr txBox="1"/>
            <p:nvPr/>
          </p:nvSpPr>
          <p:spPr>
            <a:xfrm>
              <a:off x="1085619" y="6583268"/>
              <a:ext cx="1823000" cy="914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normAutofit/>
            </a:bodyPr>
            <a:lstStyle/>
            <a:p>
              <a:pPr latinLnBrk="1" hangingPunct="0"/>
              <a:r>
                <a:rPr lang="fr-FR" dirty="0" smtClean="0"/>
                <a:t>Référent MDPH</a:t>
              </a:r>
              <a:endParaRPr lang="fr-FR" dirty="0"/>
            </a:p>
          </p:txBody>
        </p:sp>
      </p:grpSp>
      <p:cxnSp>
        <p:nvCxnSpPr>
          <p:cNvPr id="31" name="Connecteur droit avec flèche 30"/>
          <p:cNvCxnSpPr/>
          <p:nvPr/>
        </p:nvCxnSpPr>
        <p:spPr>
          <a:xfrm flipH="1">
            <a:off x="2743514" y="3542973"/>
            <a:ext cx="1464861" cy="268706"/>
          </a:xfrm>
          <a:prstGeom prst="straightConnector1">
            <a:avLst/>
          </a:prstGeom>
          <a:noFill/>
          <a:ln w="57150" cap="flat">
            <a:solidFill>
              <a:schemeClr val="accent6">
                <a:lumMod val="90000"/>
                <a:lumOff val="10000"/>
              </a:schemeClr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2" name="ZoneTexte 31"/>
          <p:cNvSpPr txBox="1"/>
          <p:nvPr/>
        </p:nvSpPr>
        <p:spPr>
          <a:xfrm>
            <a:off x="1398870" y="4097153"/>
            <a:ext cx="2759739" cy="107585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1" tIns="45711" rIns="91421" bIns="45711"/>
          <a:lstStyle>
            <a:lvl1pPr marL="0" indent="0" algn="ctr" defTabSz="1300326" rtl="0" fontAlgn="base">
              <a:spcBef>
                <a:spcPct val="0"/>
              </a:spcBef>
              <a:spcAft>
                <a:spcPts val="1422"/>
              </a:spcAft>
              <a:buClrTx/>
              <a:buSzTx/>
              <a:buNone/>
              <a:defRPr sz="1400" b="1" kern="1200">
                <a:solidFill>
                  <a:schemeClr val="accent6">
                    <a:lumMod val="90000"/>
                    <a:lumOff val="10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b="0" dirty="0">
                <a:solidFill>
                  <a:schemeClr val="tx1"/>
                </a:solidFill>
                <a:latin typeface="Helvetica Light"/>
              </a:rPr>
              <a:t>Attribue le profil </a:t>
            </a:r>
            <a:r>
              <a:rPr lang="fr-FR" sz="1200" b="0" u="sng" dirty="0">
                <a:solidFill>
                  <a:schemeClr val="tx1"/>
                </a:solidFill>
                <a:latin typeface="Helvetica Light"/>
              </a:rPr>
              <a:t>Référent MDPH </a:t>
            </a:r>
            <a:r>
              <a:rPr lang="fr-FR" sz="1200" b="0" dirty="0">
                <a:solidFill>
                  <a:schemeClr val="tx1"/>
                </a:solidFill>
                <a:latin typeface="Helvetica Light"/>
              </a:rPr>
              <a:t>aux utilisateurs chargés de </a:t>
            </a:r>
            <a:r>
              <a:rPr lang="fr-FR" sz="1200" dirty="0">
                <a:solidFill>
                  <a:schemeClr val="tx1"/>
                </a:solidFill>
                <a:latin typeface="Helvetica Light"/>
              </a:rPr>
              <a:t>gérer les paramètres d’utilisation et les utilisateurs </a:t>
            </a:r>
            <a:r>
              <a:rPr lang="fr-FR" sz="1200" b="0" dirty="0">
                <a:solidFill>
                  <a:schemeClr val="tx1"/>
                </a:solidFill>
                <a:latin typeface="Helvetica Light"/>
              </a:rPr>
              <a:t>de VT dans la MDPH</a:t>
            </a:r>
          </a:p>
        </p:txBody>
      </p:sp>
      <p:cxnSp>
        <p:nvCxnSpPr>
          <p:cNvPr id="33" name="Connecteur droit avec flèche 32"/>
          <p:cNvCxnSpPr/>
          <p:nvPr/>
        </p:nvCxnSpPr>
        <p:spPr>
          <a:xfrm flipH="1">
            <a:off x="958600" y="4187101"/>
            <a:ext cx="17528" cy="1298038"/>
          </a:xfrm>
          <a:prstGeom prst="straightConnector1">
            <a:avLst/>
          </a:prstGeom>
          <a:noFill/>
          <a:ln w="57150" cap="flat">
            <a:solidFill>
              <a:schemeClr val="accent6">
                <a:lumMod val="90000"/>
                <a:lumOff val="10000"/>
              </a:schemeClr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4" name="ZoneTexte 33"/>
          <p:cNvSpPr txBox="1"/>
          <p:nvPr/>
        </p:nvSpPr>
        <p:spPr>
          <a:xfrm>
            <a:off x="1581530" y="5485139"/>
            <a:ext cx="2197203" cy="68631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1" tIns="45711" rIns="91421" bIns="45711"/>
          <a:lstStyle>
            <a:lvl1pPr marL="0" indent="0" algn="ctr" defTabSz="1300326" rtl="0" fontAlgn="base">
              <a:spcBef>
                <a:spcPct val="0"/>
              </a:spcBef>
              <a:spcAft>
                <a:spcPts val="1422"/>
              </a:spcAft>
              <a:buClrTx/>
              <a:buSzTx/>
              <a:buNone/>
              <a:defRPr sz="1800" b="0" kern="1200">
                <a:solidFill>
                  <a:schemeClr val="accent6">
                    <a:lumMod val="90000"/>
                    <a:lumOff val="10000"/>
                  </a:schemeClr>
                </a:solidFill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>
                <a:solidFill>
                  <a:schemeClr val="tx1"/>
                </a:solidFill>
              </a:rPr>
              <a:t>Attribue le profil </a:t>
            </a:r>
            <a:r>
              <a:rPr lang="fr-FR" sz="1200" u="sng" dirty="0" smtClean="0">
                <a:solidFill>
                  <a:schemeClr val="tx1"/>
                </a:solidFill>
              </a:rPr>
              <a:t>MDPH</a:t>
            </a:r>
            <a:r>
              <a:rPr lang="fr-FR" sz="1200" dirty="0" smtClean="0">
                <a:solidFill>
                  <a:schemeClr val="tx1"/>
                </a:solidFill>
              </a:rPr>
              <a:t> aux </a:t>
            </a:r>
            <a:r>
              <a:rPr lang="fr-FR" sz="1200" b="1" dirty="0">
                <a:solidFill>
                  <a:schemeClr val="tx1"/>
                </a:solidFill>
              </a:rPr>
              <a:t>utilisateurs </a:t>
            </a:r>
            <a:r>
              <a:rPr lang="fr-FR" sz="1200" b="1" dirty="0" smtClean="0">
                <a:solidFill>
                  <a:schemeClr val="tx1"/>
                </a:solidFill>
              </a:rPr>
              <a:t>de VT dans </a:t>
            </a:r>
            <a:r>
              <a:rPr lang="fr-FR" sz="1200" b="1" dirty="0">
                <a:solidFill>
                  <a:schemeClr val="tx1"/>
                </a:solidFill>
              </a:rPr>
              <a:t>la MDPH</a:t>
            </a:r>
          </a:p>
        </p:txBody>
      </p:sp>
      <p:grpSp>
        <p:nvGrpSpPr>
          <p:cNvPr id="35" name="Groupe 34"/>
          <p:cNvGrpSpPr/>
          <p:nvPr/>
        </p:nvGrpSpPr>
        <p:grpSpPr>
          <a:xfrm>
            <a:off x="6416381" y="3544163"/>
            <a:ext cx="2715141" cy="642938"/>
            <a:chOff x="4394851" y="6168029"/>
            <a:chExt cx="3861533" cy="914400"/>
          </a:xfrm>
        </p:grpSpPr>
        <p:graphicFrame>
          <p:nvGraphicFramePr>
            <p:cNvPr id="36" name="Objet 35"/>
            <p:cNvGraphicFramePr>
              <a:graphicFrameLocks noChangeAspect="1"/>
            </p:cNvGraphicFramePr>
            <p:nvPr>
              <p:extLst/>
            </p:nvPr>
          </p:nvGraphicFramePr>
          <p:xfrm>
            <a:off x="4394851" y="6374031"/>
            <a:ext cx="438150" cy="41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3" name="Image" r:id="rId10" imgW="438120" imgH="419040" progId="Photoshop.Image.11">
                    <p:embed/>
                  </p:oleObj>
                </mc:Choice>
                <mc:Fallback>
                  <p:oleObj name="Image" r:id="rId10" imgW="438120" imgH="419040" progId="Photoshop.Image.11">
                    <p:embed/>
                    <p:pic>
                      <p:nvPicPr>
                        <p:cNvPr id="36" name="Objet 35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394851" y="6374031"/>
                          <a:ext cx="438150" cy="419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" name="ZoneTexte 36"/>
            <p:cNvSpPr txBox="1"/>
            <p:nvPr/>
          </p:nvSpPr>
          <p:spPr>
            <a:xfrm>
              <a:off x="4974560" y="6168029"/>
              <a:ext cx="3281824" cy="914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normAutofit/>
            </a:bodyPr>
            <a:lstStyle/>
            <a:p>
              <a:pPr latinLnBrk="1" hangingPunct="0"/>
              <a:r>
                <a:rPr lang="fr-FR" dirty="0" smtClean="0"/>
                <a:t>Référent ESMS</a:t>
              </a:r>
              <a:endParaRPr lang="fr-FR" dirty="0"/>
            </a:p>
          </p:txBody>
        </p:sp>
      </p:grpSp>
      <p:cxnSp>
        <p:nvCxnSpPr>
          <p:cNvPr id="38" name="Connecteur droit avec flèche 37"/>
          <p:cNvCxnSpPr/>
          <p:nvPr/>
        </p:nvCxnSpPr>
        <p:spPr>
          <a:xfrm>
            <a:off x="4639582" y="3596927"/>
            <a:ext cx="1483482" cy="268706"/>
          </a:xfrm>
          <a:prstGeom prst="straightConnector1">
            <a:avLst/>
          </a:prstGeom>
          <a:noFill/>
          <a:ln w="57150" cap="flat">
            <a:solidFill>
              <a:schemeClr val="accent6">
                <a:lumMod val="90000"/>
                <a:lumOff val="10000"/>
              </a:schemeClr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9" name="ZoneTexte 38"/>
          <p:cNvSpPr txBox="1"/>
          <p:nvPr/>
        </p:nvSpPr>
        <p:spPr>
          <a:xfrm>
            <a:off x="5101010" y="5488951"/>
            <a:ext cx="2036262" cy="68631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1" tIns="45711" rIns="91421" bIns="45711"/>
          <a:lstStyle>
            <a:lvl1pPr marL="0" indent="0" algn="ctr" defTabSz="1300326" rtl="0" fontAlgn="base">
              <a:spcBef>
                <a:spcPct val="0"/>
              </a:spcBef>
              <a:spcAft>
                <a:spcPts val="1422"/>
              </a:spcAft>
              <a:buClrTx/>
              <a:buSzTx/>
              <a:buNone/>
              <a:defRPr sz="1800" b="0" kern="1200">
                <a:solidFill>
                  <a:schemeClr val="accent6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>
                <a:solidFill>
                  <a:schemeClr val="tx1"/>
                </a:solidFill>
              </a:rPr>
              <a:t>Attribue le profil </a:t>
            </a:r>
            <a:r>
              <a:rPr lang="fr-FR" sz="1200" u="sng" dirty="0" smtClean="0">
                <a:solidFill>
                  <a:schemeClr val="tx1"/>
                </a:solidFill>
              </a:rPr>
              <a:t>ESMS </a:t>
            </a:r>
            <a:r>
              <a:rPr lang="fr-FR" sz="1200" dirty="0">
                <a:solidFill>
                  <a:schemeClr val="tx1"/>
                </a:solidFill>
              </a:rPr>
              <a:t>aux </a:t>
            </a:r>
            <a:r>
              <a:rPr lang="fr-FR" sz="1200" b="1" dirty="0">
                <a:solidFill>
                  <a:schemeClr val="tx1"/>
                </a:solidFill>
              </a:rPr>
              <a:t>utilisateurs </a:t>
            </a:r>
            <a:r>
              <a:rPr lang="fr-FR" sz="1200" b="1" dirty="0" smtClean="0">
                <a:solidFill>
                  <a:schemeClr val="tx1"/>
                </a:solidFill>
              </a:rPr>
              <a:t>de VT dans </a:t>
            </a:r>
            <a:r>
              <a:rPr lang="fr-FR" sz="1200" b="1" dirty="0">
                <a:solidFill>
                  <a:schemeClr val="tx1"/>
                </a:solidFill>
              </a:rPr>
              <a:t>l’ESMS</a:t>
            </a:r>
          </a:p>
        </p:txBody>
      </p:sp>
      <p:sp>
        <p:nvSpPr>
          <p:cNvPr id="40" name="ZoneTexte 39"/>
          <p:cNvSpPr txBox="1"/>
          <p:nvPr/>
        </p:nvSpPr>
        <p:spPr>
          <a:xfrm>
            <a:off x="4866955" y="4109402"/>
            <a:ext cx="2512217" cy="1075853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1421" tIns="45711" rIns="91421" bIns="45711"/>
          <a:lstStyle>
            <a:lvl1pPr marL="0" indent="0" algn="ctr" defTabSz="1300326" rtl="0" fontAlgn="base">
              <a:spcBef>
                <a:spcPct val="0"/>
              </a:spcBef>
              <a:spcAft>
                <a:spcPts val="1422"/>
              </a:spcAft>
              <a:buClrTx/>
              <a:buSzTx/>
              <a:buNone/>
              <a:defRPr sz="1800" b="0" kern="1200">
                <a:solidFill>
                  <a:schemeClr val="accent6">
                    <a:lumMod val="90000"/>
                    <a:lumOff val="10000"/>
                  </a:schemeClr>
                </a:solidFill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>
                <a:solidFill>
                  <a:schemeClr val="tx1"/>
                </a:solidFill>
              </a:rPr>
              <a:t>Attribue le profil </a:t>
            </a:r>
            <a:r>
              <a:rPr lang="fr-FR" sz="1200" u="sng" dirty="0">
                <a:solidFill>
                  <a:schemeClr val="tx1"/>
                </a:solidFill>
              </a:rPr>
              <a:t>Référent </a:t>
            </a:r>
            <a:r>
              <a:rPr lang="fr-FR" sz="1200" u="sng" dirty="0" smtClean="0">
                <a:solidFill>
                  <a:schemeClr val="tx1"/>
                </a:solidFill>
              </a:rPr>
              <a:t>ESMS </a:t>
            </a:r>
            <a:r>
              <a:rPr lang="fr-FR" sz="1200" dirty="0">
                <a:solidFill>
                  <a:schemeClr val="tx1"/>
                </a:solidFill>
              </a:rPr>
              <a:t>aux utilisateurs chargés </a:t>
            </a:r>
            <a:r>
              <a:rPr lang="fr-FR" sz="1200" dirty="0" smtClean="0">
                <a:solidFill>
                  <a:schemeClr val="tx1"/>
                </a:solidFill>
              </a:rPr>
              <a:t>de </a:t>
            </a:r>
            <a:r>
              <a:rPr lang="fr-FR" sz="1200" b="1" dirty="0" smtClean="0">
                <a:solidFill>
                  <a:schemeClr val="tx1"/>
                </a:solidFill>
              </a:rPr>
              <a:t>gérer</a:t>
            </a:r>
            <a:r>
              <a:rPr lang="fr-FR" sz="1200" dirty="0" smtClean="0">
                <a:solidFill>
                  <a:schemeClr val="tx1"/>
                </a:solidFill>
              </a:rPr>
              <a:t>  </a:t>
            </a:r>
            <a:r>
              <a:rPr lang="fr-FR" sz="1200" b="1" dirty="0">
                <a:solidFill>
                  <a:schemeClr val="tx1"/>
                </a:solidFill>
              </a:rPr>
              <a:t>la </a:t>
            </a:r>
            <a:r>
              <a:rPr lang="fr-FR" sz="1200" b="1" dirty="0" smtClean="0">
                <a:solidFill>
                  <a:schemeClr val="tx1"/>
                </a:solidFill>
              </a:rPr>
              <a:t>fiche </a:t>
            </a:r>
            <a:r>
              <a:rPr lang="fr-FR" sz="1200" b="1" dirty="0">
                <a:solidFill>
                  <a:schemeClr val="tx1"/>
                </a:solidFill>
              </a:rPr>
              <a:t>de </a:t>
            </a:r>
            <a:r>
              <a:rPr lang="fr-FR" sz="1200" b="1" dirty="0" smtClean="0">
                <a:solidFill>
                  <a:schemeClr val="tx1"/>
                </a:solidFill>
              </a:rPr>
              <a:t>l’ESMS dans l’annuaire </a:t>
            </a:r>
            <a:r>
              <a:rPr lang="fr-FR" sz="1200" b="1" dirty="0">
                <a:solidFill>
                  <a:schemeClr val="tx1"/>
                </a:solidFill>
              </a:rPr>
              <a:t>et les utilisateurs </a:t>
            </a:r>
            <a:r>
              <a:rPr lang="fr-FR" sz="1200" dirty="0" smtClean="0">
                <a:solidFill>
                  <a:schemeClr val="tx1"/>
                </a:solidFill>
              </a:rPr>
              <a:t>de</a:t>
            </a:r>
            <a:r>
              <a:rPr lang="fr-FR" sz="1200" b="1" dirty="0" smtClean="0">
                <a:solidFill>
                  <a:schemeClr val="tx1"/>
                </a:solidFill>
              </a:rPr>
              <a:t> </a:t>
            </a:r>
            <a:r>
              <a:rPr lang="fr-FR" sz="1200" dirty="0" smtClean="0">
                <a:solidFill>
                  <a:schemeClr val="tx1"/>
                </a:solidFill>
              </a:rPr>
              <a:t>VT </a:t>
            </a:r>
            <a:r>
              <a:rPr lang="fr-FR" sz="1200" dirty="0">
                <a:solidFill>
                  <a:schemeClr val="tx1"/>
                </a:solidFill>
              </a:rPr>
              <a:t>dans l’ESMS</a:t>
            </a:r>
          </a:p>
        </p:txBody>
      </p:sp>
      <p:sp>
        <p:nvSpPr>
          <p:cNvPr id="41" name="Rectangle 40"/>
          <p:cNvSpPr/>
          <p:nvPr/>
        </p:nvSpPr>
        <p:spPr>
          <a:xfrm>
            <a:off x="8789157" y="6204275"/>
            <a:ext cx="216179" cy="487630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bg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5717" tIns="35717" rIns="35717" bIns="35717" numCol="1" spcCol="26788" rtlCol="0" anchor="ctr">
            <a:spAutoFit/>
          </a:bodyPr>
          <a:lstStyle/>
          <a:p>
            <a:pPr marL="35717" marR="35717" algn="ctr" defTabSz="410751" latinLnBrk="1" hangingPunct="0"/>
            <a:endParaRPr lang="fr-FR" sz="2700" dirty="0">
              <a:solidFill>
                <a:srgbClr val="FFFFFF"/>
              </a:solidFill>
              <a:latin typeface="Helvetica Light"/>
              <a:ea typeface="Helvetica Light"/>
              <a:cs typeface="Helvetica Light"/>
              <a:sym typeface="Helvetica Light"/>
            </a:endParaRPr>
          </a:p>
        </p:txBody>
      </p:sp>
      <p:grpSp>
        <p:nvGrpSpPr>
          <p:cNvPr id="42" name="Groupe 41"/>
          <p:cNvGrpSpPr/>
          <p:nvPr/>
        </p:nvGrpSpPr>
        <p:grpSpPr>
          <a:xfrm>
            <a:off x="7169710" y="5372863"/>
            <a:ext cx="1623079" cy="974212"/>
            <a:chOff x="4797674" y="6356894"/>
            <a:chExt cx="2308379" cy="1385545"/>
          </a:xfrm>
        </p:grpSpPr>
        <p:graphicFrame>
          <p:nvGraphicFramePr>
            <p:cNvPr id="43" name="Objet 42"/>
            <p:cNvGraphicFramePr>
              <a:graphicFrameLocks noChangeAspect="1"/>
            </p:cNvGraphicFramePr>
            <p:nvPr>
              <p:extLst/>
            </p:nvPr>
          </p:nvGraphicFramePr>
          <p:xfrm>
            <a:off x="4797674" y="6575023"/>
            <a:ext cx="438150" cy="41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4" name="Image" r:id="rId11" imgW="438120" imgH="419040" progId="Photoshop.Image.11">
                    <p:embed/>
                  </p:oleObj>
                </mc:Choice>
                <mc:Fallback>
                  <p:oleObj name="Image" r:id="rId11" imgW="438120" imgH="419040" progId="Photoshop.Image.11">
                    <p:embed/>
                    <p:pic>
                      <p:nvPicPr>
                        <p:cNvPr id="43" name="Objet 42"/>
                        <p:cNvPicPr/>
                        <p:nvPr/>
                      </p:nvPicPr>
                      <p:blipFill>
                        <a:blip r:embed="rId7"/>
                        <a:stretch>
                          <a:fillRect/>
                        </a:stretch>
                      </p:blipFill>
                      <p:spPr>
                        <a:xfrm>
                          <a:off x="4797674" y="6575023"/>
                          <a:ext cx="438150" cy="419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" name="ZoneTexte 43"/>
            <p:cNvSpPr txBox="1"/>
            <p:nvPr/>
          </p:nvSpPr>
          <p:spPr>
            <a:xfrm>
              <a:off x="5180270" y="6356894"/>
              <a:ext cx="1925783" cy="138554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normAutofit/>
            </a:bodyPr>
            <a:lstStyle/>
            <a:p>
              <a:pPr latinLnBrk="1" hangingPunct="0"/>
              <a:r>
                <a:rPr lang="fr-FR" sz="1200" dirty="0" smtClean="0"/>
                <a:t>ESMS administratif</a:t>
              </a:r>
            </a:p>
            <a:p>
              <a:pPr latinLnBrk="1" hangingPunct="0"/>
              <a:r>
                <a:rPr lang="fr-FR" sz="1200" dirty="0" smtClean="0"/>
                <a:t>ESMS social, éducatif…</a:t>
              </a:r>
            </a:p>
            <a:p>
              <a:pPr latinLnBrk="1" hangingPunct="0"/>
              <a:r>
                <a:rPr lang="fr-FR" sz="1200" dirty="0" smtClean="0"/>
                <a:t>ESMS médical</a:t>
              </a:r>
              <a:endParaRPr lang="fr-FR" sz="1200" dirty="0"/>
            </a:p>
          </p:txBody>
        </p:sp>
      </p:grpSp>
      <p:cxnSp>
        <p:nvCxnSpPr>
          <p:cNvPr id="45" name="Connecteur droit avec flèche 44"/>
          <p:cNvCxnSpPr/>
          <p:nvPr/>
        </p:nvCxnSpPr>
        <p:spPr>
          <a:xfrm>
            <a:off x="4505696" y="1393738"/>
            <a:ext cx="7194" cy="566091"/>
          </a:xfrm>
          <a:prstGeom prst="straightConnector1">
            <a:avLst/>
          </a:prstGeom>
          <a:noFill/>
          <a:ln w="57150" cap="flat">
            <a:solidFill>
              <a:schemeClr val="accent6">
                <a:lumMod val="90000"/>
                <a:lumOff val="10000"/>
              </a:schemeClr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grpSp>
        <p:nvGrpSpPr>
          <p:cNvPr id="46" name="Groupe 45"/>
          <p:cNvGrpSpPr/>
          <p:nvPr/>
        </p:nvGrpSpPr>
        <p:grpSpPr>
          <a:xfrm>
            <a:off x="3463583" y="1978472"/>
            <a:ext cx="2351998" cy="607024"/>
            <a:chOff x="4417894" y="1930619"/>
            <a:chExt cx="3345063" cy="914400"/>
          </a:xfrm>
        </p:grpSpPr>
        <p:graphicFrame>
          <p:nvGraphicFramePr>
            <p:cNvPr id="47" name="Objet 46"/>
            <p:cNvGraphicFramePr>
              <a:graphicFrameLocks noChangeAspect="1"/>
            </p:cNvGraphicFramePr>
            <p:nvPr>
              <p:extLst/>
            </p:nvPr>
          </p:nvGraphicFramePr>
          <p:xfrm>
            <a:off x="4417894" y="2104451"/>
            <a:ext cx="438150" cy="419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5" name="Image" r:id="rId12" imgW="438120" imgH="419040" progId="Photoshop.Image.11">
                    <p:embed/>
                  </p:oleObj>
                </mc:Choice>
                <mc:Fallback>
                  <p:oleObj name="Image" r:id="rId12" imgW="438120" imgH="419040" progId="Photoshop.Image.11">
                    <p:embed/>
                    <p:pic>
                      <p:nvPicPr>
                        <p:cNvPr id="47" name="Objet 46"/>
                        <p:cNvPicPr/>
                        <p:nvPr/>
                      </p:nvPicPr>
                      <p:blipFill>
                        <a:blip r:embed="rId5"/>
                        <a:stretch>
                          <a:fillRect/>
                        </a:stretch>
                      </p:blipFill>
                      <p:spPr>
                        <a:xfrm>
                          <a:off x="4417894" y="2104451"/>
                          <a:ext cx="438150" cy="419100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8" name="ZoneTexte 47"/>
            <p:cNvSpPr txBox="1"/>
            <p:nvPr/>
          </p:nvSpPr>
          <p:spPr>
            <a:xfrm>
              <a:off x="5136136" y="1930619"/>
              <a:ext cx="2626821" cy="91440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none" lIns="50800" tIns="50800" rIns="50800" bIns="50800" numCol="1" spcCol="38100" rtlCol="0" anchor="ctr">
              <a:normAutofit/>
            </a:bodyPr>
            <a:lstStyle/>
            <a:p>
              <a:pPr latinLnBrk="1" hangingPunct="0"/>
              <a:r>
                <a:rPr lang="fr-FR" dirty="0" smtClean="0"/>
                <a:t>Région</a:t>
              </a:r>
              <a:endParaRPr lang="fr-FR" dirty="0"/>
            </a:p>
          </p:txBody>
        </p:sp>
      </p:grpSp>
      <p:cxnSp>
        <p:nvCxnSpPr>
          <p:cNvPr id="49" name="Connecteur droit avec flèche 48"/>
          <p:cNvCxnSpPr/>
          <p:nvPr/>
        </p:nvCxnSpPr>
        <p:spPr>
          <a:xfrm>
            <a:off x="4496670" y="2446268"/>
            <a:ext cx="9026" cy="530755"/>
          </a:xfrm>
          <a:prstGeom prst="straightConnector1">
            <a:avLst/>
          </a:prstGeom>
          <a:noFill/>
          <a:ln w="57150" cap="flat">
            <a:solidFill>
              <a:schemeClr val="accent6">
                <a:lumMod val="90000"/>
                <a:lumOff val="10000"/>
              </a:schemeClr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50" name="ZoneTexte 49"/>
          <p:cNvSpPr txBox="1"/>
          <p:nvPr/>
        </p:nvSpPr>
        <p:spPr>
          <a:xfrm>
            <a:off x="195364" y="1941370"/>
            <a:ext cx="3178125" cy="77581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1421" tIns="45711" rIns="91421" bIns="45711"/>
          <a:lstStyle>
            <a:lvl1pPr marL="0" indent="0" algn="ctr" defTabSz="1300326" rtl="0" fontAlgn="base">
              <a:spcBef>
                <a:spcPct val="0"/>
              </a:spcBef>
              <a:spcAft>
                <a:spcPts val="1422"/>
              </a:spcAft>
              <a:buClrTx/>
              <a:buSzTx/>
              <a:buNone/>
              <a:defRPr sz="1400" b="1" kern="1200">
                <a:solidFill>
                  <a:schemeClr val="accent6">
                    <a:lumMod val="90000"/>
                    <a:lumOff val="10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b="0" dirty="0">
                <a:solidFill>
                  <a:schemeClr val="tx1"/>
                </a:solidFill>
                <a:latin typeface="Helvetica Light"/>
              </a:rPr>
              <a:t>Attribue le profil </a:t>
            </a:r>
            <a:r>
              <a:rPr lang="fr-FR" sz="1200" b="0" u="sng" dirty="0">
                <a:solidFill>
                  <a:schemeClr val="tx1"/>
                </a:solidFill>
                <a:latin typeface="Helvetica Light"/>
              </a:rPr>
              <a:t>Région</a:t>
            </a:r>
            <a:r>
              <a:rPr lang="fr-FR" sz="1200" b="0" dirty="0">
                <a:solidFill>
                  <a:schemeClr val="tx1"/>
                </a:solidFill>
                <a:latin typeface="Helvetica Light"/>
              </a:rPr>
              <a:t> aux utilisateurs chargés du </a:t>
            </a:r>
            <a:r>
              <a:rPr lang="fr-FR" sz="1200" dirty="0">
                <a:solidFill>
                  <a:schemeClr val="tx1"/>
                </a:solidFill>
                <a:latin typeface="Helvetica Light"/>
              </a:rPr>
              <a:t>déploiement de ViaTrajectoire dans leur région</a:t>
            </a:r>
          </a:p>
        </p:txBody>
      </p:sp>
      <p:cxnSp>
        <p:nvCxnSpPr>
          <p:cNvPr id="51" name="Connecteur droit avec flèche 50"/>
          <p:cNvCxnSpPr/>
          <p:nvPr/>
        </p:nvCxnSpPr>
        <p:spPr>
          <a:xfrm>
            <a:off x="8106798" y="4187101"/>
            <a:ext cx="8957" cy="1357371"/>
          </a:xfrm>
          <a:prstGeom prst="straightConnector1">
            <a:avLst/>
          </a:prstGeom>
          <a:noFill/>
          <a:ln w="57150" cap="flat">
            <a:solidFill>
              <a:schemeClr val="accent6">
                <a:lumMod val="90000"/>
                <a:lumOff val="10000"/>
              </a:schemeClr>
            </a:solidFill>
            <a:prstDash val="solid"/>
            <a:miter lim="400000"/>
            <a:tailEnd type="triangle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6416381" y="6339728"/>
            <a:ext cx="2615804" cy="365125"/>
          </a:xfrm>
        </p:spPr>
        <p:txBody>
          <a:bodyPr/>
          <a:lstStyle/>
          <a:p>
            <a:fld id="{11EB8B80-DEFF-4BDE-8C78-DBE837172255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086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2" grpId="0" animBg="1"/>
      <p:bldP spid="34" grpId="0" animBg="1"/>
      <p:bldP spid="39" grpId="0" animBg="1"/>
      <p:bldP spid="40" grpId="0" animBg="1"/>
      <p:bldP spid="50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Le Système d’Information Décisionnel de Suivi des Décisions d’Orientation (SID SDO)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70</a:t>
            </a:fld>
            <a:endParaRPr lang="fr-FR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628649" y="1296470"/>
            <a:ext cx="7886700" cy="4880491"/>
          </a:xfrm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rmAutofit fontScale="95000"/>
          </a:bodyPr>
          <a:lstStyle/>
          <a:p>
            <a:pPr algn="just">
              <a:defRPr/>
            </a:pPr>
            <a:r>
              <a:rPr sz="2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Le SID SDO </a:t>
            </a:r>
            <a:r>
              <a:rPr sz="2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est</a:t>
            </a:r>
            <a:r>
              <a:rPr sz="2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un </a:t>
            </a:r>
            <a:r>
              <a:rPr sz="2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système</a:t>
            </a:r>
            <a:r>
              <a:rPr sz="2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2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d’information</a:t>
            </a:r>
            <a:r>
              <a:rPr sz="2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2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décisionnel</a:t>
            </a:r>
            <a:r>
              <a:rPr sz="2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qui </a:t>
            </a:r>
            <a:r>
              <a:rPr sz="2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exploite</a:t>
            </a:r>
            <a:r>
              <a:rPr sz="2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les </a:t>
            </a:r>
            <a:r>
              <a:rPr sz="2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données</a:t>
            </a:r>
            <a:r>
              <a:rPr sz="2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issues de ViaTrajectoire </a:t>
            </a:r>
            <a:endParaRPr lang="fr-FR" sz="2400" b="0" i="0" u="none" dirty="0" smtClean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0" indent="0" algn="just">
              <a:buNone/>
              <a:defRPr/>
            </a:pPr>
            <a:endParaRPr lang="fr-FR" sz="2400" b="0" i="0" u="none" dirty="0" smtClean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algn="just">
              <a:defRPr/>
            </a:pPr>
            <a:r>
              <a:rPr sz="2400" b="0" i="0" u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Ces</a:t>
            </a:r>
            <a:r>
              <a:rPr sz="2400" b="0" i="0" u="none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2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données</a:t>
            </a:r>
            <a:r>
              <a:rPr sz="2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2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sont</a:t>
            </a:r>
            <a:r>
              <a:rPr sz="2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2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consolidées</a:t>
            </a:r>
            <a:r>
              <a:rPr sz="2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et </a:t>
            </a:r>
            <a:r>
              <a:rPr sz="2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restituées</a:t>
            </a:r>
            <a:r>
              <a:rPr sz="2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2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visuellement</a:t>
            </a:r>
            <a:r>
              <a:rPr sz="2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de </a:t>
            </a:r>
            <a:r>
              <a:rPr sz="2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manière</a:t>
            </a:r>
            <a:r>
              <a:rPr sz="2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à </a:t>
            </a:r>
            <a:r>
              <a:rPr sz="2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pouvoir</a:t>
            </a:r>
            <a:r>
              <a:rPr sz="2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2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produire</a:t>
            </a:r>
            <a:r>
              <a:rPr sz="2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2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une</a:t>
            </a:r>
            <a:r>
              <a:rPr sz="2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24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analyse</a:t>
            </a:r>
            <a:r>
              <a:rPr sz="2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 :</a:t>
            </a:r>
            <a:endParaRPr dirty="0"/>
          </a:p>
          <a:p>
            <a:pPr lvl="1" algn="just">
              <a:defRPr/>
            </a:pPr>
            <a:r>
              <a:rPr sz="20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de </a:t>
            </a:r>
            <a:r>
              <a:rPr sz="20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l’offre</a:t>
            </a:r>
            <a:r>
              <a:rPr sz="20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20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médico-sociale</a:t>
            </a:r>
            <a:endParaRPr sz="2400" b="0" i="0" u="none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lvl="1" algn="just">
              <a:defRPr/>
            </a:pPr>
            <a:r>
              <a:rPr sz="20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des </a:t>
            </a:r>
            <a:r>
              <a:rPr sz="20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besoins</a:t>
            </a:r>
            <a:r>
              <a:rPr sz="20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et des </a:t>
            </a:r>
            <a:r>
              <a:rPr sz="20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réponses</a:t>
            </a:r>
            <a:r>
              <a:rPr sz="20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20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apportées</a:t>
            </a:r>
            <a:r>
              <a:rPr sz="20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aux </a:t>
            </a:r>
            <a:r>
              <a:rPr sz="20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usagers</a:t>
            </a:r>
            <a:r>
              <a:rPr sz="20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20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orientés</a:t>
            </a:r>
            <a:r>
              <a:rPr sz="20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par la MDPH</a:t>
            </a:r>
            <a:endParaRPr sz="2400" b="0" i="0" u="none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lvl="1" algn="just">
              <a:defRPr/>
            </a:pPr>
            <a:r>
              <a:rPr sz="20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des </a:t>
            </a:r>
            <a:r>
              <a:rPr sz="20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mouvements</a:t>
            </a:r>
            <a:r>
              <a:rPr sz="20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des </a:t>
            </a:r>
            <a:r>
              <a:rPr sz="20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usagers</a:t>
            </a:r>
            <a:r>
              <a:rPr sz="20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entre les </a:t>
            </a:r>
            <a:r>
              <a:rPr sz="20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différents</a:t>
            </a:r>
            <a:r>
              <a:rPr sz="20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2000" b="0" i="0" u="none" dirty="0" err="1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territoires</a:t>
            </a:r>
            <a:endParaRPr lang="fr-FR" sz="2000" b="0" i="0" u="none" dirty="0" smtClean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lvl="1" algn="just">
              <a:defRPr/>
            </a:pPr>
            <a:endParaRPr sz="2400" b="0" i="0" u="none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lvl="0" algn="just">
              <a:defRPr/>
            </a:pPr>
            <a:r>
              <a:rPr lang="fr-FR" sz="2400" b="0" i="0" u="none" strike="noStrike" cap="none" spc="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Développé par la CNSA, il est aujourd’hui destiné aux ARS, </a:t>
            </a:r>
            <a:r>
              <a:rPr lang="fr-FR" sz="2400" b="0" i="0" u="none" strike="noStrike" cap="none" spc="0" dirty="0" err="1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GRADeS</a:t>
            </a:r>
            <a:r>
              <a:rPr lang="fr-FR" sz="2400" b="0" i="0" u="none" strike="noStrike" cap="none" spc="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, MDPH et CD </a:t>
            </a:r>
          </a:p>
          <a:p>
            <a:pPr lvl="0" algn="just">
              <a:defRPr/>
            </a:pPr>
            <a:r>
              <a:rPr lang="fr-FR" sz="2400" b="0" i="0" u="none" strike="noStrike" cap="none" spc="0" dirty="0" smtClean="0">
                <a:solidFill>
                  <a:srgbClr val="000000"/>
                </a:solidFill>
                <a:latin typeface="Arial"/>
                <a:ea typeface="Arial"/>
                <a:cs typeface="Arial"/>
              </a:rPr>
              <a:t>Une ouverture aux ESMS est prévue en janvier 2023</a:t>
            </a:r>
            <a:endParaRPr sz="2000" b="0" i="0" u="none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7254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 Système d’Information Décisionnel de Suivi des Décisions d’Orientation (SID SDO)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71</a:t>
            </a:fld>
            <a:endParaRPr lang="fr-FR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2"/>
          <a:srcRect t="50000" r="14885"/>
          <a:stretch/>
        </p:blipFill>
        <p:spPr bwMode="auto">
          <a:xfrm>
            <a:off x="0" y="1605359"/>
            <a:ext cx="8853055" cy="67151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/>
        </p:nvSpPr>
        <p:spPr>
          <a:xfrm>
            <a:off x="1527958" y="3135085"/>
            <a:ext cx="952005" cy="23948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1" name="Groupe 10"/>
          <p:cNvGrpSpPr/>
          <p:nvPr/>
        </p:nvGrpSpPr>
        <p:grpSpPr>
          <a:xfrm>
            <a:off x="185305" y="2276873"/>
            <a:ext cx="8667750" cy="2722640"/>
            <a:chOff x="185305" y="2276873"/>
            <a:chExt cx="8667750" cy="2722640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3"/>
            <a:srcRect b="6892"/>
            <a:stretch/>
          </p:blipFill>
          <p:spPr bwMode="auto">
            <a:xfrm>
              <a:off x="185305" y="2276873"/>
              <a:ext cx="8667750" cy="2722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Rectangle 6"/>
            <p:cNvSpPr/>
            <p:nvPr/>
          </p:nvSpPr>
          <p:spPr>
            <a:xfrm>
              <a:off x="344384" y="3135086"/>
              <a:ext cx="688769" cy="186442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479963" y="3135085"/>
              <a:ext cx="688769" cy="1864427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572486" y="4166260"/>
              <a:ext cx="952005" cy="83325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50878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517913" y="1837979"/>
            <a:ext cx="6514272" cy="2387600"/>
          </a:xfrm>
        </p:spPr>
        <p:txBody>
          <a:bodyPr>
            <a:normAutofit/>
          </a:bodyPr>
          <a:lstStyle/>
          <a:p>
            <a:pPr>
              <a:tabLst>
                <a:tab pos="719138" algn="l"/>
              </a:tabLst>
            </a:pPr>
            <a:r>
              <a:rPr lang="fr-FR" sz="4400" dirty="0" smtClean="0"/>
              <a:t>L’accès Grand-Public</a:t>
            </a:r>
            <a:endParaRPr lang="fr-FR" sz="4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t>72</a:t>
            </a:fld>
            <a:endParaRPr lang="fr-FR"/>
          </a:p>
        </p:txBody>
      </p:sp>
      <p:grpSp>
        <p:nvGrpSpPr>
          <p:cNvPr id="6" name="Groupe 5"/>
          <p:cNvGrpSpPr/>
          <p:nvPr/>
        </p:nvGrpSpPr>
        <p:grpSpPr>
          <a:xfrm>
            <a:off x="68238" y="1323833"/>
            <a:ext cx="156947" cy="4967785"/>
            <a:chOff x="177422" y="1323833"/>
            <a:chExt cx="156947" cy="4967785"/>
          </a:xfrm>
        </p:grpSpPr>
        <p:cxnSp>
          <p:nvCxnSpPr>
            <p:cNvPr id="7" name="Connecteur droit 6"/>
            <p:cNvCxnSpPr/>
            <p:nvPr/>
          </p:nvCxnSpPr>
          <p:spPr>
            <a:xfrm>
              <a:off x="232012" y="1323833"/>
              <a:ext cx="27295" cy="4967785"/>
            </a:xfrm>
            <a:prstGeom prst="line">
              <a:avLst/>
            </a:prstGeom>
            <a:ln>
              <a:solidFill>
                <a:srgbClr val="E500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Ellipse 7"/>
            <p:cNvSpPr/>
            <p:nvPr/>
          </p:nvSpPr>
          <p:spPr>
            <a:xfrm>
              <a:off x="177422" y="1477368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Ellipse 8"/>
            <p:cNvSpPr/>
            <p:nvPr/>
          </p:nvSpPr>
          <p:spPr>
            <a:xfrm>
              <a:off x="184244" y="2380394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Ellipse 9"/>
            <p:cNvSpPr/>
            <p:nvPr/>
          </p:nvSpPr>
          <p:spPr>
            <a:xfrm>
              <a:off x="195614" y="4156920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/>
            <p:cNvSpPr/>
            <p:nvPr/>
          </p:nvSpPr>
          <p:spPr>
            <a:xfrm>
              <a:off x="211540" y="5100851"/>
              <a:ext cx="122829" cy="105771"/>
            </a:xfrm>
            <a:prstGeom prst="ellipse">
              <a:avLst/>
            </a:prstGeom>
            <a:solidFill>
              <a:srgbClr val="E50046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/>
            <p:cNvSpPr/>
            <p:nvPr/>
          </p:nvSpPr>
          <p:spPr>
            <a:xfrm>
              <a:off x="197892" y="3250453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/>
            <p:cNvSpPr/>
            <p:nvPr/>
          </p:nvSpPr>
          <p:spPr>
            <a:xfrm>
              <a:off x="200164" y="600389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190972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L’accès Grand-Public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73</a:t>
            </a:fld>
            <a:endParaRPr lang="fr-FR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337" y="1459161"/>
            <a:ext cx="7886700" cy="335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6821" y="2628920"/>
            <a:ext cx="3044190" cy="232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632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L’accès Grand-Public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6937" y="1445122"/>
            <a:ext cx="8745283" cy="395815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74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423790" y="5508728"/>
            <a:ext cx="81547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Une évolution portée par la CNSA, les ARS,  les départements avec les fédérations d’établissements et de services prévoit l’intégration d’un Dossier Unique d’Admission disponible en ligne </a:t>
            </a:r>
            <a:r>
              <a:rPr lang="fr-FR" sz="1600" u="sng" dirty="0" smtClean="0"/>
              <a:t>à compter du second semestre  2023</a:t>
            </a:r>
            <a:r>
              <a:rPr lang="fr-FR" sz="1600" dirty="0" smtClean="0"/>
              <a:t>.</a:t>
            </a:r>
            <a:endParaRPr lang="fr-FR" sz="1600" dirty="0"/>
          </a:p>
        </p:txBody>
      </p:sp>
    </p:spTree>
    <p:extLst>
      <p:ext uri="{BB962C8B-B14F-4D97-AF65-F5344CB8AC3E}">
        <p14:creationId xmlns:p14="http://schemas.microsoft.com/office/powerpoint/2010/main" val="175984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824381" y="448610"/>
            <a:ext cx="7509842" cy="802793"/>
          </a:xfrm>
        </p:spPr>
        <p:txBody>
          <a:bodyPr>
            <a:normAutofit/>
          </a:bodyPr>
          <a:lstStyle/>
          <a:p>
            <a:pPr algn="ctr"/>
            <a:r>
              <a:rPr lang="fr-FR" sz="3800" b="1" dirty="0" smtClean="0"/>
              <a:t>Merci pour votre attention</a:t>
            </a:r>
            <a:endParaRPr lang="fr-FR" sz="3800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75</a:t>
            </a:fld>
            <a:endParaRPr lang="fr-FR"/>
          </a:p>
        </p:txBody>
      </p:sp>
      <p:sp>
        <p:nvSpPr>
          <p:cNvPr id="10" name="Titre 7"/>
          <p:cNvSpPr txBox="1">
            <a:spLocks/>
          </p:cNvSpPr>
          <p:nvPr/>
        </p:nvSpPr>
        <p:spPr>
          <a:xfrm>
            <a:off x="290208" y="2980205"/>
            <a:ext cx="8599054" cy="16550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6E368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70000"/>
              </a:lnSpc>
            </a:pP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 des questions concernant l’usage de ViaTrajectoire</a:t>
            </a:r>
          </a:p>
          <a:p>
            <a:pPr algn="ctr">
              <a:lnSpc>
                <a:spcPct val="170000"/>
              </a:lnSpc>
            </a:pPr>
            <a:r>
              <a:rPr lang="fr-FR" sz="2400" u="sng" dirty="0" smtClean="0"/>
              <a:t>Contacter l’équipe ViaTrajectoire Nouvelle Aquitaine:</a:t>
            </a:r>
          </a:p>
          <a:p>
            <a:pPr algn="ctr">
              <a:lnSpc>
                <a:spcPct val="170000"/>
              </a:lnSpc>
            </a:pPr>
            <a:r>
              <a:rPr lang="fr-FR" sz="2400" dirty="0">
                <a:hlinkClick r:id="rId2"/>
              </a:rPr>
              <a:t>s</a:t>
            </a:r>
            <a:r>
              <a:rPr lang="fr-FR" sz="2400" dirty="0" smtClean="0">
                <a:hlinkClick r:id="rId2"/>
              </a:rPr>
              <a:t>andrine.boubien@ght-atlantique17.fr</a:t>
            </a:r>
            <a:r>
              <a:rPr lang="fr-FR" sz="2400" dirty="0" smtClean="0"/>
              <a:t> 05.16.49.40.88.</a:t>
            </a:r>
            <a:r>
              <a:rPr lang="fr-FR" sz="2400" dirty="0"/>
              <a:t> </a:t>
            </a:r>
            <a:endParaRPr lang="fr-FR" sz="2400" dirty="0" smtClean="0"/>
          </a:p>
          <a:p>
            <a:pPr algn="ctr">
              <a:lnSpc>
                <a:spcPct val="170000"/>
              </a:lnSpc>
            </a:pPr>
            <a:r>
              <a:rPr lang="fr-FR" sz="2400" dirty="0" smtClean="0">
                <a:hlinkClick r:id="rId3"/>
              </a:rPr>
              <a:t>infos@viatrajectoire-na.fr</a:t>
            </a:r>
            <a:r>
              <a:rPr lang="fr-FR" sz="2400" dirty="0" smtClean="0"/>
              <a:t> 0805 690 656</a:t>
            </a:r>
          </a:p>
          <a:p>
            <a:pPr algn="ctr">
              <a:lnSpc>
                <a:spcPct val="170000"/>
              </a:lnSpc>
            </a:pPr>
            <a:endParaRPr lang="fr-FR" sz="2400" dirty="0" smtClean="0"/>
          </a:p>
          <a:p>
            <a:pPr algn="ctr">
              <a:lnSpc>
                <a:spcPct val="170000"/>
              </a:lnSpc>
            </a:pPr>
            <a:r>
              <a:rPr lang="fr-FR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Pour des questions concernant directement des usagers  </a:t>
            </a:r>
          </a:p>
          <a:p>
            <a:pPr algn="ctr">
              <a:lnSpc>
                <a:spcPct val="170000"/>
              </a:lnSpc>
            </a:pPr>
            <a:r>
              <a:rPr lang="fr-FR" sz="2400" u="sng" dirty="0" smtClean="0"/>
              <a:t>Contact MDPH 17 :</a:t>
            </a:r>
          </a:p>
          <a:p>
            <a:pPr algn="ctr">
              <a:lnSpc>
                <a:spcPct val="170000"/>
              </a:lnSpc>
            </a:pPr>
            <a:r>
              <a:rPr lang="fr-FR" sz="2400" dirty="0" smtClean="0">
                <a:hlinkClick r:id="rId4"/>
              </a:rPr>
              <a:t>Observatoire.mdph@charente-maritime.fr</a:t>
            </a:r>
            <a:r>
              <a:rPr lang="fr-FR" sz="2400" dirty="0" smtClean="0"/>
              <a:t> 05.17.83.45.62.</a:t>
            </a:r>
            <a:endParaRPr lang="fr-FR" sz="2400" dirty="0"/>
          </a:p>
        </p:txBody>
      </p:sp>
      <p:grpSp>
        <p:nvGrpSpPr>
          <p:cNvPr id="5" name="Groupe 4"/>
          <p:cNvGrpSpPr/>
          <p:nvPr/>
        </p:nvGrpSpPr>
        <p:grpSpPr>
          <a:xfrm>
            <a:off x="68238" y="1323833"/>
            <a:ext cx="156947" cy="4967785"/>
            <a:chOff x="177422" y="1323833"/>
            <a:chExt cx="156947" cy="4967785"/>
          </a:xfrm>
        </p:grpSpPr>
        <p:cxnSp>
          <p:nvCxnSpPr>
            <p:cNvPr id="6" name="Connecteur droit 5"/>
            <p:cNvCxnSpPr/>
            <p:nvPr/>
          </p:nvCxnSpPr>
          <p:spPr>
            <a:xfrm>
              <a:off x="232012" y="1323833"/>
              <a:ext cx="27295" cy="4967785"/>
            </a:xfrm>
            <a:prstGeom prst="line">
              <a:avLst/>
            </a:prstGeom>
            <a:ln>
              <a:solidFill>
                <a:srgbClr val="E5004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Ellipse 6"/>
            <p:cNvSpPr/>
            <p:nvPr/>
          </p:nvSpPr>
          <p:spPr>
            <a:xfrm>
              <a:off x="177422" y="1477368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Ellipse 8"/>
            <p:cNvSpPr/>
            <p:nvPr/>
          </p:nvSpPr>
          <p:spPr>
            <a:xfrm>
              <a:off x="184244" y="2380394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" name="Ellipse 10"/>
            <p:cNvSpPr/>
            <p:nvPr/>
          </p:nvSpPr>
          <p:spPr>
            <a:xfrm>
              <a:off x="195614" y="4156920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2" name="Ellipse 11"/>
            <p:cNvSpPr/>
            <p:nvPr/>
          </p:nvSpPr>
          <p:spPr>
            <a:xfrm>
              <a:off x="211540" y="5100851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Ellipse 12"/>
            <p:cNvSpPr/>
            <p:nvPr/>
          </p:nvSpPr>
          <p:spPr>
            <a:xfrm>
              <a:off x="197892" y="3250453"/>
              <a:ext cx="122829" cy="105771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Ellipse 13"/>
            <p:cNvSpPr/>
            <p:nvPr/>
          </p:nvSpPr>
          <p:spPr>
            <a:xfrm>
              <a:off x="200164" y="6003891"/>
              <a:ext cx="122829" cy="105771"/>
            </a:xfrm>
            <a:prstGeom prst="ellipse">
              <a:avLst/>
            </a:prstGeom>
            <a:solidFill>
              <a:srgbClr val="E50046"/>
            </a:solidFill>
            <a:ln>
              <a:solidFill>
                <a:srgbClr val="E5004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</p:spTree>
    <p:extLst>
      <p:ext uri="{BB962C8B-B14F-4D97-AF65-F5344CB8AC3E}">
        <p14:creationId xmlns:p14="http://schemas.microsoft.com/office/powerpoint/2010/main" val="2480945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1" t="18797" r="30490" b="11241"/>
          <a:stretch/>
        </p:blipFill>
        <p:spPr bwMode="auto">
          <a:xfrm>
            <a:off x="391318" y="1269242"/>
            <a:ext cx="8393375" cy="5117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Annexe 1 : Trouver mes référents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76</a:t>
            </a:fld>
            <a:endParaRPr lang="fr-FR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0" t="23822" r="47518" b="58694"/>
          <a:stretch/>
        </p:blipFill>
        <p:spPr bwMode="auto">
          <a:xfrm>
            <a:off x="4707383" y="1628303"/>
            <a:ext cx="1735456" cy="120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69" t="23834" r="69195" b="56949"/>
          <a:stretch/>
        </p:blipFill>
        <p:spPr bwMode="auto">
          <a:xfrm>
            <a:off x="1668398" y="1632192"/>
            <a:ext cx="1490917" cy="120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llipse 6"/>
          <p:cNvSpPr/>
          <p:nvPr/>
        </p:nvSpPr>
        <p:spPr>
          <a:xfrm>
            <a:off x="1937757" y="1269242"/>
            <a:ext cx="815721" cy="343766"/>
          </a:xfrm>
          <a:prstGeom prst="ellipse">
            <a:avLst/>
          </a:prstGeom>
          <a:noFill/>
          <a:ln w="28575">
            <a:solidFill>
              <a:srgbClr val="E500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4707383" y="1265054"/>
            <a:ext cx="1230488" cy="343766"/>
          </a:xfrm>
          <a:prstGeom prst="ellipse">
            <a:avLst/>
          </a:prstGeom>
          <a:noFill/>
          <a:ln w="28575">
            <a:solidFill>
              <a:srgbClr val="E500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4707383" y="2486943"/>
            <a:ext cx="1230488" cy="343766"/>
          </a:xfrm>
          <a:prstGeom prst="ellipse">
            <a:avLst/>
          </a:prstGeom>
          <a:noFill/>
          <a:ln w="28575">
            <a:solidFill>
              <a:srgbClr val="E500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1600158" y="2425412"/>
            <a:ext cx="1230488" cy="343766"/>
          </a:xfrm>
          <a:prstGeom prst="ellipse">
            <a:avLst/>
          </a:prstGeom>
          <a:noFill/>
          <a:ln w="28575">
            <a:solidFill>
              <a:srgbClr val="E5004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662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Annexe 2:</a:t>
            </a:r>
            <a:br>
              <a:rPr lang="fr-FR" dirty="0" smtClean="0"/>
            </a:br>
            <a:r>
              <a:rPr lang="fr-FR" dirty="0" smtClean="0"/>
              <a:t>Je peux gérer le suivi de mon accueil temporaire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Afin d’avoir un suivi plus fin de mes accompagnements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77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434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Paramétrage de mon Accueil Temporaire</a:t>
            </a:r>
            <a:endParaRPr lang="fr-FR" dirty="0"/>
          </a:p>
        </p:txBody>
      </p:sp>
      <p:sp>
        <p:nvSpPr>
          <p:cNvPr id="6" name="Espace réservé du contenu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Au préalable, la coordination m ’ouvre les </a:t>
            </a:r>
            <a:r>
              <a:rPr lang="fr-FR" b="1" dirty="0" smtClean="0"/>
              <a:t>droits complémentaires </a:t>
            </a:r>
            <a:r>
              <a:rPr lang="fr-FR" dirty="0" smtClean="0"/>
              <a:t>pour paramétrer le calendrier de mon unité</a:t>
            </a:r>
            <a:endParaRPr lang="fr-FR" dirty="0"/>
          </a:p>
          <a:p>
            <a:r>
              <a:rPr lang="fr-FR" dirty="0" smtClean="0"/>
              <a:t>Je </a:t>
            </a:r>
            <a:r>
              <a:rPr lang="fr-FR" b="1" dirty="0" smtClean="0"/>
              <a:t>décris l’unité </a:t>
            </a:r>
            <a:r>
              <a:rPr lang="fr-FR" dirty="0" smtClean="0"/>
              <a:t>en précisant la temporalité « temporaire » dans Annuaire  / Etablissement </a:t>
            </a:r>
            <a:r>
              <a:rPr lang="fr-FR" dirty="0"/>
              <a:t>/</a:t>
            </a:r>
            <a:r>
              <a:rPr lang="fr-FR" dirty="0" smtClean="0"/>
              <a:t> Unité</a:t>
            </a:r>
          </a:p>
          <a:p>
            <a:r>
              <a:rPr lang="fr-FR" dirty="0" smtClean="0"/>
              <a:t>Puis j’accède à </a:t>
            </a:r>
            <a:r>
              <a:rPr lang="fr-FR" b="1" dirty="0" smtClean="0"/>
              <a:t>Gérer le planning de mes unités 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78</a:t>
            </a:fld>
            <a:endParaRPr lang="fr-FR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464" y="4470329"/>
            <a:ext cx="2495550" cy="1419225"/>
          </a:xfrm>
          <a:prstGeom prst="rect">
            <a:avLst/>
          </a:prstGeom>
        </p:spPr>
      </p:pic>
      <p:sp>
        <p:nvSpPr>
          <p:cNvPr id="9" name="Ellipse 8"/>
          <p:cNvSpPr/>
          <p:nvPr/>
        </p:nvSpPr>
        <p:spPr>
          <a:xfrm>
            <a:off x="3034145" y="5519651"/>
            <a:ext cx="2061557" cy="55695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3735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46262" y="383358"/>
            <a:ext cx="7509842" cy="802793"/>
          </a:xfrm>
        </p:spPr>
        <p:txBody>
          <a:bodyPr>
            <a:normAutofit fontScale="90000"/>
          </a:bodyPr>
          <a:lstStyle/>
          <a:p>
            <a:r>
              <a:rPr lang="fr-FR" dirty="0"/>
              <a:t>Je peux paramétrer le calendrier de prise en charge de mon unité d’accueil temporaire</a:t>
            </a:r>
            <a:br>
              <a:rPr lang="fr-FR" dirty="0"/>
            </a:b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8077" y="1205345"/>
            <a:ext cx="5580574" cy="45112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79</a:t>
            </a:fld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606829" y="5735782"/>
            <a:ext cx="7396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Je peux préciser des périodes de fermeture, l’accueil ou non sur les jours fériés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136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Détail des différents profils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21074" y="1504604"/>
            <a:ext cx="4811111" cy="5017683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8</a:t>
            </a:fld>
            <a:endParaRPr lang="fr-FR"/>
          </a:p>
        </p:txBody>
      </p:sp>
      <p:graphicFrame>
        <p:nvGraphicFramePr>
          <p:cNvPr id="6" name="Diagramme 5"/>
          <p:cNvGraphicFramePr/>
          <p:nvPr>
            <p:extLst>
              <p:ext uri="{D42A27DB-BD31-4B8C-83A1-F6EECF244321}">
                <p14:modId xmlns:p14="http://schemas.microsoft.com/office/powerpoint/2010/main" val="1298599678"/>
              </p:ext>
            </p:extLst>
          </p:nvPr>
        </p:nvGraphicFramePr>
        <p:xfrm>
          <a:off x="548639" y="1729046"/>
          <a:ext cx="3649287" cy="1330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/>
          <p:cNvSpPr/>
          <p:nvPr/>
        </p:nvSpPr>
        <p:spPr>
          <a:xfrm>
            <a:off x="746262" y="1111252"/>
            <a:ext cx="2736771" cy="393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Administrateur VT ESMS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5129840" y="1111252"/>
            <a:ext cx="2736771" cy="3933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Autre utilisateur VT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36006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 animBg="1"/>
      <p:bldP spid="8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8176" y="1459750"/>
            <a:ext cx="4628303" cy="48799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80</a:t>
            </a:fld>
            <a:endParaRPr lang="fr-FR"/>
          </a:p>
        </p:txBody>
      </p:sp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746262" y="632337"/>
            <a:ext cx="7649592" cy="930455"/>
          </a:xfrm>
        </p:spPr>
        <p:txBody>
          <a:bodyPr>
            <a:normAutofit fontScale="90000"/>
          </a:bodyPr>
          <a:lstStyle/>
          <a:p>
            <a:r>
              <a:rPr lang="fr-FR" dirty="0"/>
              <a:t>Je peux </a:t>
            </a:r>
            <a:r>
              <a:rPr lang="fr-FR" dirty="0" smtClean="0"/>
              <a:t>modifier à tout moment </a:t>
            </a:r>
            <a:r>
              <a:rPr lang="fr-FR" dirty="0"/>
              <a:t>le calendrier de prise en charge de mon unité d’accueil temporaire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89392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Calendrier accessible depuis l’annuaire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74690" y="1242293"/>
            <a:ext cx="4178984" cy="4879975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81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75" y="1242293"/>
            <a:ext cx="8988425" cy="1301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961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Je peux gérer le calendrier de l’usager accompagné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82</a:t>
            </a:fld>
            <a:endParaRPr lang="fr-FR"/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6963" y="1353957"/>
            <a:ext cx="7886700" cy="415089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81377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J’ai un suivi des usagers présents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680" y="1363444"/>
            <a:ext cx="8581364" cy="31753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83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468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Gestion des comptes et habilitations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>
                <a:solidFill>
                  <a:srgbClr val="7030A0"/>
                </a:solidFill>
              </a:rPr>
              <a:t>Menu Administration / rubrique Comptes et habilitations</a:t>
            </a:r>
          </a:p>
          <a:p>
            <a:r>
              <a:rPr lang="fr-FR" dirty="0" smtClean="0"/>
              <a:t>Document et vidéo pas à pas en ligne consultable sur le site </a:t>
            </a:r>
            <a:r>
              <a:rPr lang="fr-FR" dirty="0" smtClean="0">
                <a:hlinkClick r:id="rId2"/>
              </a:rPr>
              <a:t>www.viatrajectoire-nouvelle-aquitaine.fr</a:t>
            </a:r>
            <a:r>
              <a:rPr lang="fr-FR" dirty="0" smtClean="0"/>
              <a:t> :</a:t>
            </a:r>
            <a:endParaRPr lang="fr-FR" dirty="0" smtClean="0">
              <a:hlinkClick r:id="rId3"/>
            </a:endParaRPr>
          </a:p>
          <a:p>
            <a:pPr lvl="1"/>
            <a:r>
              <a:rPr lang="fr-FR" dirty="0" smtClean="0">
                <a:hlinkClick r:id="rId3"/>
              </a:rPr>
              <a:t>gestion </a:t>
            </a:r>
            <a:r>
              <a:rPr lang="fr-FR" dirty="0">
                <a:hlinkClick r:id="rId3"/>
              </a:rPr>
              <a:t>comptes et habilitations 6.3_1.pdf (viatrajectoire-nouvelle-aquitaine.fr</a:t>
            </a:r>
            <a:r>
              <a:rPr lang="fr-FR" dirty="0" smtClean="0">
                <a:hlinkClick r:id="rId3"/>
              </a:rPr>
              <a:t>)</a:t>
            </a:r>
            <a:endParaRPr lang="fr-FR" dirty="0" smtClean="0"/>
          </a:p>
          <a:p>
            <a:pPr lvl="1"/>
            <a:r>
              <a:rPr lang="fr-FR" dirty="0">
                <a:hlinkClick r:id="rId4"/>
              </a:rPr>
              <a:t>ViaTrajectoire : gestion des comptes et des habilitations </a:t>
            </a:r>
            <a:r>
              <a:rPr lang="fr-FR" dirty="0" err="1">
                <a:hlinkClick r:id="rId4"/>
              </a:rPr>
              <a:t>from</a:t>
            </a:r>
            <a:r>
              <a:rPr lang="fr-FR" dirty="0">
                <a:hlinkClick r:id="rId4"/>
              </a:rPr>
              <a:t> ESEA Nouvelle-Aquitaine on </a:t>
            </a:r>
            <a:r>
              <a:rPr lang="fr-FR" dirty="0" err="1">
                <a:hlinkClick r:id="rId4"/>
              </a:rPr>
              <a:t>Vimeo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B8B80-DEFF-4BDE-8C78-DBE837172255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716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leu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4942</TotalTime>
  <Words>1755</Words>
  <Application>Microsoft Office PowerPoint</Application>
  <PresentationFormat>Affichage à l'écran (4:3)</PresentationFormat>
  <Paragraphs>319</Paragraphs>
  <Slides>83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83</vt:i4>
      </vt:variant>
    </vt:vector>
  </HeadingPairs>
  <TitlesOfParts>
    <vt:vector size="90" baseType="lpstr">
      <vt:lpstr>Arial</vt:lpstr>
      <vt:lpstr>Calibri</vt:lpstr>
      <vt:lpstr>Gill Sans</vt:lpstr>
      <vt:lpstr>Helvetica Light</vt:lpstr>
      <vt:lpstr>Wingdings</vt:lpstr>
      <vt:lpstr>Thème Office</vt:lpstr>
      <vt:lpstr>Image</vt:lpstr>
      <vt:lpstr>ViaTrajectoire – Handicap </vt:lpstr>
      <vt:lpstr>ViaTrajectoire – Handicap:  </vt:lpstr>
      <vt:lpstr>Périmètre et principe de fonctionnement</vt:lpstr>
      <vt:lpstr>Périmètre fonctionnel et principes de fonctionnement</vt:lpstr>
      <vt:lpstr>Périmètre fonctionnel et principes de fonctionnement</vt:lpstr>
      <vt:lpstr>La gestion des comptes dans ViaTrajectoire</vt:lpstr>
      <vt:lpstr>Gestion des habilitations en cascade</vt:lpstr>
      <vt:lpstr>Détail des différents profils</vt:lpstr>
      <vt:lpstr>Gestion des comptes et habilitations</vt:lpstr>
      <vt:lpstr>Se connecter à ViaTrajectoire</vt:lpstr>
      <vt:lpstr>Se connecter à ViaTrajectoire</vt:lpstr>
      <vt:lpstr>Les données de mon compte</vt:lpstr>
      <vt:lpstr>Annuaire ViaTrajectoire</vt:lpstr>
      <vt:lpstr>Consulter l’annuaire</vt:lpstr>
      <vt:lpstr>Consulter l’annuaire</vt:lpstr>
      <vt:lpstr>Consulter l’annuaire</vt:lpstr>
      <vt:lpstr>Consulter l’annuaire</vt:lpstr>
      <vt:lpstr>Consulter l’annuaire</vt:lpstr>
      <vt:lpstr>Consulter l’annuaire</vt:lpstr>
      <vt:lpstr>Mettre à jour la fiche établissement</vt:lpstr>
      <vt:lpstr>Mettre à jour la fiche établissement</vt:lpstr>
      <vt:lpstr>Mettre à jour la fiche établissement</vt:lpstr>
      <vt:lpstr>Mettre à jour la fiche établissement</vt:lpstr>
      <vt:lpstr>Mettre à jour la fiche établissement</vt:lpstr>
      <vt:lpstr>Mettre à jour la fiche établissement</vt:lpstr>
      <vt:lpstr>Mettre à jour la fiche établissement</vt:lpstr>
      <vt:lpstr>Mettre à jour la fiche établissement</vt:lpstr>
      <vt:lpstr>Mettre à jour la fiche établissement</vt:lpstr>
      <vt:lpstr>Mettre à jour la fiche établissement</vt:lpstr>
      <vt:lpstr>En tant qu’ESMS,  A quoi me sert ViaTrajectoire? </vt:lpstr>
      <vt:lpstr>J’accède à la décision d’orientation</vt:lpstr>
      <vt:lpstr>Accéder à une décision d’orientation</vt:lpstr>
      <vt:lpstr>Accéder à une décision d’orientation générique</vt:lpstr>
      <vt:lpstr>Accéder à une décision d’orientation générique</vt:lpstr>
      <vt:lpstr>Accéder à une décision d’orientation générique</vt:lpstr>
      <vt:lpstr>Accéder à une décision d’orientation générique</vt:lpstr>
      <vt:lpstr>Accéder à une décision d’orientation générique</vt:lpstr>
      <vt:lpstr>Accéder à une décision d’orientation ciblée</vt:lpstr>
      <vt:lpstr>Détail d’une ligne du tableau de bord</vt:lpstr>
      <vt:lpstr>Je collecte des données</vt:lpstr>
      <vt:lpstr>Je consulte la décision</vt:lpstr>
      <vt:lpstr>Les données de la décision d’orientation</vt:lpstr>
      <vt:lpstr>Les données de la décision d’orientation</vt:lpstr>
      <vt:lpstr>Les données de la décision d’orientation</vt:lpstr>
      <vt:lpstr>Les données de suivi de la décision</vt:lpstr>
      <vt:lpstr>Les données de suivi de la décision</vt:lpstr>
      <vt:lpstr>Je peux imprimer les notifications ou les enregistrer en pdf</vt:lpstr>
      <vt:lpstr>Impression des notifications</vt:lpstr>
      <vt:lpstr>Je réponds à mon obligation règlementaire</vt:lpstr>
      <vt:lpstr>Mettre à jour une décision d’orientation</vt:lpstr>
      <vt:lpstr>Mettre à jour une décision d’orientation - Contact effectué</vt:lpstr>
      <vt:lpstr>Mettre à jour une décision d’orientation – Liste d’attente</vt:lpstr>
      <vt:lpstr>Mettre à jour une décision d’orientation – Liste d’attente</vt:lpstr>
      <vt:lpstr>Mettre à jour une décision d’orientation – Période d’essai en cours pour les ESAT</vt:lpstr>
      <vt:lpstr>Mettre à jour une décision d’orientation – Usager entré</vt:lpstr>
      <vt:lpstr>Mettre à jour une décision d’orientation – Usager sorti</vt:lpstr>
      <vt:lpstr>Mettre à jour une décision d’orientation – Période d’essai non concluante pour les ESAT</vt:lpstr>
      <vt:lpstr>Mettre à jour une décision d’orientation – Admission impossible</vt:lpstr>
      <vt:lpstr>Mettre à jour une décision d’orientation –Déclarer un nouvel accompagnement</vt:lpstr>
      <vt:lpstr>Mettre à jour une décision d’orientation –Déclarer un nouvel accompagnement</vt:lpstr>
      <vt:lpstr>Gestion des renouvellements</vt:lpstr>
      <vt:lpstr>Gestion des renouvellements</vt:lpstr>
      <vt:lpstr>Gestion des renouvellements</vt:lpstr>
      <vt:lpstr>Gestion des renouvellements</vt:lpstr>
      <vt:lpstr>Gestion des renouvellements</vt:lpstr>
      <vt:lpstr>Je participe à l’alimentation des statistiques partagées</vt:lpstr>
      <vt:lpstr>L’observatoire de ViaTrajectoire</vt:lpstr>
      <vt:lpstr>Mon accès en tant que structure</vt:lpstr>
      <vt:lpstr>Mon accès en tant que structure</vt:lpstr>
      <vt:lpstr>Le Système d’Information Décisionnel de Suivi des Décisions d’Orientation (SID SDO)</vt:lpstr>
      <vt:lpstr>Le Système d’Information Décisionnel de Suivi des Décisions d’Orientation (SID SDO)</vt:lpstr>
      <vt:lpstr>L’accès Grand-Public</vt:lpstr>
      <vt:lpstr>L’accès Grand-Public</vt:lpstr>
      <vt:lpstr>L’accès Grand-Public</vt:lpstr>
      <vt:lpstr>Merci pour votre attention</vt:lpstr>
      <vt:lpstr>Annexe 1 : Trouver mes référents</vt:lpstr>
      <vt:lpstr>Annexe 2: Je peux gérer le suivi de mon accueil temporaire</vt:lpstr>
      <vt:lpstr>Paramétrage de mon Accueil Temporaire</vt:lpstr>
      <vt:lpstr>Je peux paramétrer le calendrier de prise en charge de mon unité d’accueil temporaire </vt:lpstr>
      <vt:lpstr>Je peux modifier à tout moment le calendrier de prise en charge de mon unité d’accueil temporaire </vt:lpstr>
      <vt:lpstr>Calendrier accessible depuis l’annuaire</vt:lpstr>
      <vt:lpstr>Je peux gérer le calendrier de l’usager accompagné</vt:lpstr>
      <vt:lpstr>J’ai un suivi des usagers présents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Noelie NR. RUFO</dc:creator>
  <cp:lastModifiedBy>BOUBIEN Sandrine</cp:lastModifiedBy>
  <cp:revision>162</cp:revision>
  <dcterms:created xsi:type="dcterms:W3CDTF">2016-06-28T07:41:13Z</dcterms:created>
  <dcterms:modified xsi:type="dcterms:W3CDTF">2023-01-25T10:57:43Z</dcterms:modified>
</cp:coreProperties>
</file>