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304" r:id="rId2"/>
    <p:sldId id="403" r:id="rId3"/>
    <p:sldId id="499" r:id="rId4"/>
    <p:sldId id="305" r:id="rId5"/>
    <p:sldId id="511" r:id="rId6"/>
    <p:sldId id="486" r:id="rId7"/>
    <p:sldId id="487" r:id="rId8"/>
    <p:sldId id="488" r:id="rId9"/>
    <p:sldId id="509" r:id="rId10"/>
    <p:sldId id="489" r:id="rId11"/>
    <p:sldId id="404" r:id="rId12"/>
    <p:sldId id="508" r:id="rId13"/>
    <p:sldId id="438" r:id="rId14"/>
    <p:sldId id="407" r:id="rId15"/>
    <p:sldId id="408" r:id="rId16"/>
    <p:sldId id="409" r:id="rId17"/>
    <p:sldId id="410" r:id="rId18"/>
    <p:sldId id="411" r:id="rId19"/>
    <p:sldId id="412" r:id="rId20"/>
    <p:sldId id="279" r:id="rId21"/>
    <p:sldId id="280" r:id="rId22"/>
    <p:sldId id="281" r:id="rId23"/>
    <p:sldId id="282" r:id="rId24"/>
    <p:sldId id="399" r:id="rId25"/>
    <p:sldId id="283" r:id="rId26"/>
    <p:sldId id="285" r:id="rId27"/>
    <p:sldId id="287" r:id="rId28"/>
    <p:sldId id="303" r:id="rId29"/>
    <p:sldId id="444" r:id="rId30"/>
    <p:sldId id="313" r:id="rId31"/>
    <p:sldId id="451" r:id="rId32"/>
    <p:sldId id="416" r:id="rId33"/>
    <p:sldId id="418" r:id="rId34"/>
    <p:sldId id="419" r:id="rId35"/>
    <p:sldId id="420" r:id="rId36"/>
    <p:sldId id="452" r:id="rId37"/>
    <p:sldId id="421" r:id="rId38"/>
    <p:sldId id="417" r:id="rId39"/>
    <p:sldId id="425" r:id="rId40"/>
    <p:sldId id="446" r:id="rId41"/>
    <p:sldId id="510" r:id="rId42"/>
    <p:sldId id="455" r:id="rId43"/>
    <p:sldId id="456" r:id="rId44"/>
    <p:sldId id="454" r:id="rId45"/>
    <p:sldId id="460" r:id="rId46"/>
    <p:sldId id="461" r:id="rId47"/>
    <p:sldId id="476" r:id="rId48"/>
    <p:sldId id="477" r:id="rId49"/>
    <p:sldId id="453" r:id="rId50"/>
    <p:sldId id="423" r:id="rId51"/>
    <p:sldId id="429" r:id="rId52"/>
    <p:sldId id="478" r:id="rId53"/>
    <p:sldId id="430" r:id="rId54"/>
    <p:sldId id="432" r:id="rId55"/>
    <p:sldId id="431" r:id="rId56"/>
    <p:sldId id="435" r:id="rId57"/>
    <p:sldId id="434" r:id="rId58"/>
    <p:sldId id="457" r:id="rId59"/>
    <p:sldId id="458" r:id="rId60"/>
    <p:sldId id="459" r:id="rId61"/>
    <p:sldId id="490" r:id="rId62"/>
    <p:sldId id="491" r:id="rId63"/>
    <p:sldId id="492" r:id="rId64"/>
    <p:sldId id="493" r:id="rId65"/>
    <p:sldId id="494" r:id="rId66"/>
    <p:sldId id="462" r:id="rId67"/>
    <p:sldId id="471" r:id="rId68"/>
    <p:sldId id="472" r:id="rId69"/>
    <p:sldId id="473" r:id="rId70"/>
    <p:sldId id="474" r:id="rId71"/>
    <p:sldId id="475" r:id="rId72"/>
    <p:sldId id="500" r:id="rId73"/>
    <p:sldId id="495" r:id="rId74"/>
    <p:sldId id="496" r:id="rId75"/>
    <p:sldId id="440" r:id="rId76"/>
    <p:sldId id="449" r:id="rId77"/>
    <p:sldId id="501" r:id="rId78"/>
    <p:sldId id="502" r:id="rId79"/>
    <p:sldId id="503" r:id="rId80"/>
    <p:sldId id="504" r:id="rId81"/>
    <p:sldId id="505" r:id="rId82"/>
    <p:sldId id="506" r:id="rId83"/>
    <p:sldId id="507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BIEN Sandrine" initials="B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0046"/>
    <a:srgbClr val="E00040"/>
    <a:srgbClr val="6E368C"/>
    <a:srgbClr val="FF6600"/>
    <a:srgbClr val="FF5050"/>
    <a:srgbClr val="90BA1E"/>
    <a:srgbClr val="562D89"/>
    <a:srgbClr val="78B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7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064F0-AA98-4F96-A698-F25CDF3A1B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7DFD86-94C1-489B-A15A-B933BD8CFFAF}">
      <dgm:prSet phldrT="[Texte]" custT="1"/>
      <dgm:spPr/>
      <dgm:t>
        <a:bodyPr/>
        <a:lstStyle/>
        <a:p>
          <a:r>
            <a:rPr lang="fr-FR" sz="1400" dirty="0" smtClean="0"/>
            <a:t>Référent ESMS</a:t>
          </a:r>
          <a:endParaRPr lang="fr-FR" sz="1400" dirty="0"/>
        </a:p>
      </dgm:t>
    </dgm:pt>
    <dgm:pt modelId="{4E83741D-A177-4B71-B2DA-EFF9348C0A25}" type="parTrans" cxnId="{3422118E-A49B-42E0-A157-EAA5A9895036}">
      <dgm:prSet/>
      <dgm:spPr/>
      <dgm:t>
        <a:bodyPr/>
        <a:lstStyle/>
        <a:p>
          <a:endParaRPr lang="fr-FR"/>
        </a:p>
      </dgm:t>
    </dgm:pt>
    <dgm:pt modelId="{48C43AA1-F07A-46F6-ADDC-E2EB346D6C79}" type="sibTrans" cxnId="{3422118E-A49B-42E0-A157-EAA5A9895036}">
      <dgm:prSet/>
      <dgm:spPr/>
      <dgm:t>
        <a:bodyPr/>
        <a:lstStyle/>
        <a:p>
          <a:endParaRPr lang="fr-FR"/>
        </a:p>
      </dgm:t>
    </dgm:pt>
    <dgm:pt modelId="{E0969634-4EB0-4AE8-90BC-5B13624386F1}">
      <dgm:prSet phldrT="[Texte]" custT="1"/>
      <dgm:spPr/>
      <dgm:t>
        <a:bodyPr/>
        <a:lstStyle/>
        <a:p>
          <a:r>
            <a:rPr lang="fr-FR" sz="1000" dirty="0" smtClean="0"/>
            <a:t>Gérer les utilisateurs</a:t>
          </a:r>
          <a:endParaRPr lang="fr-FR" sz="1000" dirty="0"/>
        </a:p>
      </dgm:t>
    </dgm:pt>
    <dgm:pt modelId="{696D965B-17FA-45C3-9D98-942F0FD42AA2}" type="parTrans" cxnId="{299173D6-EDA1-4FDF-BAE7-D7DC560AA3D1}">
      <dgm:prSet/>
      <dgm:spPr/>
      <dgm:t>
        <a:bodyPr/>
        <a:lstStyle/>
        <a:p>
          <a:endParaRPr lang="fr-FR"/>
        </a:p>
      </dgm:t>
    </dgm:pt>
    <dgm:pt modelId="{2298C11F-ADA1-4023-A34B-E8906A1B7876}" type="sibTrans" cxnId="{299173D6-EDA1-4FDF-BAE7-D7DC560AA3D1}">
      <dgm:prSet/>
      <dgm:spPr/>
      <dgm:t>
        <a:bodyPr/>
        <a:lstStyle/>
        <a:p>
          <a:endParaRPr lang="fr-FR"/>
        </a:p>
      </dgm:t>
    </dgm:pt>
    <dgm:pt modelId="{9E85171D-DE76-4404-8FCA-9049F6DDC735}">
      <dgm:prSet custT="1"/>
      <dgm:spPr/>
      <dgm:t>
        <a:bodyPr/>
        <a:lstStyle/>
        <a:p>
          <a:r>
            <a:rPr lang="fr-FR" sz="1000" dirty="0" smtClean="0"/>
            <a:t>Gérer les habilitations</a:t>
          </a:r>
          <a:endParaRPr lang="fr-FR" sz="1000" dirty="0"/>
        </a:p>
      </dgm:t>
    </dgm:pt>
    <dgm:pt modelId="{60436D20-6B72-4443-83E1-1BF97BB7C32A}" type="parTrans" cxnId="{D41E23C7-5C54-44BC-BCDB-418255B3FF0E}">
      <dgm:prSet/>
      <dgm:spPr/>
      <dgm:t>
        <a:bodyPr/>
        <a:lstStyle/>
        <a:p>
          <a:endParaRPr lang="fr-FR"/>
        </a:p>
      </dgm:t>
    </dgm:pt>
    <dgm:pt modelId="{4F5F3594-336F-4D57-8516-058F3E37B625}" type="sibTrans" cxnId="{D41E23C7-5C54-44BC-BCDB-418255B3FF0E}">
      <dgm:prSet/>
      <dgm:spPr/>
      <dgm:t>
        <a:bodyPr/>
        <a:lstStyle/>
        <a:p>
          <a:endParaRPr lang="fr-FR"/>
        </a:p>
      </dgm:t>
    </dgm:pt>
    <dgm:pt modelId="{46C20ECD-8460-4842-B08A-4CB37C9C6D50}">
      <dgm:prSet custT="1"/>
      <dgm:spPr/>
      <dgm:t>
        <a:bodyPr/>
        <a:lstStyle/>
        <a:p>
          <a:r>
            <a:rPr lang="fr-FR" sz="1000" dirty="0" smtClean="0"/>
            <a:t>Mettre à jour les données établissement</a:t>
          </a:r>
          <a:endParaRPr lang="fr-FR" sz="1000" dirty="0"/>
        </a:p>
      </dgm:t>
    </dgm:pt>
    <dgm:pt modelId="{7363FF92-8701-48F6-8706-1D2AED266E49}" type="parTrans" cxnId="{189E2B10-BF15-4301-A1C4-853BCD673AA0}">
      <dgm:prSet/>
      <dgm:spPr/>
      <dgm:t>
        <a:bodyPr/>
        <a:lstStyle/>
        <a:p>
          <a:endParaRPr lang="fr-FR"/>
        </a:p>
      </dgm:t>
    </dgm:pt>
    <dgm:pt modelId="{F0F5A4FC-E2C2-42CF-A89C-4F789B6AC761}" type="sibTrans" cxnId="{189E2B10-BF15-4301-A1C4-853BCD673AA0}">
      <dgm:prSet/>
      <dgm:spPr/>
      <dgm:t>
        <a:bodyPr/>
        <a:lstStyle/>
        <a:p>
          <a:endParaRPr lang="fr-FR"/>
        </a:p>
      </dgm:t>
    </dgm:pt>
    <dgm:pt modelId="{F9E6AE6E-BF10-458D-89C9-E1D0B53A9AFD}">
      <dgm:prSet custT="1"/>
      <dgm:spPr/>
      <dgm:t>
        <a:bodyPr/>
        <a:lstStyle/>
        <a:p>
          <a:r>
            <a:rPr lang="fr-FR" sz="1000" dirty="0" smtClean="0"/>
            <a:t>Mettre à jour les données unité</a:t>
          </a:r>
          <a:endParaRPr lang="fr-FR" sz="1000" dirty="0"/>
        </a:p>
      </dgm:t>
    </dgm:pt>
    <dgm:pt modelId="{8A981B77-9B3E-464D-B32A-BF14E7CEA1DE}" type="parTrans" cxnId="{2727A250-D59B-43B6-AF28-A9C691E601F0}">
      <dgm:prSet/>
      <dgm:spPr/>
      <dgm:t>
        <a:bodyPr/>
        <a:lstStyle/>
        <a:p>
          <a:endParaRPr lang="fr-FR"/>
        </a:p>
      </dgm:t>
    </dgm:pt>
    <dgm:pt modelId="{877DD996-C2EE-4598-832E-B9AE03F67488}" type="sibTrans" cxnId="{2727A250-D59B-43B6-AF28-A9C691E601F0}">
      <dgm:prSet/>
      <dgm:spPr/>
      <dgm:t>
        <a:bodyPr/>
        <a:lstStyle/>
        <a:p>
          <a:endParaRPr lang="fr-FR"/>
        </a:p>
      </dgm:t>
    </dgm:pt>
    <dgm:pt modelId="{EC480464-0444-4BC6-BCAC-98B3DA43A48A}">
      <dgm:prSet custT="1"/>
      <dgm:spPr/>
      <dgm:t>
        <a:bodyPr/>
        <a:lstStyle/>
        <a:p>
          <a:r>
            <a:rPr lang="fr-FR" sz="1000" dirty="0" smtClean="0"/>
            <a:t>Gérer le planning de l'unité</a:t>
          </a:r>
          <a:endParaRPr lang="fr-FR" sz="1000" dirty="0"/>
        </a:p>
      </dgm:t>
    </dgm:pt>
    <dgm:pt modelId="{6D47B765-C721-45C2-84AB-EB7B3FBD28EA}" type="parTrans" cxnId="{D45DD4FE-E4FB-493F-96F3-2866E51FDB1B}">
      <dgm:prSet/>
      <dgm:spPr/>
      <dgm:t>
        <a:bodyPr/>
        <a:lstStyle/>
        <a:p>
          <a:endParaRPr lang="fr-FR"/>
        </a:p>
      </dgm:t>
    </dgm:pt>
    <dgm:pt modelId="{B206982D-A2C4-4E8A-A576-5A0BA1EA015E}" type="sibTrans" cxnId="{D45DD4FE-E4FB-493F-96F3-2866E51FDB1B}">
      <dgm:prSet/>
      <dgm:spPr/>
      <dgm:t>
        <a:bodyPr/>
        <a:lstStyle/>
        <a:p>
          <a:endParaRPr lang="fr-FR"/>
        </a:p>
      </dgm:t>
    </dgm:pt>
    <dgm:pt modelId="{87BFE91A-34EB-4871-B692-533E5B9BE638}">
      <dgm:prSet custT="1"/>
      <dgm:spPr/>
      <dgm:t>
        <a:bodyPr/>
        <a:lstStyle/>
        <a:p>
          <a:r>
            <a:rPr lang="fr-FR" sz="1000" dirty="0" smtClean="0"/>
            <a:t>Consulter les statistiques ESMS</a:t>
          </a:r>
          <a:endParaRPr lang="fr-FR" sz="1000" dirty="0"/>
        </a:p>
      </dgm:t>
    </dgm:pt>
    <dgm:pt modelId="{4E4B0714-2B42-471C-A2C7-B45F3D916258}" type="parTrans" cxnId="{CD406D02-D3E2-4394-85C3-EC8FD91113C5}">
      <dgm:prSet/>
      <dgm:spPr/>
      <dgm:t>
        <a:bodyPr/>
        <a:lstStyle/>
        <a:p>
          <a:endParaRPr lang="fr-FR"/>
        </a:p>
      </dgm:t>
    </dgm:pt>
    <dgm:pt modelId="{83CFBA27-4C91-4E68-9A0D-5B3041112A44}" type="sibTrans" cxnId="{CD406D02-D3E2-4394-85C3-EC8FD91113C5}">
      <dgm:prSet/>
      <dgm:spPr/>
      <dgm:t>
        <a:bodyPr/>
        <a:lstStyle/>
        <a:p>
          <a:endParaRPr lang="fr-FR"/>
        </a:p>
      </dgm:t>
    </dgm:pt>
    <dgm:pt modelId="{A3155B77-AAA3-4DEC-B403-B3D9A878D9E7}" type="pres">
      <dgm:prSet presAssocID="{A47064F0-AA98-4F96-A698-F25CDF3A1B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A0E7B7-DE37-4F2B-8596-E17B0605899D}" type="pres">
      <dgm:prSet presAssocID="{2C7DFD86-94C1-489B-A15A-B933BD8CFFAF}" presName="linNode" presStyleCnt="0"/>
      <dgm:spPr/>
    </dgm:pt>
    <dgm:pt modelId="{C553DDC5-1447-4C97-B1D1-A3A1C8B62340}" type="pres">
      <dgm:prSet presAssocID="{2C7DFD86-94C1-489B-A15A-B933BD8CFFAF}" presName="parentText" presStyleLbl="node1" presStyleIdx="0" presStyleCnt="1" custLinFactNeighborX="1058" custLinFactNeighborY="23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56084B-D0EB-4616-A330-345C557480E7}" type="pres">
      <dgm:prSet presAssocID="{2C7DFD86-94C1-489B-A15A-B933BD8CFFAF}" presName="descendantText" presStyleLbl="alignAccFollowNode1" presStyleIdx="0" presStyleCnt="1" custScaleY="119529" custLinFactNeighborX="-1254" custLinFactNeighborY="-753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22118E-A49B-42E0-A157-EAA5A9895036}" srcId="{A47064F0-AA98-4F96-A698-F25CDF3A1B32}" destId="{2C7DFD86-94C1-489B-A15A-B933BD8CFFAF}" srcOrd="0" destOrd="0" parTransId="{4E83741D-A177-4B71-B2DA-EFF9348C0A25}" sibTransId="{48C43AA1-F07A-46F6-ADDC-E2EB346D6C79}"/>
    <dgm:cxn modelId="{9C9B77FB-2317-42BC-B491-4EEF0C09BE73}" type="presOf" srcId="{2C7DFD86-94C1-489B-A15A-B933BD8CFFAF}" destId="{C553DDC5-1447-4C97-B1D1-A3A1C8B62340}" srcOrd="0" destOrd="0" presId="urn:microsoft.com/office/officeart/2005/8/layout/vList5"/>
    <dgm:cxn modelId="{2727A250-D59B-43B6-AF28-A9C691E601F0}" srcId="{2C7DFD86-94C1-489B-A15A-B933BD8CFFAF}" destId="{F9E6AE6E-BF10-458D-89C9-E1D0B53A9AFD}" srcOrd="3" destOrd="0" parTransId="{8A981B77-9B3E-464D-B32A-BF14E7CEA1DE}" sibTransId="{877DD996-C2EE-4598-832E-B9AE03F67488}"/>
    <dgm:cxn modelId="{73A666F8-EC17-4A1D-AD4F-BE46B453681A}" type="presOf" srcId="{F9E6AE6E-BF10-458D-89C9-E1D0B53A9AFD}" destId="{4656084B-D0EB-4616-A330-345C557480E7}" srcOrd="0" destOrd="3" presId="urn:microsoft.com/office/officeart/2005/8/layout/vList5"/>
    <dgm:cxn modelId="{6866BE2B-4CC7-42EA-98B8-0311E0238FB2}" type="presOf" srcId="{A47064F0-AA98-4F96-A698-F25CDF3A1B32}" destId="{A3155B77-AAA3-4DEC-B403-B3D9A878D9E7}" srcOrd="0" destOrd="0" presId="urn:microsoft.com/office/officeart/2005/8/layout/vList5"/>
    <dgm:cxn modelId="{D50BE54A-B55C-429A-BD9D-68E7C16ED2F4}" type="presOf" srcId="{46C20ECD-8460-4842-B08A-4CB37C9C6D50}" destId="{4656084B-D0EB-4616-A330-345C557480E7}" srcOrd="0" destOrd="2" presId="urn:microsoft.com/office/officeart/2005/8/layout/vList5"/>
    <dgm:cxn modelId="{D45DD4FE-E4FB-493F-96F3-2866E51FDB1B}" srcId="{2C7DFD86-94C1-489B-A15A-B933BD8CFFAF}" destId="{EC480464-0444-4BC6-BCAC-98B3DA43A48A}" srcOrd="4" destOrd="0" parTransId="{6D47B765-C721-45C2-84AB-EB7B3FBD28EA}" sibTransId="{B206982D-A2C4-4E8A-A576-5A0BA1EA015E}"/>
    <dgm:cxn modelId="{A5BFD244-EE13-4CB4-B43C-8156D964F622}" type="presOf" srcId="{9E85171D-DE76-4404-8FCA-9049F6DDC735}" destId="{4656084B-D0EB-4616-A330-345C557480E7}" srcOrd="0" destOrd="1" presId="urn:microsoft.com/office/officeart/2005/8/layout/vList5"/>
    <dgm:cxn modelId="{78335B32-5314-468E-A4D1-BAB8AF24FDDD}" type="presOf" srcId="{EC480464-0444-4BC6-BCAC-98B3DA43A48A}" destId="{4656084B-D0EB-4616-A330-345C557480E7}" srcOrd="0" destOrd="4" presId="urn:microsoft.com/office/officeart/2005/8/layout/vList5"/>
    <dgm:cxn modelId="{CD406D02-D3E2-4394-85C3-EC8FD91113C5}" srcId="{2C7DFD86-94C1-489B-A15A-B933BD8CFFAF}" destId="{87BFE91A-34EB-4871-B692-533E5B9BE638}" srcOrd="5" destOrd="0" parTransId="{4E4B0714-2B42-471C-A2C7-B45F3D916258}" sibTransId="{83CFBA27-4C91-4E68-9A0D-5B3041112A44}"/>
    <dgm:cxn modelId="{299173D6-EDA1-4FDF-BAE7-D7DC560AA3D1}" srcId="{2C7DFD86-94C1-489B-A15A-B933BD8CFFAF}" destId="{E0969634-4EB0-4AE8-90BC-5B13624386F1}" srcOrd="0" destOrd="0" parTransId="{696D965B-17FA-45C3-9D98-942F0FD42AA2}" sibTransId="{2298C11F-ADA1-4023-A34B-E8906A1B7876}"/>
    <dgm:cxn modelId="{26CB648E-4106-4CF8-BEA6-74A07C08CB01}" type="presOf" srcId="{87BFE91A-34EB-4871-B692-533E5B9BE638}" destId="{4656084B-D0EB-4616-A330-345C557480E7}" srcOrd="0" destOrd="5" presId="urn:microsoft.com/office/officeart/2005/8/layout/vList5"/>
    <dgm:cxn modelId="{189E2B10-BF15-4301-A1C4-853BCD673AA0}" srcId="{2C7DFD86-94C1-489B-A15A-B933BD8CFFAF}" destId="{46C20ECD-8460-4842-B08A-4CB37C9C6D50}" srcOrd="2" destOrd="0" parTransId="{7363FF92-8701-48F6-8706-1D2AED266E49}" sibTransId="{F0F5A4FC-E2C2-42CF-A89C-4F789B6AC761}"/>
    <dgm:cxn modelId="{D41E23C7-5C54-44BC-BCDB-418255B3FF0E}" srcId="{2C7DFD86-94C1-489B-A15A-B933BD8CFFAF}" destId="{9E85171D-DE76-4404-8FCA-9049F6DDC735}" srcOrd="1" destOrd="0" parTransId="{60436D20-6B72-4443-83E1-1BF97BB7C32A}" sibTransId="{4F5F3594-336F-4D57-8516-058F3E37B625}"/>
    <dgm:cxn modelId="{021A259F-33E0-4B4A-8B4E-891047898BEE}" type="presOf" srcId="{E0969634-4EB0-4AE8-90BC-5B13624386F1}" destId="{4656084B-D0EB-4616-A330-345C557480E7}" srcOrd="0" destOrd="0" presId="urn:microsoft.com/office/officeart/2005/8/layout/vList5"/>
    <dgm:cxn modelId="{821E3291-6E83-458F-836E-5B2F6BF493A2}" type="presParOf" srcId="{A3155B77-AAA3-4DEC-B403-B3D9A878D9E7}" destId="{93A0E7B7-DE37-4F2B-8596-E17B0605899D}" srcOrd="0" destOrd="0" presId="urn:microsoft.com/office/officeart/2005/8/layout/vList5"/>
    <dgm:cxn modelId="{802C060D-84F8-42DA-B1F5-83314CDC5D07}" type="presParOf" srcId="{93A0E7B7-DE37-4F2B-8596-E17B0605899D}" destId="{C553DDC5-1447-4C97-B1D1-A3A1C8B62340}" srcOrd="0" destOrd="0" presId="urn:microsoft.com/office/officeart/2005/8/layout/vList5"/>
    <dgm:cxn modelId="{F2229F4E-36CA-485B-B382-321E28E79391}" type="presParOf" srcId="{93A0E7B7-DE37-4F2B-8596-E17B0605899D}" destId="{4656084B-D0EB-4616-A330-345C557480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6084B-D0EB-4616-A330-345C557480E7}">
      <dsp:nvSpPr>
        <dsp:cNvPr id="0" name=""/>
        <dsp:cNvSpPr/>
      </dsp:nvSpPr>
      <dsp:spPr>
        <a:xfrm rot="5400000">
          <a:off x="1829749" y="-532480"/>
          <a:ext cx="1270582" cy="2335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les utilisateurs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les habilitations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Mettre à jour les données établissement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Mettre à jour les données unité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 planning de l'unité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Consulter les statistiques ESMS</a:t>
          </a:r>
          <a:endParaRPr lang="fr-FR" sz="1000" kern="1200" dirty="0"/>
        </a:p>
      </dsp:txBody>
      <dsp:txXfrm rot="-5400000">
        <a:off x="1297269" y="62025"/>
        <a:ext cx="2273518" cy="1146532"/>
      </dsp:txXfrm>
    </dsp:sp>
    <dsp:sp modelId="{C553DDC5-1447-4C97-B1D1-A3A1C8B62340}">
      <dsp:nvSpPr>
        <dsp:cNvPr id="0" name=""/>
        <dsp:cNvSpPr/>
      </dsp:nvSpPr>
      <dsp:spPr>
        <a:xfrm>
          <a:off x="24710" y="1298"/>
          <a:ext cx="1313743" cy="1328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Référent ESMS</a:t>
          </a:r>
          <a:endParaRPr lang="fr-FR" sz="1400" kern="1200" dirty="0"/>
        </a:p>
      </dsp:txBody>
      <dsp:txXfrm>
        <a:off x="88842" y="65430"/>
        <a:ext cx="1185479" cy="120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2D68-99BD-4801-BD47-423F016A79AC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DA15-7142-4EAA-84A2-E99B76AF8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Référent MDPH a formé pour la création des habilitations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8DA15-7142-4EAA-84A2-E99B76AF8D8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236882" y="2186607"/>
            <a:ext cx="2517891" cy="346875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252" y="1837979"/>
            <a:ext cx="5777948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2" y="4317654"/>
            <a:ext cx="63212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E36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94" y="677652"/>
            <a:ext cx="3475213" cy="7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17374"/>
            <a:ext cx="7886700" cy="4959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idx="3"/>
          </p:nvPr>
        </p:nvSpPr>
        <p:spPr>
          <a:xfrm>
            <a:off x="357188" y="687587"/>
            <a:ext cx="8429625" cy="5339953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 sz="3600">
                <a:solidFill>
                  <a:srgbClr val="73737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0"/>
          </p:nvPr>
        </p:nvSpPr>
        <p:spPr>
          <a:xfrm>
            <a:off x="366117" y="6287619"/>
            <a:ext cx="4964906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FFFFFF">
                    <a:tint val="75000"/>
                  </a:srgbClr>
                </a:solidFill>
              </a:rPr>
              <a:t>Titre / date ou version</a:t>
            </a:r>
            <a:endParaRPr lang="fr-F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 txBox="1">
            <a:spLocks/>
          </p:cNvSpPr>
          <p:nvPr userDrawn="1"/>
        </p:nvSpPr>
        <p:spPr>
          <a:xfrm>
            <a:off x="3312147" y="6303246"/>
            <a:ext cx="2847799" cy="365001"/>
          </a:xfrm>
          <a:prstGeom prst="rect">
            <a:avLst/>
          </a:prstGeom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90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4652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fr-FR" kern="0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Espace réservé du pied de page 7"/>
          <p:cNvSpPr txBox="1">
            <a:spLocks/>
          </p:cNvSpPr>
          <p:nvPr userDrawn="1"/>
        </p:nvSpPr>
        <p:spPr>
          <a:xfrm>
            <a:off x="5411391" y="6287619"/>
            <a:ext cx="2317255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105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4652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fr-FR" kern="0" dirty="0" smtClean="0">
                <a:solidFill>
                  <a:srgbClr val="FFFFFF">
                    <a:tint val="75000"/>
                  </a:srgbClr>
                </a:solidFill>
              </a:rPr>
              <a:t>Page </a:t>
            </a:r>
            <a:fld id="{0D546949-411E-440D-BAE9-8FC852CFC9A7}" type="slidenum">
              <a:rPr lang="fr-FR" kern="0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 kern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1" name="Logo-Sisra-300dpi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032342" y="6186716"/>
            <a:ext cx="997206" cy="5363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9828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471"/>
            <a:ext cx="7886700" cy="48804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6E368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7373"/>
            <a:ext cx="3868340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4087"/>
            <a:ext cx="3868340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7373"/>
            <a:ext cx="3887391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4087"/>
            <a:ext cx="3887391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9270"/>
          </a:xfrm>
          <a:prstGeom prst="rect">
            <a:avLst/>
          </a:prstGeom>
          <a:solidFill>
            <a:srgbClr val="6E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102213"/>
            <a:ext cx="3456000" cy="119270"/>
          </a:xfrm>
          <a:prstGeom prst="rect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753432"/>
            <a:ext cx="9144000" cy="119270"/>
          </a:xfrm>
          <a:prstGeom prst="rect">
            <a:avLst/>
          </a:prstGeom>
          <a:solidFill>
            <a:srgbClr val="90B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6522287"/>
            <a:ext cx="136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A5F725-21B7-4A9F-9AE7-2201969A0164}" type="datetime1">
              <a:rPr lang="fr-FR" sz="1400" i="1" smtClean="0">
                <a:solidFill>
                  <a:srgbClr val="90BA1E"/>
                </a:solidFill>
              </a:rPr>
              <a:t>05/01/2024</a:t>
            </a:fld>
            <a:endParaRPr lang="fr-FR" sz="1400" i="1" dirty="0">
              <a:solidFill>
                <a:srgbClr val="90B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6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s@viatrajectoire-na.fr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trajectoire-nouvelle-aquitaine.fr/sites/default/files/public/gestion%20comptes%20et%20habilitations%206.3_1.pdf" TargetMode="External"/><Relationship Id="rId2" Type="http://schemas.openxmlformats.org/officeDocument/2006/relationships/hyperlink" Target="http://www.viatrajectoire-nouvelle-aquitain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.vimeo.com/video/5811787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ViaTrajectoire – Handicap</a:t>
            </a:r>
            <a:br>
              <a:rPr lang="fr-FR" sz="36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7912" y="5206296"/>
            <a:ext cx="6321288" cy="975563"/>
          </a:xfrm>
        </p:spPr>
        <p:txBody>
          <a:bodyPr>
            <a:normAutofit/>
          </a:bodyPr>
          <a:lstStyle/>
          <a:p>
            <a:r>
              <a:rPr lang="fr-FR" dirty="0" smtClean="0"/>
              <a:t>Formation des services et ESMS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connecter à ViaTrajectoire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97978"/>
            <a:ext cx="7886700" cy="4428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90451" y="3133898"/>
            <a:ext cx="2884516" cy="423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connecter à ViaTrajectoire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5" y="1477368"/>
            <a:ext cx="8599963" cy="404624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7" t="54806" r="566"/>
          <a:stretch/>
        </p:blipFill>
        <p:spPr bwMode="auto">
          <a:xfrm>
            <a:off x="5847995" y="2433279"/>
            <a:ext cx="3215453" cy="25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185076" y="3123467"/>
            <a:ext cx="1579418" cy="465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8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de mon compte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143" y="524332"/>
            <a:ext cx="1357284" cy="14441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9" y="2277787"/>
            <a:ext cx="8517466" cy="3030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746262" y="3310467"/>
            <a:ext cx="2377938" cy="965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450667" y="4580467"/>
            <a:ext cx="805437" cy="812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3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Annuaire ViaTrajectoire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269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7" y="2725941"/>
            <a:ext cx="8673151" cy="33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63" y="507075"/>
            <a:ext cx="2294102" cy="2330749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13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1498837"/>
            <a:ext cx="8761865" cy="36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8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08596"/>
            <a:ext cx="82486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64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0186"/>
            <a:ext cx="8229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60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07957"/>
            <a:ext cx="82486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68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076"/>
            <a:ext cx="8229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234521" y="3898878"/>
            <a:ext cx="1337479" cy="7959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3" idx="1"/>
          </p:cNvCxnSpPr>
          <p:nvPr/>
        </p:nvCxnSpPr>
        <p:spPr>
          <a:xfrm flipH="1" flipV="1">
            <a:off x="3234521" y="5106538"/>
            <a:ext cx="1337478" cy="15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3252547"/>
            <a:ext cx="3684895" cy="64633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latin typeface="Times New Roman" pitchFamily="18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pPr algn="just"/>
            <a:r>
              <a:rPr lang="fr-FR" sz="1800" dirty="0" smtClean="0">
                <a:latin typeface="Arial" pitchFamily="34" charset="0"/>
                <a:cs typeface="Arial" pitchFamily="34" charset="0"/>
              </a:rPr>
              <a:t>En mode déconnecté: affichage de la capacité d’accueil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1999" y="4521790"/>
            <a:ext cx="3684895" cy="12003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latin typeface="Times New Roman" pitchFamily="18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pPr algn="just"/>
            <a:r>
              <a:rPr lang="fr-FR" sz="1800" dirty="0" smtClean="0">
                <a:latin typeface="Arial" pitchFamily="34" charset="0"/>
                <a:cs typeface="Arial" pitchFamily="34" charset="0"/>
              </a:rPr>
              <a:t>En mode connecté: affichage en temps réel du nombre de places disponibles et des demandes en liste d’attente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234521" y="4968039"/>
            <a:ext cx="1337478" cy="138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76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Périmètre fonctionnel et principes de fonctionnement</a:t>
            </a:r>
          </a:p>
          <a:p>
            <a:r>
              <a:rPr lang="fr-FR" dirty="0" smtClean="0"/>
              <a:t>La gestion des comptes dans ViaTrajectoire</a:t>
            </a:r>
          </a:p>
          <a:p>
            <a:r>
              <a:rPr lang="fr-FR" dirty="0" smtClean="0"/>
              <a:t>Annuaire ViaTrajectoire: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onsultation 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ise à jour</a:t>
            </a:r>
          </a:p>
          <a:p>
            <a:r>
              <a:rPr lang="fr-FR" dirty="0" smtClean="0"/>
              <a:t>A quoi me sert ViaTrajectoire? </a:t>
            </a:r>
          </a:p>
          <a:p>
            <a:pPr lvl="1"/>
            <a:r>
              <a:rPr lang="fr-FR" dirty="0" smtClean="0"/>
              <a:t>Accéder à une décision d’orientation</a:t>
            </a:r>
          </a:p>
          <a:p>
            <a:pPr lvl="1"/>
            <a:r>
              <a:rPr lang="fr-FR" dirty="0" smtClean="0"/>
              <a:t>Collecter des informations (données évaluation, médicales, suivi de la décision</a:t>
            </a:r>
            <a:r>
              <a:rPr lang="fr-FR" dirty="0"/>
              <a:t>) </a:t>
            </a:r>
            <a:endParaRPr lang="fr-FR" dirty="0" smtClean="0"/>
          </a:p>
          <a:p>
            <a:pPr lvl="1"/>
            <a:r>
              <a:rPr lang="fr-FR" dirty="0" smtClean="0"/>
              <a:t>Répondre </a:t>
            </a:r>
            <a:r>
              <a:rPr lang="fr-FR" dirty="0"/>
              <a:t>à mon obligation </a:t>
            </a:r>
            <a:r>
              <a:rPr lang="fr-FR" dirty="0" smtClean="0"/>
              <a:t>règlementaire</a:t>
            </a:r>
          </a:p>
          <a:p>
            <a:pPr lvl="1"/>
            <a:r>
              <a:rPr lang="fr-FR" dirty="0" smtClean="0"/>
              <a:t>Participer à l’alimentation des statistiques</a:t>
            </a:r>
          </a:p>
          <a:p>
            <a:pPr lvl="1"/>
            <a:r>
              <a:rPr lang="fr-FR" dirty="0" smtClean="0"/>
              <a:t>(Gérer le suivi de mon accueil temporaire)</a:t>
            </a:r>
          </a:p>
          <a:p>
            <a:r>
              <a:rPr lang="fr-FR" dirty="0" smtClean="0"/>
              <a:t>L’accès Grand-Public</a:t>
            </a:r>
          </a:p>
          <a:p>
            <a:r>
              <a:rPr lang="fr-FR" dirty="0" smtClean="0"/>
              <a:t>Temps d’échange - Questions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46262" y="527768"/>
            <a:ext cx="7701702" cy="60594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ViaTrajectoire – Handicap: 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51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à jour la fiche établissement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993" t="14545" r="2644" b="27078"/>
          <a:stretch/>
        </p:blipFill>
        <p:spPr bwMode="auto">
          <a:xfrm>
            <a:off x="382137" y="1392073"/>
            <a:ext cx="8243247" cy="353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3232" y="2107467"/>
            <a:ext cx="1357379" cy="139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 descr="C:\Users\TRAJECTOIRE\AppData\Local\Microsoft\Windows\Temporary Internet Files\Content.IE5\7NF13615\1200px-Pictograme_Attent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5489812"/>
            <a:ext cx="617870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22836" y="5654638"/>
            <a:ext cx="781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50046"/>
                </a:solidFill>
              </a:rPr>
              <a:t>Seul un profil « référent ESMS » peut apporter des modifications à la fiche établissement </a:t>
            </a:r>
            <a:endParaRPr lang="fr-FR" sz="1400" b="1" dirty="0">
              <a:solidFill>
                <a:srgbClr val="E5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4552" r="2612" b="27239"/>
          <a:stretch/>
        </p:blipFill>
        <p:spPr bwMode="auto">
          <a:xfrm>
            <a:off x="354842" y="1534986"/>
            <a:ext cx="8611737" cy="39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60648" y="3540368"/>
            <a:ext cx="355556" cy="376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6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4739" r="2752" b="6250"/>
          <a:stretch/>
        </p:blipFill>
        <p:spPr bwMode="auto">
          <a:xfrm>
            <a:off x="341193" y="1200999"/>
            <a:ext cx="8678397" cy="54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585069" y="3709346"/>
            <a:ext cx="3335472" cy="107721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b="1"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sz="1600" dirty="0" smtClean="0"/>
              <a:t>ATTENTION</a:t>
            </a:r>
            <a:r>
              <a:rPr lang="fr-FR" sz="1600" b="0" dirty="0" smtClean="0"/>
              <a:t> : Ne pas oublier de </a:t>
            </a:r>
            <a:r>
              <a:rPr lang="fr-FR" sz="1600" dirty="0" err="1" smtClean="0"/>
              <a:t>géolocaliser</a:t>
            </a:r>
            <a:r>
              <a:rPr lang="fr-FR" sz="1600" dirty="0" smtClean="0"/>
              <a:t> l’établissement</a:t>
            </a:r>
            <a:r>
              <a:rPr lang="fr-FR" sz="1600" b="0" dirty="0" smtClean="0"/>
              <a:t>.</a:t>
            </a:r>
          </a:p>
          <a:p>
            <a:r>
              <a:rPr lang="fr-FR" sz="1600" b="0" dirty="0" smtClean="0"/>
              <a:t>Ceci est indispensable pour qu’il apparaisse dans la cartographie.</a:t>
            </a:r>
            <a:endParaRPr lang="fr-FR" sz="1600" b="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585069" y="4885899"/>
            <a:ext cx="1416232" cy="723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82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23377" y="1481137"/>
            <a:ext cx="7979178" cy="4578469"/>
            <a:chOff x="0" y="0"/>
            <a:chExt cx="5476875" cy="35528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14546" r="2810" b="52615"/>
            <a:stretch/>
          </p:blipFill>
          <p:spPr bwMode="auto">
            <a:xfrm>
              <a:off x="0" y="0"/>
              <a:ext cx="5476875" cy="1419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6529" r="2810" b="74876"/>
            <a:stretch/>
          </p:blipFill>
          <p:spPr bwMode="auto">
            <a:xfrm>
              <a:off x="0" y="1419225"/>
              <a:ext cx="5476875" cy="371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36806" r="2810" b="20879"/>
            <a:stretch/>
          </p:blipFill>
          <p:spPr bwMode="auto">
            <a:xfrm>
              <a:off x="0" y="1724025"/>
              <a:ext cx="5476875" cy="1828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4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2638"/>
          <a:stretch/>
        </p:blipFill>
        <p:spPr bwMode="auto">
          <a:xfrm>
            <a:off x="286600" y="1431892"/>
            <a:ext cx="8735605" cy="38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86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5932" r="2892" b="6251"/>
          <a:stretch/>
        </p:blipFill>
        <p:spPr bwMode="auto">
          <a:xfrm>
            <a:off x="232012" y="1528549"/>
            <a:ext cx="8770047" cy="46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42496" y="5158854"/>
            <a:ext cx="887104" cy="477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874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63087" y="1217492"/>
            <a:ext cx="7934751" cy="4978592"/>
            <a:chOff x="1809750" y="1862137"/>
            <a:chExt cx="5524500" cy="3133725"/>
          </a:xfrm>
        </p:grpSpPr>
        <p:pic>
          <p:nvPicPr>
            <p:cNvPr id="7" name="Imag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76028" r="2644" b="19344"/>
            <a:stretch/>
          </p:blipFill>
          <p:spPr bwMode="auto">
            <a:xfrm>
              <a:off x="1809750" y="3252787"/>
              <a:ext cx="5524500" cy="200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14985" r="2644" b="52841"/>
            <a:stretch/>
          </p:blipFill>
          <p:spPr bwMode="auto">
            <a:xfrm>
              <a:off x="1809750" y="1862137"/>
              <a:ext cx="5524500" cy="1390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14766" r="2644" b="81047"/>
            <a:stretch/>
          </p:blipFill>
          <p:spPr bwMode="auto">
            <a:xfrm>
              <a:off x="1809750" y="3452812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87487" r="2644" b="8326"/>
            <a:stretch/>
          </p:blipFill>
          <p:spPr bwMode="auto">
            <a:xfrm>
              <a:off x="1809750" y="3852862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35700" r="2644" b="59231"/>
            <a:stretch/>
          </p:blipFill>
          <p:spPr bwMode="auto">
            <a:xfrm>
              <a:off x="1809750" y="3633787"/>
              <a:ext cx="5524500" cy="2190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21157" r="2644" b="74435"/>
            <a:stretch/>
          </p:blipFill>
          <p:spPr bwMode="auto">
            <a:xfrm>
              <a:off x="1809750" y="4033837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75813" r="2644" b="19999"/>
            <a:stretch/>
          </p:blipFill>
          <p:spPr bwMode="auto">
            <a:xfrm>
              <a:off x="1809750" y="4224337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22479" r="2644" b="73113"/>
            <a:stretch/>
          </p:blipFill>
          <p:spPr bwMode="auto">
            <a:xfrm>
              <a:off x="1809750" y="4405312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41212" r="2644" b="54380"/>
            <a:stretch/>
          </p:blipFill>
          <p:spPr bwMode="auto">
            <a:xfrm>
              <a:off x="1809750" y="4595812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80884" r="2644" b="14268"/>
            <a:stretch/>
          </p:blipFill>
          <p:spPr bwMode="auto">
            <a:xfrm>
              <a:off x="1809750" y="4786312"/>
              <a:ext cx="5524500" cy="209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21476" y="2610196"/>
            <a:ext cx="1778924" cy="241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5185" y="1298476"/>
            <a:ext cx="869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unités représentent les types d’hébergement proposés au sein de l’établissement. </a:t>
            </a:r>
          </a:p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Elles ont été chargées dans ViaTrajectoire selon le répertoire FINESS accessible en ligne sur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finess.sante.gouv.fr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3205981"/>
            <a:ext cx="8708393" cy="13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743200" y="3250453"/>
            <a:ext cx="556953" cy="19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9" y="2583407"/>
            <a:ext cx="8657716" cy="31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1938270" y="4754114"/>
            <a:ext cx="523875" cy="371475"/>
          </a:xfrm>
          <a:prstGeom prst="ellips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720" y="6078088"/>
            <a:ext cx="4968124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Préciser le nombre de places installées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6" idx="1"/>
            <a:endCxn id="3" idx="5"/>
          </p:cNvCxnSpPr>
          <p:nvPr/>
        </p:nvCxnSpPr>
        <p:spPr>
          <a:xfrm flipH="1" flipV="1">
            <a:off x="2385425" y="5071188"/>
            <a:ext cx="1570295" cy="11915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25535" y="3268800"/>
            <a:ext cx="3657599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Indiquer le responsable de l’unité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 flipV="1">
            <a:off x="4034712" y="3109625"/>
            <a:ext cx="690823" cy="3438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1" y="1071563"/>
            <a:ext cx="8610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416358" y="2116833"/>
            <a:ext cx="3657599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Indiquer la temporalité d’accueil</a:t>
            </a:r>
            <a:endParaRPr lang="fr-FR" dirty="0"/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4725535" y="1957658"/>
            <a:ext cx="690823" cy="3438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2" y="1530166"/>
            <a:ext cx="8031901" cy="4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53" y="2922093"/>
            <a:ext cx="2222205" cy="4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3953" y="3000895"/>
            <a:ext cx="2130185" cy="249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556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Périmètre et principe de fonctionnement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3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52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En tant qu’ESMS, </a:t>
            </a:r>
            <a:br>
              <a:rPr lang="fr-FR" sz="4400" dirty="0" smtClean="0"/>
            </a:br>
            <a:r>
              <a:rPr lang="fr-FR" sz="4400" dirty="0" smtClean="0"/>
              <a:t>A quoi me sert ViaTrajectoire?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30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164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J’accède à la décision d’orientation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à une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1187" y="1419368"/>
            <a:ext cx="3807726" cy="400110"/>
          </a:xfrm>
          <a:prstGeom prst="rect">
            <a:avLst/>
          </a:prstGeom>
          <a:solidFill>
            <a:srgbClr val="6E36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Décision importée par la MDPH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960960" y="1942308"/>
            <a:ext cx="1357953" cy="923722"/>
          </a:xfrm>
          <a:prstGeom prst="straightConnector1">
            <a:avLst/>
          </a:prstGeom>
          <a:ln w="28575">
            <a:solidFill>
              <a:srgbClr val="6E36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715300" y="2995830"/>
            <a:ext cx="3807726" cy="2646878"/>
          </a:xfrm>
          <a:prstGeom prst="rect">
            <a:avLst/>
          </a:prstGeom>
          <a:solidFill>
            <a:srgbClr val="E500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Orientation générique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catégorie d’ESMS / type de </a:t>
            </a:r>
            <a:r>
              <a:rPr lang="fr-FR" dirty="0" smtClean="0">
                <a:solidFill>
                  <a:schemeClr val="bg1"/>
                </a:solidFill>
              </a:rPr>
              <a:t>droits </a:t>
            </a:r>
            <a:r>
              <a:rPr lang="fr-FR" dirty="0">
                <a:solidFill>
                  <a:schemeClr val="bg1"/>
                </a:solidFill>
              </a:rPr>
              <a:t>et prestations sont </a:t>
            </a:r>
            <a:r>
              <a:rPr lang="fr-FR" dirty="0" smtClean="0">
                <a:solidFill>
                  <a:schemeClr val="bg1"/>
                </a:solidFill>
              </a:rPr>
              <a:t>préconisés.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L’ESMS </a:t>
            </a:r>
            <a:r>
              <a:rPr lang="fr-FR" dirty="0">
                <a:solidFill>
                  <a:schemeClr val="bg1"/>
                </a:solidFill>
              </a:rPr>
              <a:t>ne voit pas la demande sur son </a:t>
            </a:r>
            <a:r>
              <a:rPr lang="fr-FR" dirty="0" smtClean="0">
                <a:solidFill>
                  <a:schemeClr val="bg1"/>
                </a:solidFill>
              </a:rPr>
              <a:t>tableau </a:t>
            </a:r>
            <a:r>
              <a:rPr lang="fr-FR" dirty="0">
                <a:solidFill>
                  <a:schemeClr val="bg1"/>
                </a:solidFill>
              </a:rPr>
              <a:t>de bord, </a:t>
            </a:r>
            <a:r>
              <a:rPr lang="fr-FR" dirty="0" smtClean="0">
                <a:solidFill>
                  <a:schemeClr val="bg1"/>
                </a:solidFill>
              </a:rPr>
              <a:t>il récupère la notification.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511187" y="1942308"/>
            <a:ext cx="1289714" cy="923722"/>
          </a:xfrm>
          <a:prstGeom prst="straightConnector1">
            <a:avLst/>
          </a:prstGeom>
          <a:ln w="28575">
            <a:solidFill>
              <a:srgbClr val="6E36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4411" y="3002510"/>
            <a:ext cx="3807726" cy="2646878"/>
          </a:xfrm>
          <a:prstGeom prst="rect">
            <a:avLst/>
          </a:prstGeom>
          <a:solidFill>
            <a:srgbClr val="E500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Orientation ciblée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L’ESMS </a:t>
            </a:r>
            <a:r>
              <a:rPr lang="fr-FR" dirty="0">
                <a:solidFill>
                  <a:schemeClr val="bg1"/>
                </a:solidFill>
              </a:rPr>
              <a:t>est </a:t>
            </a:r>
            <a:r>
              <a:rPr lang="fr-FR" dirty="0" smtClean="0">
                <a:solidFill>
                  <a:schemeClr val="bg1"/>
                </a:solidFill>
              </a:rPr>
              <a:t>préconisé.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</a:t>
            </a:r>
            <a:r>
              <a:rPr lang="fr-FR" dirty="0" smtClean="0">
                <a:solidFill>
                  <a:schemeClr val="bg1"/>
                </a:solidFill>
              </a:rPr>
              <a:t>a </a:t>
            </a:r>
            <a:r>
              <a:rPr lang="fr-FR" dirty="0">
                <a:solidFill>
                  <a:schemeClr val="bg1"/>
                </a:solidFill>
              </a:rPr>
              <a:t>demande est </a:t>
            </a:r>
            <a:r>
              <a:rPr lang="fr-FR" dirty="0" smtClean="0">
                <a:solidFill>
                  <a:schemeClr val="bg1"/>
                </a:solidFill>
              </a:rPr>
              <a:t>accessible </a:t>
            </a:r>
            <a:r>
              <a:rPr lang="fr-FR" dirty="0">
                <a:solidFill>
                  <a:schemeClr val="bg1"/>
                </a:solidFill>
              </a:rPr>
              <a:t>directement sur son tableau de </a:t>
            </a:r>
            <a:r>
              <a:rPr lang="fr-FR" dirty="0" smtClean="0">
                <a:solidFill>
                  <a:schemeClr val="bg1"/>
                </a:solidFill>
              </a:rPr>
              <a:t>bord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6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1" y="308459"/>
            <a:ext cx="8111135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</a:t>
            </a:r>
            <a:r>
              <a:rPr lang="fr-FR" u="sng" dirty="0" smtClean="0"/>
              <a:t>générique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1" t="15829" r="11587" b="25574"/>
          <a:stretch/>
        </p:blipFill>
        <p:spPr bwMode="auto">
          <a:xfrm>
            <a:off x="318645" y="1477368"/>
            <a:ext cx="8682848" cy="41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86940" y="1900056"/>
            <a:ext cx="1484416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34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5" y="1839036"/>
            <a:ext cx="76771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056416" y="4678880"/>
            <a:ext cx="1199407" cy="55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770" y="4157811"/>
            <a:ext cx="1666875" cy="571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75770" y="3890356"/>
            <a:ext cx="250429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64 – MDPH des Pyrénées-Atlantiques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175770" y="2149562"/>
            <a:ext cx="2504295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64 – MDPH des Pyrénées-Atlantiques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199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5" y="1358913"/>
            <a:ext cx="8752114" cy="411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0252" y="4209805"/>
            <a:ext cx="430594" cy="3530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63358" y="2732477"/>
            <a:ext cx="2261881" cy="1477328"/>
          </a:xfrm>
          <a:prstGeom prst="rect">
            <a:avLst/>
          </a:prstGeom>
          <a:noFill/>
          <a:ln>
            <a:solidFill>
              <a:srgbClr val="E500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votre recherche est infructueuse, vous pouvez utiliser la </a:t>
            </a:r>
            <a:r>
              <a:rPr lang="fr-FR" b="1" i="1" dirty="0" smtClean="0"/>
              <a:t>« Recherche étendue »</a:t>
            </a:r>
            <a:endParaRPr lang="fr-FR" b="1" i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213809" y="4957795"/>
            <a:ext cx="3657547" cy="55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26637" y="1690940"/>
            <a:ext cx="233804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64 – MDPH des Pyrénées-Atlantiques</a:t>
            </a:r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26637" y="3203310"/>
            <a:ext cx="250429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64 – MDPH des Pyrénées-Atlantiques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854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d’orientation générique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" y="1739745"/>
            <a:ext cx="9129540" cy="36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14" y="4661187"/>
            <a:ext cx="1337864" cy="5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0" y="5360953"/>
            <a:ext cx="4267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435937" y="3339599"/>
            <a:ext cx="22299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/>
              <a:t>64 – MDPH des Pyrénées-Atlantiques</a:t>
            </a:r>
            <a:endParaRPr lang="fr-FR" sz="7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81905" y="2007666"/>
            <a:ext cx="233804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64 – MDPH des Pyrénées-Atlantiques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34320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311407"/>
            <a:ext cx="8660711" cy="43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3241" y="3715788"/>
            <a:ext cx="1421479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MDPH des Pyrénées-Atlantiques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4441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" y="1133879"/>
            <a:ext cx="8974443" cy="478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</a:t>
            </a:r>
            <a:r>
              <a:rPr lang="fr-FR" u="sng" dirty="0" smtClean="0"/>
              <a:t>ciblée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38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" y="4697852"/>
            <a:ext cx="9060872" cy="7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12" y="860293"/>
            <a:ext cx="2989346" cy="9229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93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avec flèche 44"/>
          <p:cNvCxnSpPr/>
          <p:nvPr/>
        </p:nvCxnSpPr>
        <p:spPr>
          <a:xfrm flipH="1">
            <a:off x="3825696" y="1828800"/>
            <a:ext cx="390" cy="928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170022" y="1828799"/>
            <a:ext cx="0" cy="774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52" y="1155288"/>
            <a:ext cx="9195908" cy="6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d’une ligne du tableau de bord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6728" y="1828800"/>
            <a:ext cx="0" cy="33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206728" y="1830377"/>
            <a:ext cx="0" cy="1501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36242" y="1799809"/>
            <a:ext cx="21247" cy="2057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09607" y="1799809"/>
            <a:ext cx="0" cy="957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825728" y="1775965"/>
            <a:ext cx="0" cy="2695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318320" y="1735870"/>
            <a:ext cx="0" cy="1594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490796" y="1799809"/>
            <a:ext cx="0" cy="3154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323021" y="1775965"/>
            <a:ext cx="0" cy="372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9560" y="3331517"/>
            <a:ext cx="28133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Qualification: Cible ou Alternative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8312" y="3857358"/>
            <a:ext cx="35573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Caractérisation de la décision d’orientation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0248" y="2840027"/>
            <a:ext cx="28119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Précision relative au statut actuel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592546" y="4471956"/>
            <a:ext cx="32095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Numéro de dossier interne à la MDPH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229544" y="3395556"/>
            <a:ext cx="1707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Date de la décision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551108" y="4978589"/>
            <a:ext cx="27719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Durée de validité de la décision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602806" y="5500048"/>
            <a:ext cx="25218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Date de dernière modification</a:t>
            </a:r>
            <a:endParaRPr lang="fr-FR" sz="14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728648" y="1799809"/>
            <a:ext cx="0" cy="1040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891476" y="2894636"/>
            <a:ext cx="12115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Récapitulatif des notifications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-27582" y="2164080"/>
            <a:ext cx="19960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Statut de la notification</a:t>
            </a:r>
            <a:endParaRPr lang="fr-FR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471783" y="1774191"/>
            <a:ext cx="0" cy="2237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149928" y="4031958"/>
            <a:ext cx="30662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Temporalité: permanent / temporaire</a:t>
            </a:r>
            <a:endParaRPr lang="fr-FR" sz="14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891">
            <a:off x="4034665" y="1652283"/>
            <a:ext cx="430594" cy="353033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>
            <a:off x="2836697" y="1843108"/>
            <a:ext cx="0" cy="33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547387" y="2178388"/>
            <a:ext cx="15183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Sexe de l’usager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880712" y="2603062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Age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536776" y="2840027"/>
            <a:ext cx="7713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Identité</a:t>
            </a:r>
            <a:endParaRPr lang="fr-FR" sz="1400" dirty="0"/>
          </a:p>
        </p:txBody>
      </p:sp>
      <p:cxnSp>
        <p:nvCxnSpPr>
          <p:cNvPr id="47" name="Connecteur droit avec flèche 46"/>
          <p:cNvCxnSpPr>
            <a:endCxn id="48" idx="0"/>
          </p:cNvCxnSpPr>
          <p:nvPr/>
        </p:nvCxnSpPr>
        <p:spPr>
          <a:xfrm flipH="1">
            <a:off x="5205676" y="1843108"/>
            <a:ext cx="4810" cy="499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102649" y="2342468"/>
            <a:ext cx="22060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ESMS et unité concernés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583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28" grpId="0" animBg="1"/>
      <p:bldP spid="31" grpId="0" animBg="1"/>
      <p:bldP spid="7" grpId="0" animBg="1"/>
      <p:bldP spid="33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Périmètre fonctionnel et principes de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91751"/>
            <a:ext cx="7886700" cy="24430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Outil </a:t>
            </a:r>
            <a:r>
              <a:rPr lang="fr-FR" sz="2300" dirty="0">
                <a:solidFill>
                  <a:srgbClr val="E50046"/>
                </a:solidFill>
              </a:rPr>
              <a:t>de suivi des orientations en ESMS</a:t>
            </a:r>
            <a:r>
              <a:rPr lang="fr-FR" sz="2300" dirty="0"/>
              <a:t> des  personnes en situation de </a:t>
            </a:r>
            <a:r>
              <a:rPr lang="fr-FR" sz="2300" dirty="0" smtClean="0"/>
              <a:t>handicap répondant au cadre fonctionnel de référence de la CNSA.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Article </a:t>
            </a:r>
            <a:r>
              <a:rPr lang="fr-FR" sz="2300" dirty="0">
                <a:solidFill>
                  <a:srgbClr val="E50046"/>
                </a:solidFill>
              </a:rPr>
              <a:t>R146-36 du Code de l’action sociale et des </a:t>
            </a:r>
            <a:r>
              <a:rPr lang="fr-FR" sz="2300" dirty="0" smtClean="0">
                <a:solidFill>
                  <a:srgbClr val="E50046"/>
                </a:solidFill>
              </a:rPr>
              <a:t>familles</a:t>
            </a:r>
            <a:r>
              <a:rPr lang="fr-FR" sz="2300" dirty="0" smtClean="0"/>
              <a:t>: </a:t>
            </a:r>
            <a:r>
              <a:rPr lang="fr-FR" sz="2000" i="1" dirty="0" smtClean="0"/>
              <a:t>« Les </a:t>
            </a:r>
            <a:r>
              <a:rPr lang="fr-FR" sz="2000" i="1" dirty="0"/>
              <a:t>établissements et services désignés par la CDA […] informent la MDPH […] de la suite réservée aux désignations opérées par ladite commission »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2300" dirty="0" smtClean="0"/>
          </a:p>
          <a:p>
            <a:pPr marL="0" indent="0"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1462" y="3429583"/>
            <a:ext cx="5786651" cy="32060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Outil national</a:t>
            </a:r>
            <a:r>
              <a:rPr lang="fr-FR" sz="2300" dirty="0" smtClean="0"/>
              <a:t> déployé dans la quasi-totalité des départements français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 smtClean="0"/>
              <a:t> Il concerne la </a:t>
            </a:r>
            <a:r>
              <a:rPr lang="fr-FR" sz="2300" dirty="0" smtClean="0">
                <a:solidFill>
                  <a:srgbClr val="E50046"/>
                </a:solidFill>
              </a:rPr>
              <a:t>totalité des orientations en ESMS dont l’entrée est soumise à décision CDAPH </a:t>
            </a:r>
            <a:r>
              <a:rPr lang="fr-FR" sz="2300" dirty="0" smtClean="0"/>
              <a:t>:</a:t>
            </a:r>
          </a:p>
          <a:p>
            <a:pPr lvl="1" algn="just"/>
            <a:r>
              <a:rPr lang="fr-FR" sz="2000" dirty="0" smtClean="0"/>
              <a:t>orientation en lieu de vie (FAM, MAS…)</a:t>
            </a:r>
          </a:p>
          <a:p>
            <a:pPr lvl="1" algn="just"/>
            <a:r>
              <a:rPr lang="fr-FR" sz="2000" dirty="0" smtClean="0"/>
              <a:t>en établissement professionnel (ESAT…)</a:t>
            </a:r>
          </a:p>
          <a:p>
            <a:pPr lvl="1" algn="just"/>
            <a:r>
              <a:rPr lang="fr-FR" sz="2000" dirty="0" smtClean="0"/>
              <a:t>en établissement/service scolaire ou de formation (IME, ITEP, SESSAD…).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3" y="3533032"/>
            <a:ext cx="2367752" cy="20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Je collecte des données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8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consulte la décision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" y="1296471"/>
            <a:ext cx="8955171" cy="397379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450676" y="3017520"/>
            <a:ext cx="1612669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64582" y="3747807"/>
            <a:ext cx="169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Intégré avec la version 8.0 du </a:t>
            </a:r>
          </a:p>
          <a:p>
            <a:r>
              <a:rPr lang="fr-FR" sz="1400" dirty="0" smtClean="0"/>
              <a:t>31-01-2023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475230"/>
            <a:ext cx="7541534" cy="82430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86841" y="5686453"/>
            <a:ext cx="418754" cy="381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7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 de la décision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0" y="1175656"/>
            <a:ext cx="3460334" cy="54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1" y="1223156"/>
            <a:ext cx="3929033" cy="55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données de la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9" y="986650"/>
            <a:ext cx="6638307" cy="56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données de la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44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4" y="1159162"/>
            <a:ext cx="75342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768139" y="5428211"/>
            <a:ext cx="315884" cy="1074476"/>
          </a:xfrm>
          <a:prstGeom prst="ellipse">
            <a:avLst/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" y="1477367"/>
            <a:ext cx="9057021" cy="42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de suivi de la décision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2186">
            <a:off x="2452201" y="5369106"/>
            <a:ext cx="430594" cy="353033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1" y="986083"/>
            <a:ext cx="82010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Ellipse 13"/>
          <p:cNvSpPr/>
          <p:nvPr/>
        </p:nvSpPr>
        <p:spPr>
          <a:xfrm>
            <a:off x="700644" y="2813944"/>
            <a:ext cx="855024" cy="542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18751" y="3484874"/>
            <a:ext cx="3171853" cy="422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65017" y="4050926"/>
            <a:ext cx="1724233" cy="414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4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de suivi de la décision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" y="1587714"/>
            <a:ext cx="8953592" cy="42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800" y="4406933"/>
            <a:ext cx="783971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526483" y="5190704"/>
            <a:ext cx="380011" cy="380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7695" y="941383"/>
            <a:ext cx="774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toujours accéder à une décision même si celle-ci a disparu de ma liste d’attente car admis ailleurs.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7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 peux imprimer les notifications ou les enregistrer en </a:t>
            </a:r>
            <a:r>
              <a:rPr lang="fr-FR" dirty="0" err="1" smtClean="0"/>
              <a:t>pdf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4969" r="2758" b="10239"/>
          <a:stretch/>
        </p:blipFill>
        <p:spPr bwMode="auto">
          <a:xfrm>
            <a:off x="426618" y="1569175"/>
            <a:ext cx="8116882" cy="35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39" y="1935127"/>
            <a:ext cx="2085998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79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Impression des notifications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929" y="1155666"/>
            <a:ext cx="7496175" cy="484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13008" y="1583139"/>
            <a:ext cx="7390015" cy="1100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réponds à mon obligation règlementaire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Article R146-36 du Code de l’action sociale et des familles: </a:t>
            </a:r>
            <a:endParaRPr lang="fr-FR" sz="2000" dirty="0" smtClean="0"/>
          </a:p>
          <a:p>
            <a:r>
              <a:rPr lang="fr-FR" sz="2000" i="1" dirty="0" smtClean="0"/>
              <a:t>«</a:t>
            </a:r>
            <a:r>
              <a:rPr lang="fr-FR" sz="2000" i="1" dirty="0"/>
              <a:t> Les établissements et services désignés par la CDA […] informent la MDPH […] de la suite réservée aux désignations opérées par ladite commission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1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51104" y="6339725"/>
            <a:ext cx="2057400" cy="365125"/>
          </a:xfrm>
        </p:spPr>
        <p:txBody>
          <a:bodyPr/>
          <a:lstStyle/>
          <a:p>
            <a:fld id="{11EB8B80-DEFF-4BDE-8C78-DBE837172255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d’une demande Handicap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59724" y="2108859"/>
            <a:ext cx="1007124" cy="1073026"/>
            <a:chOff x="395537" y="1268761"/>
            <a:chExt cx="1007124" cy="107302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1" b="10378"/>
            <a:stretch/>
          </p:blipFill>
          <p:spPr>
            <a:xfrm>
              <a:off x="395537" y="1268761"/>
              <a:ext cx="1007124" cy="780639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42270" y="2034010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MDPH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08990"/>
            <a:ext cx="866320" cy="866320"/>
          </a:xfrm>
          <a:prstGeom prst="rect">
            <a:avLst/>
          </a:prstGeom>
        </p:spPr>
      </p:pic>
      <p:grpSp>
        <p:nvGrpSpPr>
          <p:cNvPr id="136" name="Groupe 135"/>
          <p:cNvGrpSpPr/>
          <p:nvPr/>
        </p:nvGrpSpPr>
        <p:grpSpPr>
          <a:xfrm>
            <a:off x="1648471" y="1640612"/>
            <a:ext cx="1812921" cy="956109"/>
            <a:chOff x="1648471" y="1640612"/>
            <a:chExt cx="1812921" cy="956109"/>
          </a:xfrm>
        </p:grpSpPr>
        <p:cxnSp>
          <p:nvCxnSpPr>
            <p:cNvPr id="11" name="Connecteur droit avec flèche 10"/>
            <p:cNvCxnSpPr/>
            <p:nvPr/>
          </p:nvCxnSpPr>
          <p:spPr>
            <a:xfrm flipH="1">
              <a:off x="1648471" y="1947743"/>
              <a:ext cx="1812921" cy="6489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2004894" y="1640612"/>
              <a:ext cx="960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Dossier MDPH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692459" y="5592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3528938" y="1997383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Usager</a:t>
            </a:r>
          </a:p>
        </p:txBody>
      </p:sp>
      <p:grpSp>
        <p:nvGrpSpPr>
          <p:cNvPr id="137" name="Groupe 136"/>
          <p:cNvGrpSpPr/>
          <p:nvPr/>
        </p:nvGrpSpPr>
        <p:grpSpPr>
          <a:xfrm>
            <a:off x="320718" y="3131377"/>
            <a:ext cx="1300593" cy="1062551"/>
            <a:chOff x="320718" y="3131377"/>
            <a:chExt cx="1300593" cy="1062551"/>
          </a:xfrm>
        </p:grpSpPr>
        <p:sp>
          <p:nvSpPr>
            <p:cNvPr id="18" name="Ellipse 17"/>
            <p:cNvSpPr/>
            <p:nvPr/>
          </p:nvSpPr>
          <p:spPr>
            <a:xfrm>
              <a:off x="320718" y="3473848"/>
              <a:ext cx="1300593" cy="720080"/>
            </a:xfrm>
            <a:prstGeom prst="ellipse">
              <a:avLst/>
            </a:prstGeom>
            <a:noFill/>
            <a:ln>
              <a:solidFill>
                <a:srgbClr val="1CB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CDAPH</a:t>
              </a: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962729" y="3131377"/>
              <a:ext cx="556" cy="287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e 137"/>
          <p:cNvGrpSpPr/>
          <p:nvPr/>
        </p:nvGrpSpPr>
        <p:grpSpPr>
          <a:xfrm>
            <a:off x="164737" y="4197271"/>
            <a:ext cx="3135584" cy="1545828"/>
            <a:chOff x="164737" y="4197271"/>
            <a:chExt cx="3135584" cy="1545828"/>
          </a:xfrm>
        </p:grpSpPr>
        <p:grpSp>
          <p:nvGrpSpPr>
            <p:cNvPr id="35" name="Groupe 34"/>
            <p:cNvGrpSpPr/>
            <p:nvPr/>
          </p:nvGrpSpPr>
          <p:grpSpPr>
            <a:xfrm>
              <a:off x="965679" y="4197271"/>
              <a:ext cx="2334642" cy="1545828"/>
              <a:chOff x="1026949" y="3284984"/>
              <a:chExt cx="2334642" cy="1545828"/>
            </a:xfrm>
          </p:grpSpPr>
          <p:sp>
            <p:nvSpPr>
              <p:cNvPr id="19" name="ZoneTexte 18"/>
              <p:cNvSpPr txBox="1"/>
              <p:nvPr/>
            </p:nvSpPr>
            <p:spPr>
              <a:xfrm>
                <a:off x="1464918" y="3523351"/>
                <a:ext cx="189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Décision d’orientation</a:t>
                </a:r>
              </a:p>
              <a:p>
                <a:pPr algn="ctr"/>
                <a:r>
                  <a:rPr lang="fr-FR" sz="1400" dirty="0"/>
                  <a:t>Catégorie ESMS A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464918" y="4307592"/>
                <a:ext cx="189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Décision d’orientation</a:t>
                </a:r>
              </a:p>
              <a:p>
                <a:pPr algn="ctr"/>
                <a:r>
                  <a:rPr lang="fr-FR" sz="1400" dirty="0"/>
                  <a:t>Catégorie ESMS B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1043608" y="3284984"/>
                <a:ext cx="0" cy="129614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>
                <a:off x="1033609" y="3789040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1026949" y="4565253"/>
                <a:ext cx="43204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Imag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23" y="4666923"/>
              <a:ext cx="577040" cy="562190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164737" y="4413138"/>
              <a:ext cx="759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Import</a:t>
              </a:r>
            </a:p>
          </p:txBody>
        </p:sp>
      </p:grpSp>
      <p:grpSp>
        <p:nvGrpSpPr>
          <p:cNvPr id="139" name="Groupe 138"/>
          <p:cNvGrpSpPr/>
          <p:nvPr/>
        </p:nvGrpSpPr>
        <p:grpSpPr>
          <a:xfrm>
            <a:off x="3275856" y="4192037"/>
            <a:ext cx="1175920" cy="838641"/>
            <a:chOff x="3275856" y="4192037"/>
            <a:chExt cx="1175920" cy="838641"/>
          </a:xfrm>
        </p:grpSpPr>
        <p:grpSp>
          <p:nvGrpSpPr>
            <p:cNvPr id="54" name="Groupe 53"/>
            <p:cNvGrpSpPr/>
            <p:nvPr/>
          </p:nvGrpSpPr>
          <p:grpSpPr>
            <a:xfrm>
              <a:off x="3275856" y="4430905"/>
              <a:ext cx="178911" cy="432205"/>
              <a:chOff x="3811475" y="4413138"/>
              <a:chExt cx="319422" cy="432205"/>
            </a:xfrm>
          </p:grpSpPr>
          <p:cxnSp>
            <p:nvCxnSpPr>
              <p:cNvPr id="48" name="Connecteur droit avec flèche 47"/>
              <p:cNvCxnSpPr/>
              <p:nvPr/>
            </p:nvCxnSpPr>
            <p:spPr>
              <a:xfrm>
                <a:off x="3817255" y="4653136"/>
                <a:ext cx="313642" cy="19220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1"/>
              <p:cNvCxnSpPr/>
              <p:nvPr/>
            </p:nvCxnSpPr>
            <p:spPr>
              <a:xfrm flipV="1">
                <a:off x="3811475" y="4413138"/>
                <a:ext cx="319422" cy="23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ZoneTexte 54"/>
            <p:cNvSpPr txBox="1"/>
            <p:nvPr/>
          </p:nvSpPr>
          <p:spPr>
            <a:xfrm>
              <a:off x="3431945" y="4192037"/>
              <a:ext cx="1019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Générique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431945" y="4722901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Ciblée</a:t>
              </a:r>
            </a:p>
          </p:txBody>
        </p:sp>
      </p:grpSp>
      <p:grpSp>
        <p:nvGrpSpPr>
          <p:cNvPr id="140" name="Groupe 139"/>
          <p:cNvGrpSpPr/>
          <p:nvPr/>
        </p:nvGrpSpPr>
        <p:grpSpPr>
          <a:xfrm>
            <a:off x="4283968" y="3933614"/>
            <a:ext cx="2397209" cy="1898393"/>
            <a:chOff x="4283968" y="3933614"/>
            <a:chExt cx="2397209" cy="1898393"/>
          </a:xfrm>
        </p:grpSpPr>
        <p:grpSp>
          <p:nvGrpSpPr>
            <p:cNvPr id="79" name="Groupe 78"/>
            <p:cNvGrpSpPr/>
            <p:nvPr/>
          </p:nvGrpSpPr>
          <p:grpSpPr>
            <a:xfrm>
              <a:off x="4932040" y="3933614"/>
              <a:ext cx="1749137" cy="593668"/>
              <a:chOff x="6397074" y="3920065"/>
              <a:chExt cx="1749137" cy="593668"/>
            </a:xfrm>
          </p:grpSpPr>
          <p:pic>
            <p:nvPicPr>
              <p:cNvPr id="67" name="Image 6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074" y="3920065"/>
                <a:ext cx="589258" cy="589258"/>
              </a:xfrm>
              <a:prstGeom prst="rect">
                <a:avLst/>
              </a:prstGeom>
            </p:spPr>
          </p:pic>
          <p:sp>
            <p:nvSpPr>
              <p:cNvPr id="70" name="ZoneTexte 69"/>
              <p:cNvSpPr txBox="1"/>
              <p:nvPr/>
            </p:nvSpPr>
            <p:spPr>
              <a:xfrm>
                <a:off x="7075084" y="3990513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Notification</a:t>
                </a:r>
              </a:p>
              <a:p>
                <a:r>
                  <a:rPr lang="fr-FR" sz="1400" dirty="0"/>
                  <a:t>ESMS 1</a:t>
                </a:r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4932040" y="4588181"/>
              <a:ext cx="1739195" cy="589258"/>
              <a:chOff x="6397074" y="4726518"/>
              <a:chExt cx="1739195" cy="589258"/>
            </a:xfrm>
          </p:grpSpPr>
          <p:pic>
            <p:nvPicPr>
              <p:cNvPr id="69" name="Image 6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074" y="4726518"/>
                <a:ext cx="589258" cy="589258"/>
              </a:xfrm>
              <a:prstGeom prst="rect">
                <a:avLst/>
              </a:prstGeom>
            </p:spPr>
          </p:pic>
          <p:sp>
            <p:nvSpPr>
              <p:cNvPr id="71" name="ZoneTexte 70"/>
              <p:cNvSpPr txBox="1"/>
              <p:nvPr/>
            </p:nvSpPr>
            <p:spPr>
              <a:xfrm>
                <a:off x="7065142" y="4762863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Notification</a:t>
                </a:r>
              </a:p>
              <a:p>
                <a:r>
                  <a:rPr lang="fr-FR" sz="1400" dirty="0"/>
                  <a:t>ESMS 2</a:t>
                </a:r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4932040" y="5242749"/>
              <a:ext cx="1739195" cy="589258"/>
              <a:chOff x="6397074" y="5460888"/>
              <a:chExt cx="1739195" cy="589258"/>
            </a:xfrm>
          </p:grpSpPr>
          <p:pic>
            <p:nvPicPr>
              <p:cNvPr id="68" name="Image 6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7074" y="5460888"/>
                <a:ext cx="589258" cy="589258"/>
              </a:xfrm>
              <a:prstGeom prst="rect">
                <a:avLst/>
              </a:prstGeom>
            </p:spPr>
          </p:pic>
          <p:sp>
            <p:nvSpPr>
              <p:cNvPr id="72" name="ZoneTexte 71"/>
              <p:cNvSpPr txBox="1"/>
              <p:nvPr/>
            </p:nvSpPr>
            <p:spPr>
              <a:xfrm>
                <a:off x="7065142" y="5493907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Notification</a:t>
                </a:r>
              </a:p>
              <a:p>
                <a:r>
                  <a:rPr lang="fr-FR" sz="1400" dirty="0"/>
                  <a:t>ESMS 3</a:t>
                </a: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>
              <a:off x="4283968" y="4374863"/>
              <a:ext cx="508481" cy="1116226"/>
              <a:chOff x="4716016" y="4374863"/>
              <a:chExt cx="1152128" cy="1116226"/>
            </a:xfrm>
          </p:grpSpPr>
          <p:cxnSp>
            <p:nvCxnSpPr>
              <p:cNvPr id="74" name="Connecteur droit avec flèche 73"/>
              <p:cNvCxnSpPr/>
              <p:nvPr/>
            </p:nvCxnSpPr>
            <p:spPr>
              <a:xfrm flipV="1">
                <a:off x="4716016" y="4374863"/>
                <a:ext cx="1152128" cy="53086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/>
              <p:cNvCxnSpPr/>
              <p:nvPr/>
            </p:nvCxnSpPr>
            <p:spPr>
              <a:xfrm>
                <a:off x="4731285" y="4905727"/>
                <a:ext cx="112639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avec flèche 76"/>
              <p:cNvCxnSpPr/>
              <p:nvPr/>
            </p:nvCxnSpPr>
            <p:spPr>
              <a:xfrm>
                <a:off x="4741754" y="4898471"/>
                <a:ext cx="1115921" cy="59261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1" name="Groupe 140"/>
          <p:cNvGrpSpPr/>
          <p:nvPr/>
        </p:nvGrpSpPr>
        <p:grpSpPr>
          <a:xfrm>
            <a:off x="3925041" y="1737903"/>
            <a:ext cx="3744837" cy="2454134"/>
            <a:chOff x="3925041" y="1737903"/>
            <a:chExt cx="3744837" cy="2454134"/>
          </a:xfrm>
        </p:grpSpPr>
        <p:cxnSp>
          <p:nvCxnSpPr>
            <p:cNvPr id="58" name="Connecteur droit avec flèche 57"/>
            <p:cNvCxnSpPr/>
            <p:nvPr/>
          </p:nvCxnSpPr>
          <p:spPr>
            <a:xfrm>
              <a:off x="4538327" y="2160657"/>
              <a:ext cx="6098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Imag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019" y="1802879"/>
              <a:ext cx="609604" cy="609604"/>
            </a:xfrm>
            <a:prstGeom prst="rect">
              <a:avLst/>
            </a:prstGeom>
          </p:spPr>
        </p:pic>
        <p:sp>
          <p:nvSpPr>
            <p:cNvPr id="83" name="ZoneTexte 82"/>
            <p:cNvSpPr txBox="1"/>
            <p:nvPr/>
          </p:nvSpPr>
          <p:spPr>
            <a:xfrm>
              <a:off x="5901680" y="1737903"/>
              <a:ext cx="17681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L’ESMS récupère la notification sur son TDB</a:t>
              </a:r>
            </a:p>
          </p:txBody>
        </p:sp>
        <p:cxnSp>
          <p:nvCxnSpPr>
            <p:cNvPr id="86" name="Connecteur droit avec flèche 85"/>
            <p:cNvCxnSpPr>
              <a:cxnSpLocks/>
              <a:stCxn id="55" idx="0"/>
              <a:endCxn id="26" idx="2"/>
            </p:cNvCxnSpPr>
            <p:nvPr/>
          </p:nvCxnSpPr>
          <p:spPr>
            <a:xfrm flipH="1" flipV="1">
              <a:off x="3925041" y="2305160"/>
              <a:ext cx="16820" cy="18868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6671235" y="2708920"/>
            <a:ext cx="2386670" cy="3342773"/>
            <a:chOff x="6671235" y="2996952"/>
            <a:chExt cx="2386670" cy="3342773"/>
          </a:xfrm>
        </p:grpSpPr>
        <p:grpSp>
          <p:nvGrpSpPr>
            <p:cNvPr id="114" name="Groupe 113"/>
            <p:cNvGrpSpPr/>
            <p:nvPr/>
          </p:nvGrpSpPr>
          <p:grpSpPr>
            <a:xfrm>
              <a:off x="6732240" y="3081147"/>
              <a:ext cx="2325665" cy="3240360"/>
              <a:chOff x="6732240" y="3081147"/>
              <a:chExt cx="2325665" cy="3240360"/>
            </a:xfrm>
          </p:grpSpPr>
          <p:grpSp>
            <p:nvGrpSpPr>
              <p:cNvPr id="103" name="Groupe 102"/>
              <p:cNvGrpSpPr/>
              <p:nvPr/>
            </p:nvGrpSpPr>
            <p:grpSpPr>
              <a:xfrm>
                <a:off x="6732240" y="3081147"/>
                <a:ext cx="384555" cy="3240360"/>
                <a:chOff x="7414355" y="3212976"/>
                <a:chExt cx="384555" cy="3240360"/>
              </a:xfrm>
            </p:grpSpPr>
            <p:pic>
              <p:nvPicPr>
                <p:cNvPr id="91" name="Image 9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27614" y="3212976"/>
                  <a:ext cx="360000" cy="322326"/>
                </a:xfrm>
                <a:prstGeom prst="rect">
                  <a:avLst/>
                </a:prstGeom>
              </p:spPr>
            </p:pic>
            <p:pic>
              <p:nvPicPr>
                <p:cNvPr id="92" name="Image 91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32550" y="3558055"/>
                  <a:ext cx="360000" cy="329268"/>
                </a:xfrm>
                <a:prstGeom prst="rect">
                  <a:avLst/>
                </a:prstGeom>
              </p:spPr>
            </p:pic>
            <p:pic>
              <p:nvPicPr>
                <p:cNvPr id="93" name="Image 9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7614" y="3910076"/>
                  <a:ext cx="360000" cy="341053"/>
                </a:xfrm>
                <a:prstGeom prst="rect">
                  <a:avLst/>
                </a:prstGeom>
              </p:spPr>
            </p:pic>
            <p:pic>
              <p:nvPicPr>
                <p:cNvPr id="94" name="Image 93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22706" y="4639760"/>
                  <a:ext cx="360000" cy="360000"/>
                </a:xfrm>
                <a:prstGeom prst="rect">
                  <a:avLst/>
                </a:prstGeom>
              </p:spPr>
            </p:pic>
            <p:pic>
              <p:nvPicPr>
                <p:cNvPr id="95" name="Image 94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9850" y="5022513"/>
                  <a:ext cx="360000" cy="350886"/>
                </a:xfrm>
                <a:prstGeom prst="rect">
                  <a:avLst/>
                </a:prstGeom>
              </p:spPr>
            </p:pic>
            <p:pic>
              <p:nvPicPr>
                <p:cNvPr id="96" name="Image 95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35791" y="5747140"/>
                  <a:ext cx="360000" cy="303158"/>
                </a:xfrm>
                <a:prstGeom prst="rect">
                  <a:avLst/>
                </a:prstGeom>
              </p:spPr>
            </p:pic>
            <p:pic>
              <p:nvPicPr>
                <p:cNvPr id="97" name="Image 96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38910" y="6073054"/>
                  <a:ext cx="360000" cy="380282"/>
                </a:xfrm>
                <a:prstGeom prst="rect">
                  <a:avLst/>
                </a:prstGeom>
              </p:spPr>
            </p:pic>
            <p:pic>
              <p:nvPicPr>
                <p:cNvPr id="101" name="Image 100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14355" y="4273882"/>
                  <a:ext cx="360000" cy="343125"/>
                </a:xfrm>
                <a:prstGeom prst="rect">
                  <a:avLst/>
                </a:prstGeom>
              </p:spPr>
            </p:pic>
            <p:pic>
              <p:nvPicPr>
                <p:cNvPr id="102" name="Image 101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14355" y="5396152"/>
                  <a:ext cx="360000" cy="328235"/>
                </a:xfrm>
                <a:prstGeom prst="rect">
                  <a:avLst/>
                </a:prstGeom>
              </p:spPr>
            </p:pic>
          </p:grpSp>
          <p:sp>
            <p:nvSpPr>
              <p:cNvPr id="104" name="ZoneTexte 103"/>
              <p:cNvSpPr txBox="1"/>
              <p:nvPr/>
            </p:nvSpPr>
            <p:spPr>
              <a:xfrm>
                <a:off x="7077876" y="3089079"/>
                <a:ext cx="126188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En cours d’analyse</a:t>
                </a:r>
              </a:p>
            </p:txBody>
          </p:sp>
          <p:sp>
            <p:nvSpPr>
              <p:cNvPr id="105" name="ZoneTexte 104"/>
              <p:cNvSpPr txBox="1"/>
              <p:nvPr/>
            </p:nvSpPr>
            <p:spPr>
              <a:xfrm>
                <a:off x="7077876" y="3455788"/>
                <a:ext cx="80342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Admissible</a:t>
                </a:r>
              </a:p>
            </p:txBody>
          </p:sp>
          <p:sp>
            <p:nvSpPr>
              <p:cNvPr id="106" name="ZoneTexte 105"/>
              <p:cNvSpPr txBox="1"/>
              <p:nvPr/>
            </p:nvSpPr>
            <p:spPr>
              <a:xfrm>
                <a:off x="7077876" y="3822497"/>
                <a:ext cx="5405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Admis</a:t>
                </a:r>
              </a:p>
            </p:txBody>
          </p:sp>
          <p:sp>
            <p:nvSpPr>
              <p:cNvPr id="107" name="ZoneTexte 106"/>
              <p:cNvSpPr txBox="1"/>
              <p:nvPr/>
            </p:nvSpPr>
            <p:spPr>
              <a:xfrm>
                <a:off x="7077876" y="4189206"/>
                <a:ext cx="19800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Admission impossible proposée</a:t>
                </a:r>
              </a:p>
            </p:txBody>
          </p:sp>
          <p:sp>
            <p:nvSpPr>
              <p:cNvPr id="108" name="ZoneTexte 107"/>
              <p:cNvSpPr txBox="1"/>
              <p:nvPr/>
            </p:nvSpPr>
            <p:spPr>
              <a:xfrm>
                <a:off x="7077876" y="4555915"/>
                <a:ext cx="158088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Période d’essai en cours</a:t>
                </a:r>
              </a:p>
            </p:txBody>
          </p:sp>
          <p:sp>
            <p:nvSpPr>
              <p:cNvPr id="109" name="ZoneTexte 108"/>
              <p:cNvSpPr txBox="1"/>
              <p:nvPr/>
            </p:nvSpPr>
            <p:spPr>
              <a:xfrm>
                <a:off x="7077876" y="4922624"/>
                <a:ext cx="9220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Usager entré</a:t>
                </a: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7077876" y="5289333"/>
                <a:ext cx="16578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Demande de réorientation</a:t>
                </a: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7077876" y="5656042"/>
                <a:ext cx="195438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Période d’essai non concluante</a:t>
                </a:r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7077876" y="6022749"/>
                <a:ext cx="87395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i="1" dirty="0"/>
                  <a:t>Usager sorti</a:t>
                </a:r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6671235" y="2996952"/>
              <a:ext cx="2386670" cy="3342773"/>
            </a:xfrm>
            <a:prstGeom prst="rect">
              <a:avLst/>
            </a:prstGeom>
            <a:noFill/>
            <a:ln>
              <a:solidFill>
                <a:srgbClr val="1CB1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4425747" y="1258888"/>
            <a:ext cx="3897905" cy="1450032"/>
            <a:chOff x="4425747" y="1258888"/>
            <a:chExt cx="3897905" cy="1450032"/>
          </a:xfrm>
        </p:grpSpPr>
        <p:grpSp>
          <p:nvGrpSpPr>
            <p:cNvPr id="135" name="Groupe 134"/>
            <p:cNvGrpSpPr/>
            <p:nvPr/>
          </p:nvGrpSpPr>
          <p:grpSpPr>
            <a:xfrm>
              <a:off x="4425747" y="1556792"/>
              <a:ext cx="3830358" cy="1152128"/>
              <a:chOff x="4658771" y="1556792"/>
              <a:chExt cx="3597333" cy="1152128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 flipV="1">
                <a:off x="8256104" y="1556792"/>
                <a:ext cx="0" cy="1152128"/>
              </a:xfrm>
              <a:prstGeom prst="line">
                <a:avLst/>
              </a:prstGeom>
              <a:ln w="38100">
                <a:solidFill>
                  <a:srgbClr val="1CB1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avec flèche 120"/>
              <p:cNvCxnSpPr/>
              <p:nvPr/>
            </p:nvCxnSpPr>
            <p:spPr>
              <a:xfrm flipH="1">
                <a:off x="4658771" y="1556792"/>
                <a:ext cx="3597333" cy="0"/>
              </a:xfrm>
              <a:prstGeom prst="straightConnector1">
                <a:avLst/>
              </a:prstGeom>
              <a:ln w="38100">
                <a:solidFill>
                  <a:srgbClr val="1CB19F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ZoneTexte 121"/>
            <p:cNvSpPr txBox="1"/>
            <p:nvPr/>
          </p:nvSpPr>
          <p:spPr>
            <a:xfrm>
              <a:off x="7053754" y="1258888"/>
              <a:ext cx="12698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i="1" dirty="0"/>
                <a:t>Accès usager</a:t>
              </a:r>
            </a:p>
          </p:txBody>
        </p:sp>
      </p:grpSp>
      <p:grpSp>
        <p:nvGrpSpPr>
          <p:cNvPr id="143" name="Groupe 142"/>
          <p:cNvGrpSpPr/>
          <p:nvPr/>
        </p:nvGrpSpPr>
        <p:grpSpPr>
          <a:xfrm>
            <a:off x="164737" y="2708921"/>
            <a:ext cx="6516440" cy="3561017"/>
            <a:chOff x="164737" y="2708921"/>
            <a:chExt cx="6516440" cy="3561017"/>
          </a:xfrm>
        </p:grpSpPr>
        <p:grpSp>
          <p:nvGrpSpPr>
            <p:cNvPr id="131" name="Groupe 130"/>
            <p:cNvGrpSpPr/>
            <p:nvPr/>
          </p:nvGrpSpPr>
          <p:grpSpPr>
            <a:xfrm>
              <a:off x="164737" y="2708921"/>
              <a:ext cx="6516440" cy="3272018"/>
              <a:chOff x="164737" y="2708920"/>
              <a:chExt cx="6516440" cy="3324555"/>
            </a:xfrm>
          </p:grpSpPr>
          <p:cxnSp>
            <p:nvCxnSpPr>
              <p:cNvPr id="126" name="Connecteur droit 125"/>
              <p:cNvCxnSpPr/>
              <p:nvPr/>
            </p:nvCxnSpPr>
            <p:spPr>
              <a:xfrm flipH="1">
                <a:off x="164737" y="6021288"/>
                <a:ext cx="6516440" cy="0"/>
              </a:xfrm>
              <a:prstGeom prst="line">
                <a:avLst/>
              </a:prstGeom>
              <a:ln w="38100">
                <a:solidFill>
                  <a:srgbClr val="1CB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/>
              <p:nvPr/>
            </p:nvCxnSpPr>
            <p:spPr>
              <a:xfrm flipV="1">
                <a:off x="164737" y="2708920"/>
                <a:ext cx="0" cy="3324555"/>
              </a:xfrm>
              <a:prstGeom prst="line">
                <a:avLst/>
              </a:prstGeom>
              <a:ln w="38100">
                <a:solidFill>
                  <a:srgbClr val="1CB1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avec flèche 129"/>
              <p:cNvCxnSpPr/>
              <p:nvPr/>
            </p:nvCxnSpPr>
            <p:spPr>
              <a:xfrm>
                <a:off x="164737" y="2727026"/>
                <a:ext cx="294987" cy="0"/>
              </a:xfrm>
              <a:prstGeom prst="straightConnector1">
                <a:avLst/>
              </a:prstGeom>
              <a:ln w="38100">
                <a:solidFill>
                  <a:srgbClr val="1CB19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ZoneTexte 131"/>
            <p:cNvSpPr txBox="1"/>
            <p:nvPr/>
          </p:nvSpPr>
          <p:spPr>
            <a:xfrm>
              <a:off x="2020400" y="5962161"/>
              <a:ext cx="2431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i="1" dirty="0"/>
                <a:t>Suivi des réponses en ligne</a:t>
              </a:r>
              <a:endParaRPr lang="fr-FR" i="1" dirty="0"/>
            </a:p>
          </p:txBody>
        </p:sp>
      </p:grpSp>
      <p:sp>
        <p:nvSpPr>
          <p:cNvPr id="84" name="ZoneTexte 83"/>
          <p:cNvSpPr txBox="1"/>
          <p:nvPr/>
        </p:nvSpPr>
        <p:spPr>
          <a:xfrm>
            <a:off x="2742861" y="3152933"/>
            <a:ext cx="1244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Transmission à l’usager</a:t>
            </a:r>
            <a:endParaRPr lang="fr-FR" sz="1400" i="1" dirty="0"/>
          </a:p>
        </p:txBody>
      </p:sp>
      <p:sp>
        <p:nvSpPr>
          <p:cNvPr id="85" name="ZoneTexte 84"/>
          <p:cNvSpPr txBox="1"/>
          <p:nvPr/>
        </p:nvSpPr>
        <p:spPr>
          <a:xfrm>
            <a:off x="4211960" y="2176100"/>
            <a:ext cx="115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L’usager contact l’ESMS de son choix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6634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311407"/>
            <a:ext cx="8660711" cy="43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à jour une décision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/>
        </p:blipFill>
        <p:spPr bwMode="auto">
          <a:xfrm>
            <a:off x="5561869" y="1923166"/>
            <a:ext cx="3419475" cy="23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869" y="1923166"/>
            <a:ext cx="1811520" cy="296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3389" y="1923166"/>
            <a:ext cx="1607955" cy="2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61869" y="1923166"/>
            <a:ext cx="1811520" cy="296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61869" y="3967310"/>
            <a:ext cx="3174807" cy="247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Mettre à jour une décision </a:t>
            </a:r>
            <a:r>
              <a:rPr lang="fr-FR" sz="2800" dirty="0" smtClean="0"/>
              <a:t>d’orientation - Contact effectué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2" y="1203823"/>
            <a:ext cx="3576245" cy="3461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2726716" flipV="1">
            <a:off x="1662095" y="4410908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648251" y="4759230"/>
            <a:ext cx="7181850" cy="1543050"/>
            <a:chOff x="1648251" y="4759230"/>
            <a:chExt cx="7181850" cy="154305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251" y="4759230"/>
              <a:ext cx="71818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79427" y="4845588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660" y="806452"/>
            <a:ext cx="3933825" cy="60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60" y="786747"/>
            <a:ext cx="39338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33489"/>
          <a:stretch/>
        </p:blipFill>
        <p:spPr bwMode="auto">
          <a:xfrm>
            <a:off x="3121619" y="535270"/>
            <a:ext cx="3419475" cy="14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7" y="1687240"/>
            <a:ext cx="3080254" cy="2309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63" y="1794424"/>
            <a:ext cx="3578947" cy="2280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9" y="1718723"/>
            <a:ext cx="337426" cy="3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0" y="4047565"/>
            <a:ext cx="3493616" cy="2622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39051" y="479893"/>
            <a:ext cx="3513698" cy="62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Liste d’attente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381" y="4074459"/>
            <a:ext cx="276225" cy="2952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r="20372" b="2940"/>
          <a:stretch/>
        </p:blipFill>
        <p:spPr>
          <a:xfrm>
            <a:off x="3121619" y="675393"/>
            <a:ext cx="3419475" cy="3746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9386" y="1827565"/>
            <a:ext cx="342900" cy="2762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56380" y="5215667"/>
            <a:ext cx="1539101" cy="485885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27" y="1274645"/>
            <a:ext cx="2947916" cy="2212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Liste d’attente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" y="1261401"/>
            <a:ext cx="2940912" cy="2259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48" y="1435006"/>
            <a:ext cx="3032429" cy="1922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0" y="1288293"/>
            <a:ext cx="337426" cy="3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97" y="1456855"/>
            <a:ext cx="417388" cy="4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96" y="1323504"/>
            <a:ext cx="310103" cy="36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 rot="5400000" flipV="1">
            <a:off x="4277378" y="3658652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76030" y="4161571"/>
            <a:ext cx="7000875" cy="1619250"/>
            <a:chOff x="976030" y="4161571"/>
            <a:chExt cx="7000875" cy="161925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030" y="4161571"/>
              <a:ext cx="700087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779203" y="4161571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008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Période d’essai en cours pour les ESAT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6" y="1142478"/>
            <a:ext cx="4248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13" y="1107884"/>
            <a:ext cx="465017" cy="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5" y="4239692"/>
            <a:ext cx="7717029" cy="1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9"/>
          <p:cNvSpPr/>
          <p:nvPr/>
        </p:nvSpPr>
        <p:spPr>
          <a:xfrm rot="3934075" flipV="1">
            <a:off x="2994496" y="3774443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48415" y="4351754"/>
            <a:ext cx="1119116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3" y="1088051"/>
            <a:ext cx="3762149" cy="3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697" y="1091401"/>
            <a:ext cx="4294303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Usager entré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8" y="1120799"/>
            <a:ext cx="3711976" cy="2848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rot="3032031" flipV="1">
            <a:off x="2039145" y="3950036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19175" y="4406346"/>
            <a:ext cx="7105650" cy="1570521"/>
            <a:chOff x="1019175" y="4406346"/>
            <a:chExt cx="7105650" cy="157052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4414767"/>
              <a:ext cx="710565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98543" y="4406346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93" y="1147548"/>
            <a:ext cx="434596" cy="5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7" y="1124737"/>
            <a:ext cx="3277270" cy="3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59" y="761581"/>
            <a:ext cx="3820478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Usager sorti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0" y="1078624"/>
            <a:ext cx="3664481" cy="44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03" y="4968710"/>
            <a:ext cx="6981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 rot="2291568" flipV="1">
            <a:off x="3376628" y="4646445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08979" y="4968710"/>
            <a:ext cx="1910688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92" y="1050879"/>
            <a:ext cx="430157" cy="5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" y="1078174"/>
            <a:ext cx="3156351" cy="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434" y="1325198"/>
            <a:ext cx="3962400" cy="9429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329434" y="2433279"/>
            <a:ext cx="42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positionnée « usagers entrés »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1" y="308459"/>
            <a:ext cx="7936536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Période d’essai non concluante pour les ESAT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8" y="1334473"/>
            <a:ext cx="4276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89" y="1358308"/>
            <a:ext cx="519610" cy="4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7" y="4565959"/>
            <a:ext cx="8222540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3934075" flipV="1">
            <a:off x="2666943" y="4097228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17657" y="4634576"/>
            <a:ext cx="2224587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119" y="1334473"/>
            <a:ext cx="4294303" cy="38596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831314" y="2210846"/>
            <a:ext cx="42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positionnée « usagers entrés »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Admission impossible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9" y="1126296"/>
            <a:ext cx="3735151" cy="40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3" y="1139944"/>
            <a:ext cx="3299132" cy="2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7" y="1157623"/>
            <a:ext cx="423080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2" y="4981433"/>
            <a:ext cx="7781679" cy="13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 rot="2291568" flipV="1">
            <a:off x="1506886" y="4562584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51629" y="4995373"/>
            <a:ext cx="1296539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183" y="1026182"/>
            <a:ext cx="4294303" cy="385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1183" y="1662545"/>
            <a:ext cx="421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déjà positionnée a minima en </a:t>
            </a:r>
            <a:r>
              <a:rPr lang="fr-FR" i="1" dirty="0">
                <a:solidFill>
                  <a:srgbClr val="7030A0"/>
                </a:solidFill>
              </a:rPr>
              <a:t>contact effectué ou en liste d’attente</a:t>
            </a:r>
          </a:p>
        </p:txBody>
      </p:sp>
    </p:spTree>
    <p:extLst>
      <p:ext uri="{BB962C8B-B14F-4D97-AF65-F5344CB8AC3E}">
        <p14:creationId xmlns:p14="http://schemas.microsoft.com/office/powerpoint/2010/main" val="37725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d’orientation </a:t>
            </a:r>
            <a:r>
              <a:rPr lang="fr-FR" dirty="0" smtClean="0"/>
              <a:t>–Déclarer un nouvel accompagnement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0" y="1615267"/>
            <a:ext cx="8706688" cy="314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0" t="-2393" r="10845" b="68142"/>
          <a:stretch/>
        </p:blipFill>
        <p:spPr bwMode="auto">
          <a:xfrm>
            <a:off x="4285397" y="1473958"/>
            <a:ext cx="3835022" cy="168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9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La gestion des comptes dans ViaTrajectoire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50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d’orientation –Déclarer un nouvel accompagnement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9" y="1435914"/>
            <a:ext cx="4514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350129" y="2096715"/>
            <a:ext cx="3263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50046"/>
                </a:solidFill>
              </a:rPr>
              <a:t>Prise en charge multiple</a:t>
            </a:r>
          </a:p>
          <a:p>
            <a:endParaRPr lang="fr-FR" sz="1400" dirty="0"/>
          </a:p>
          <a:p>
            <a:r>
              <a:rPr lang="fr-FR" sz="1400" b="1" dirty="0" smtClean="0">
                <a:solidFill>
                  <a:srgbClr val="E50046"/>
                </a:solidFill>
              </a:rPr>
              <a:t>Admission dans une unité de mon établissement et en liste d’attente sur une autre unité</a:t>
            </a:r>
            <a:endParaRPr lang="fr-FR" sz="1400" b="1" dirty="0">
              <a:solidFill>
                <a:srgbClr val="E50046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0" y="4369416"/>
            <a:ext cx="7686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4394579" y="2347415"/>
            <a:ext cx="955550" cy="791570"/>
          </a:xfrm>
          <a:prstGeom prst="straightConnector1">
            <a:avLst/>
          </a:prstGeom>
          <a:ln>
            <a:solidFill>
              <a:srgbClr val="E500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394579" y="2819400"/>
            <a:ext cx="955550" cy="319585"/>
          </a:xfrm>
          <a:prstGeom prst="straightConnector1">
            <a:avLst/>
          </a:prstGeom>
          <a:ln>
            <a:solidFill>
              <a:srgbClr val="E500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91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0" y="1477368"/>
            <a:ext cx="8483334" cy="45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6550429" y="4971012"/>
            <a:ext cx="1321723" cy="1138650"/>
          </a:xfrm>
          <a:prstGeom prst="ellipse">
            <a:avLst/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582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4269" r="16962" b="18876"/>
          <a:stretch/>
        </p:blipFill>
        <p:spPr bwMode="auto">
          <a:xfrm>
            <a:off x="166254" y="1971303"/>
            <a:ext cx="8865507" cy="33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00" y="2148630"/>
            <a:ext cx="5629708" cy="262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7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1" y="1795551"/>
            <a:ext cx="9021170" cy="17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06590" y="1795551"/>
            <a:ext cx="805218" cy="272956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" y="2845068"/>
            <a:ext cx="8977293" cy="81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5" y="3898788"/>
            <a:ext cx="8143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1558274" y="2833489"/>
            <a:ext cx="1148316" cy="522735"/>
          </a:xfrm>
          <a:prstGeom prst="ellipse">
            <a:avLst/>
          </a:prstGeom>
          <a:noFill/>
          <a:ln w="19050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52060" y="5050297"/>
            <a:ext cx="1584251" cy="477321"/>
          </a:xfrm>
          <a:prstGeom prst="ellipse">
            <a:avLst/>
          </a:prstGeom>
          <a:noFill/>
          <a:ln w="19050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1" t="15829" r="11587" b="25574"/>
          <a:stretch/>
        </p:blipFill>
        <p:spPr bwMode="auto">
          <a:xfrm>
            <a:off x="318645" y="1477368"/>
            <a:ext cx="8682848" cy="41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6940" y="2185056"/>
            <a:ext cx="1318161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25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3"/>
          <a:stretch/>
        </p:blipFill>
        <p:spPr bwMode="auto">
          <a:xfrm>
            <a:off x="225185" y="1021206"/>
            <a:ext cx="8773964" cy="41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78" y="4787425"/>
            <a:ext cx="4286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317673" y="1971304"/>
            <a:ext cx="24463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l’ESMS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738255" y="2155970"/>
            <a:ext cx="1579418" cy="456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17673" y="2486165"/>
            <a:ext cx="24463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l’unité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1"/>
          </p:cNvCxnSpPr>
          <p:nvPr/>
        </p:nvCxnSpPr>
        <p:spPr>
          <a:xfrm flipH="1">
            <a:off x="4973414" y="2670831"/>
            <a:ext cx="1344259" cy="219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40020" y="4358245"/>
            <a:ext cx="477498" cy="405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0" y="3895106"/>
            <a:ext cx="4495700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participe à l’alimentation des statistiques partagées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de ViaTrajectoire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5" t="15673" r="16296" b="34457"/>
          <a:stretch/>
        </p:blipFill>
        <p:spPr bwMode="auto">
          <a:xfrm>
            <a:off x="213756" y="1425039"/>
            <a:ext cx="8690451" cy="39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0088" y="1965366"/>
            <a:ext cx="926276" cy="136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accès en tant que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68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03761" y="1628455"/>
            <a:ext cx="8401210" cy="3235792"/>
            <a:chOff x="403761" y="1450325"/>
            <a:chExt cx="8401210" cy="32357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43"/>
            <a:stretch/>
          </p:blipFill>
          <p:spPr bwMode="auto">
            <a:xfrm>
              <a:off x="403761" y="1450325"/>
              <a:ext cx="8401210" cy="272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61" y="4101809"/>
              <a:ext cx="8401210" cy="58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926195" y="4315564"/>
            <a:ext cx="926276" cy="21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accès en tant que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" y="1580400"/>
            <a:ext cx="8816511" cy="33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9999" y="4904501"/>
            <a:ext cx="8816511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Données disponibles: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Nombre de notifications gérées sur la période et statuts (selon caractérisation, qualification, sexe, tranches d’âge,…)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Détail des usagers sortis, annulations, admissions impossibles</a:t>
            </a:r>
          </a:p>
          <a:p>
            <a:r>
              <a:rPr lang="fr-FR" dirty="0" smtClean="0"/>
              <a:t>- Suivi de l’occupation des places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337" y="368862"/>
            <a:ext cx="7509842" cy="618819"/>
          </a:xfrm>
        </p:spPr>
        <p:txBody>
          <a:bodyPr>
            <a:normAutofit/>
          </a:bodyPr>
          <a:lstStyle/>
          <a:p>
            <a:r>
              <a:rPr lang="fr-FR" dirty="0" smtClean="0"/>
              <a:t>Gestion des habilitations en cascade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3941" y="1127962"/>
            <a:ext cx="6722772" cy="4880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399739" y="954252"/>
            <a:ext cx="2304774" cy="589117"/>
            <a:chOff x="4491643" y="2160817"/>
            <a:chExt cx="3277900" cy="921530"/>
          </a:xfrm>
        </p:grpSpPr>
        <p:graphicFrame>
          <p:nvGraphicFramePr>
            <p:cNvPr id="18" name="Objet 17"/>
            <p:cNvGraphicFramePr>
              <a:graphicFrameLocks noChangeAspect="1"/>
            </p:cNvGraphicFramePr>
            <p:nvPr>
              <p:extLst/>
            </p:nvPr>
          </p:nvGraphicFramePr>
          <p:xfrm>
            <a:off x="4491643" y="2480540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4" name="Image" r:id="rId4" imgW="438120" imgH="419040" progId="Photoshop.Image.11">
                    <p:embed/>
                  </p:oleObj>
                </mc:Choice>
                <mc:Fallback>
                  <p:oleObj name="Image" r:id="rId4" imgW="438120" imgH="419040" progId="Photoshop.Image.11">
                    <p:embed/>
                    <p:pic>
                      <p:nvPicPr>
                        <p:cNvPr id="18" name="Objet 1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91643" y="2480540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ZoneTexte 18"/>
            <p:cNvSpPr txBox="1"/>
            <p:nvPr/>
          </p:nvSpPr>
          <p:spPr>
            <a:xfrm>
              <a:off x="5142721" y="2167947"/>
              <a:ext cx="2626822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Administrateur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142721" y="2160817"/>
              <a:ext cx="2626822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Administrateur</a:t>
              </a:r>
              <a:endParaRPr lang="fr-FR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997040" y="2614069"/>
            <a:ext cx="2562078" cy="818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Coordination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aux </a:t>
            </a:r>
            <a:r>
              <a:rPr lang="fr-FR" sz="1200" dirty="0" smtClean="0">
                <a:solidFill>
                  <a:schemeClr val="tx1"/>
                </a:solidFill>
              </a:rPr>
              <a:t>utilisateurs </a:t>
            </a:r>
            <a:r>
              <a:rPr lang="fr-FR" sz="1200" dirty="0">
                <a:solidFill>
                  <a:schemeClr val="tx1"/>
                </a:solidFill>
              </a:rPr>
              <a:t>chargés du déploiement de ViaTrajectoire dans leur département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938451" y="2856608"/>
            <a:ext cx="3226872" cy="642938"/>
            <a:chOff x="3471477" y="5058876"/>
            <a:chExt cx="4589329" cy="914400"/>
          </a:xfrm>
        </p:grpSpPr>
        <p:graphicFrame>
          <p:nvGraphicFramePr>
            <p:cNvPr id="23" name="Objet 22"/>
            <p:cNvGraphicFramePr>
              <a:graphicFrameLocks noChangeAspect="1"/>
            </p:cNvGraphicFramePr>
            <p:nvPr>
              <p:extLst/>
            </p:nvPr>
          </p:nvGraphicFramePr>
          <p:xfrm>
            <a:off x="3471477" y="5273128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5" name="Image" r:id="rId6" imgW="438120" imgH="419040" progId="Photoshop.Image.11">
                    <p:embed/>
                  </p:oleObj>
                </mc:Choice>
                <mc:Fallback>
                  <p:oleObj name="Image" r:id="rId6" imgW="438120" imgH="419040" progId="Photoshop.Image.11">
                    <p:embed/>
                    <p:pic>
                      <p:nvPicPr>
                        <p:cNvPr id="23" name="Objet 2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71477" y="5273128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ZoneTexte 23"/>
            <p:cNvSpPr txBox="1"/>
            <p:nvPr/>
          </p:nvSpPr>
          <p:spPr>
            <a:xfrm>
              <a:off x="4008669" y="5058876"/>
              <a:ext cx="40521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Coordination Handicap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45551" y="5323792"/>
            <a:ext cx="2501731" cy="642938"/>
            <a:chOff x="-82522" y="7040387"/>
            <a:chExt cx="3558017" cy="914400"/>
          </a:xfrm>
        </p:grpSpPr>
        <p:graphicFrame>
          <p:nvGraphicFramePr>
            <p:cNvPr id="26" name="Objet 25"/>
            <p:cNvGraphicFramePr>
              <a:graphicFrameLocks noChangeAspect="1"/>
            </p:cNvGraphicFramePr>
            <p:nvPr>
              <p:extLst/>
            </p:nvPr>
          </p:nvGraphicFramePr>
          <p:xfrm>
            <a:off x="-82522" y="7269857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Image" r:id="rId8" imgW="438120" imgH="419040" progId="Photoshop.Image.11">
                    <p:embed/>
                  </p:oleObj>
                </mc:Choice>
                <mc:Fallback>
                  <p:oleObj name="Image" r:id="rId8" imgW="438120" imgH="419040" progId="Photoshop.Image.11">
                    <p:embed/>
                    <p:pic>
                      <p:nvPicPr>
                        <p:cNvPr id="26" name="Objet 2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82522" y="7269857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ZoneTexte 26"/>
            <p:cNvSpPr txBox="1"/>
            <p:nvPr/>
          </p:nvSpPr>
          <p:spPr>
            <a:xfrm>
              <a:off x="589910" y="7040387"/>
              <a:ext cx="2885585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MDPH</a:t>
              </a:r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51368" y="3576551"/>
            <a:ext cx="1647017" cy="642938"/>
            <a:chOff x="566194" y="6583268"/>
            <a:chExt cx="2342425" cy="914400"/>
          </a:xfrm>
        </p:grpSpPr>
        <p:graphicFrame>
          <p:nvGraphicFramePr>
            <p:cNvPr id="29" name="Objet 28"/>
            <p:cNvGraphicFramePr>
              <a:graphicFrameLocks noChangeAspect="1"/>
            </p:cNvGraphicFramePr>
            <p:nvPr>
              <p:extLst/>
            </p:nvPr>
          </p:nvGraphicFramePr>
          <p:xfrm>
            <a:off x="566194" y="6743207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Image" r:id="rId9" imgW="438120" imgH="419040" progId="Photoshop.Image.11">
                    <p:embed/>
                  </p:oleObj>
                </mc:Choice>
                <mc:Fallback>
                  <p:oleObj name="Image" r:id="rId9" imgW="438120" imgH="419040" progId="Photoshop.Image.11">
                    <p:embed/>
                    <p:pic>
                      <p:nvPicPr>
                        <p:cNvPr id="29" name="Objet 2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6194" y="6743207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ZoneTexte 29"/>
            <p:cNvSpPr txBox="1"/>
            <p:nvPr/>
          </p:nvSpPr>
          <p:spPr>
            <a:xfrm>
              <a:off x="1085619" y="6583268"/>
              <a:ext cx="18230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Référent MDPH</a:t>
              </a:r>
              <a:endParaRPr lang="fr-FR" dirty="0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 flipH="1">
            <a:off x="2743514" y="3542973"/>
            <a:ext cx="1464861" cy="268706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ZoneTexte 31"/>
          <p:cNvSpPr txBox="1"/>
          <p:nvPr/>
        </p:nvSpPr>
        <p:spPr>
          <a:xfrm>
            <a:off x="1398870" y="4097153"/>
            <a:ext cx="2759739" cy="1075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400" b="1" kern="120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Attribue le profil </a:t>
            </a:r>
            <a:r>
              <a:rPr lang="fr-FR" sz="1200" b="0" u="sng" dirty="0">
                <a:solidFill>
                  <a:schemeClr val="tx1"/>
                </a:solidFill>
                <a:latin typeface="Helvetica Light"/>
              </a:rPr>
              <a:t>Référent MDPH 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aux utilisateurs chargés de </a:t>
            </a:r>
            <a:r>
              <a:rPr lang="fr-FR" sz="1200" dirty="0">
                <a:solidFill>
                  <a:schemeClr val="tx1"/>
                </a:solidFill>
                <a:latin typeface="Helvetica Light"/>
              </a:rPr>
              <a:t>gérer les paramètres d’utilisation et les utilisateurs 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de VT dans la MDPH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958600" y="4187101"/>
            <a:ext cx="17528" cy="1298038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ZoneTexte 33"/>
          <p:cNvSpPr txBox="1"/>
          <p:nvPr/>
        </p:nvSpPr>
        <p:spPr>
          <a:xfrm>
            <a:off x="1581530" y="5485139"/>
            <a:ext cx="2197203" cy="686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MDPH</a:t>
            </a:r>
            <a:r>
              <a:rPr lang="fr-FR" sz="1200" dirty="0" smtClean="0">
                <a:solidFill>
                  <a:schemeClr val="tx1"/>
                </a:solidFill>
              </a:rPr>
              <a:t> aux </a:t>
            </a:r>
            <a:r>
              <a:rPr lang="fr-FR" sz="1200" b="1" dirty="0">
                <a:solidFill>
                  <a:schemeClr val="tx1"/>
                </a:solidFill>
              </a:rPr>
              <a:t>utilisateurs </a:t>
            </a:r>
            <a:r>
              <a:rPr lang="fr-FR" sz="1200" b="1" dirty="0" smtClean="0">
                <a:solidFill>
                  <a:schemeClr val="tx1"/>
                </a:solidFill>
              </a:rPr>
              <a:t>de VT dans </a:t>
            </a:r>
            <a:r>
              <a:rPr lang="fr-FR" sz="1200" b="1" dirty="0">
                <a:solidFill>
                  <a:schemeClr val="tx1"/>
                </a:solidFill>
              </a:rPr>
              <a:t>la MDPH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6416381" y="3544163"/>
            <a:ext cx="2715141" cy="642938"/>
            <a:chOff x="4394851" y="6168029"/>
            <a:chExt cx="3861533" cy="914400"/>
          </a:xfrm>
        </p:grpSpPr>
        <p:graphicFrame>
          <p:nvGraphicFramePr>
            <p:cNvPr id="36" name="Objet 35"/>
            <p:cNvGraphicFramePr>
              <a:graphicFrameLocks noChangeAspect="1"/>
            </p:cNvGraphicFramePr>
            <p:nvPr>
              <p:extLst/>
            </p:nvPr>
          </p:nvGraphicFramePr>
          <p:xfrm>
            <a:off x="4394851" y="6374031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Image" r:id="rId10" imgW="438120" imgH="419040" progId="Photoshop.Image.11">
                    <p:embed/>
                  </p:oleObj>
                </mc:Choice>
                <mc:Fallback>
                  <p:oleObj name="Image" r:id="rId10" imgW="438120" imgH="419040" progId="Photoshop.Image.11">
                    <p:embed/>
                    <p:pic>
                      <p:nvPicPr>
                        <p:cNvPr id="36" name="Objet 3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94851" y="6374031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ZoneTexte 36"/>
            <p:cNvSpPr txBox="1"/>
            <p:nvPr/>
          </p:nvSpPr>
          <p:spPr>
            <a:xfrm>
              <a:off x="4974560" y="6168029"/>
              <a:ext cx="3281824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Référent ESMS</a:t>
              </a:r>
              <a:endParaRPr lang="fr-FR" dirty="0"/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>
            <a:off x="4639582" y="3596927"/>
            <a:ext cx="1483482" cy="268706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ZoneTexte 38"/>
          <p:cNvSpPr txBox="1"/>
          <p:nvPr/>
        </p:nvSpPr>
        <p:spPr>
          <a:xfrm>
            <a:off x="5101010" y="5488951"/>
            <a:ext cx="2036262" cy="686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ESMS </a:t>
            </a:r>
            <a:r>
              <a:rPr lang="fr-FR" sz="1200" dirty="0">
                <a:solidFill>
                  <a:schemeClr val="tx1"/>
                </a:solidFill>
              </a:rPr>
              <a:t>aux </a:t>
            </a:r>
            <a:r>
              <a:rPr lang="fr-FR" sz="1200" b="1" dirty="0">
                <a:solidFill>
                  <a:schemeClr val="tx1"/>
                </a:solidFill>
              </a:rPr>
              <a:t>utilisateurs </a:t>
            </a:r>
            <a:r>
              <a:rPr lang="fr-FR" sz="1200" b="1" dirty="0" smtClean="0">
                <a:solidFill>
                  <a:schemeClr val="tx1"/>
                </a:solidFill>
              </a:rPr>
              <a:t>de VT dans </a:t>
            </a:r>
            <a:r>
              <a:rPr lang="fr-FR" sz="1200" b="1" dirty="0">
                <a:solidFill>
                  <a:schemeClr val="tx1"/>
                </a:solidFill>
              </a:rPr>
              <a:t>l’ESMS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866955" y="4109402"/>
            <a:ext cx="2512217" cy="1075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>
                <a:solidFill>
                  <a:schemeClr val="tx1"/>
                </a:solidFill>
              </a:rPr>
              <a:t>Référent </a:t>
            </a:r>
            <a:r>
              <a:rPr lang="fr-FR" sz="1200" u="sng" dirty="0" smtClean="0">
                <a:solidFill>
                  <a:schemeClr val="tx1"/>
                </a:solidFill>
              </a:rPr>
              <a:t>ESMS </a:t>
            </a:r>
            <a:r>
              <a:rPr lang="fr-FR" sz="1200" dirty="0">
                <a:solidFill>
                  <a:schemeClr val="tx1"/>
                </a:solidFill>
              </a:rPr>
              <a:t>aux utilisateurs chargés </a:t>
            </a:r>
            <a:r>
              <a:rPr lang="fr-FR" sz="1200" dirty="0" smtClean="0">
                <a:solidFill>
                  <a:schemeClr val="tx1"/>
                </a:solidFill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</a:rPr>
              <a:t>gérer</a:t>
            </a:r>
            <a:r>
              <a:rPr lang="fr-FR" sz="1200" dirty="0" smtClean="0">
                <a:solidFill>
                  <a:schemeClr val="tx1"/>
                </a:solidFill>
              </a:rPr>
              <a:t>  </a:t>
            </a:r>
            <a:r>
              <a:rPr lang="fr-FR" sz="1200" b="1" dirty="0">
                <a:solidFill>
                  <a:schemeClr val="tx1"/>
                </a:solidFill>
              </a:rPr>
              <a:t>la </a:t>
            </a:r>
            <a:r>
              <a:rPr lang="fr-FR" sz="1200" b="1" dirty="0" smtClean="0">
                <a:solidFill>
                  <a:schemeClr val="tx1"/>
                </a:solidFill>
              </a:rPr>
              <a:t>fiche </a:t>
            </a:r>
            <a:r>
              <a:rPr lang="fr-FR" sz="1200" b="1" dirty="0">
                <a:solidFill>
                  <a:schemeClr val="tx1"/>
                </a:solidFill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</a:rPr>
              <a:t>l’ESMS dans l’annuaire </a:t>
            </a:r>
            <a:r>
              <a:rPr lang="fr-FR" sz="1200" b="1" dirty="0">
                <a:solidFill>
                  <a:schemeClr val="tx1"/>
                </a:solidFill>
              </a:rPr>
              <a:t>et les utilisateurs </a:t>
            </a:r>
            <a:r>
              <a:rPr lang="fr-FR" sz="1200" dirty="0" smtClean="0">
                <a:solidFill>
                  <a:schemeClr val="tx1"/>
                </a:solidFill>
              </a:rPr>
              <a:t>de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VT </a:t>
            </a:r>
            <a:r>
              <a:rPr lang="fr-FR" sz="1200" dirty="0">
                <a:solidFill>
                  <a:schemeClr val="tx1"/>
                </a:solidFill>
              </a:rPr>
              <a:t>dans l’ESMS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789157" y="6204275"/>
            <a:ext cx="216179" cy="4876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35717" marR="35717" algn="ctr" defTabSz="410751" latinLnBrk="1" hangingPunct="0"/>
            <a:endParaRPr lang="fr-FR" sz="27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169710" y="5372863"/>
            <a:ext cx="1623079" cy="974212"/>
            <a:chOff x="4797674" y="6356894"/>
            <a:chExt cx="2308379" cy="1385545"/>
          </a:xfrm>
        </p:grpSpPr>
        <p:graphicFrame>
          <p:nvGraphicFramePr>
            <p:cNvPr id="43" name="Objet 42"/>
            <p:cNvGraphicFramePr>
              <a:graphicFrameLocks noChangeAspect="1"/>
            </p:cNvGraphicFramePr>
            <p:nvPr>
              <p:extLst/>
            </p:nvPr>
          </p:nvGraphicFramePr>
          <p:xfrm>
            <a:off x="4797674" y="6575023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" name="Image" r:id="rId11" imgW="438120" imgH="419040" progId="Photoshop.Image.11">
                    <p:embed/>
                  </p:oleObj>
                </mc:Choice>
                <mc:Fallback>
                  <p:oleObj name="Image" r:id="rId11" imgW="438120" imgH="419040" progId="Photoshop.Image.11">
                    <p:embed/>
                    <p:pic>
                      <p:nvPicPr>
                        <p:cNvPr id="43" name="Objet 4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7674" y="6575023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ZoneTexte 43"/>
            <p:cNvSpPr txBox="1"/>
            <p:nvPr/>
          </p:nvSpPr>
          <p:spPr>
            <a:xfrm>
              <a:off x="5180270" y="6356894"/>
              <a:ext cx="1925783" cy="138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sz="1200" dirty="0" smtClean="0"/>
                <a:t>ESMS administratif</a:t>
              </a:r>
            </a:p>
            <a:p>
              <a:pPr latinLnBrk="1" hangingPunct="0"/>
              <a:r>
                <a:rPr lang="fr-FR" sz="1200" dirty="0" smtClean="0"/>
                <a:t>ESMS social, éducatif…</a:t>
              </a:r>
            </a:p>
            <a:p>
              <a:pPr latinLnBrk="1" hangingPunct="0"/>
              <a:r>
                <a:rPr lang="fr-FR" sz="1200" dirty="0" smtClean="0"/>
                <a:t>ESMS médical</a:t>
              </a:r>
              <a:endParaRPr lang="fr-FR" sz="1200" dirty="0"/>
            </a:p>
          </p:txBody>
        </p:sp>
      </p:grpSp>
      <p:cxnSp>
        <p:nvCxnSpPr>
          <p:cNvPr id="45" name="Connecteur droit avec flèche 44"/>
          <p:cNvCxnSpPr/>
          <p:nvPr/>
        </p:nvCxnSpPr>
        <p:spPr>
          <a:xfrm>
            <a:off x="4505696" y="1393738"/>
            <a:ext cx="7194" cy="566091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6" name="Groupe 45"/>
          <p:cNvGrpSpPr/>
          <p:nvPr/>
        </p:nvGrpSpPr>
        <p:grpSpPr>
          <a:xfrm>
            <a:off x="3463583" y="1978472"/>
            <a:ext cx="2351998" cy="607024"/>
            <a:chOff x="4417894" y="1930619"/>
            <a:chExt cx="3345063" cy="914400"/>
          </a:xfrm>
        </p:grpSpPr>
        <p:graphicFrame>
          <p:nvGraphicFramePr>
            <p:cNvPr id="47" name="Objet 46"/>
            <p:cNvGraphicFramePr>
              <a:graphicFrameLocks noChangeAspect="1"/>
            </p:cNvGraphicFramePr>
            <p:nvPr>
              <p:extLst/>
            </p:nvPr>
          </p:nvGraphicFramePr>
          <p:xfrm>
            <a:off x="4417894" y="2104451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" name="Image" r:id="rId12" imgW="438120" imgH="419040" progId="Photoshop.Image.11">
                    <p:embed/>
                  </p:oleObj>
                </mc:Choice>
                <mc:Fallback>
                  <p:oleObj name="Image" r:id="rId12" imgW="438120" imgH="419040" progId="Photoshop.Image.11">
                    <p:embed/>
                    <p:pic>
                      <p:nvPicPr>
                        <p:cNvPr id="47" name="Objet 4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17894" y="2104451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ZoneTexte 47"/>
            <p:cNvSpPr txBox="1"/>
            <p:nvPr/>
          </p:nvSpPr>
          <p:spPr>
            <a:xfrm>
              <a:off x="5136136" y="1930619"/>
              <a:ext cx="2626821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Région</a:t>
              </a:r>
              <a:endParaRPr lang="fr-FR" dirty="0"/>
            </a:p>
          </p:txBody>
        </p:sp>
      </p:grpSp>
      <p:cxnSp>
        <p:nvCxnSpPr>
          <p:cNvPr id="49" name="Connecteur droit avec flèche 48"/>
          <p:cNvCxnSpPr/>
          <p:nvPr/>
        </p:nvCxnSpPr>
        <p:spPr>
          <a:xfrm>
            <a:off x="4496670" y="2446268"/>
            <a:ext cx="9026" cy="530755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ZoneTexte 49"/>
          <p:cNvSpPr txBox="1"/>
          <p:nvPr/>
        </p:nvSpPr>
        <p:spPr>
          <a:xfrm>
            <a:off x="195364" y="1941370"/>
            <a:ext cx="3178125" cy="7758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400" b="1" kern="120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Attribue le profil </a:t>
            </a:r>
            <a:r>
              <a:rPr lang="fr-FR" sz="1200" b="0" u="sng" dirty="0">
                <a:solidFill>
                  <a:schemeClr val="tx1"/>
                </a:solidFill>
                <a:latin typeface="Helvetica Light"/>
              </a:rPr>
              <a:t>Région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 aux utilisateurs chargés du </a:t>
            </a:r>
            <a:r>
              <a:rPr lang="fr-FR" sz="1200" dirty="0">
                <a:solidFill>
                  <a:schemeClr val="tx1"/>
                </a:solidFill>
                <a:latin typeface="Helvetica Light"/>
              </a:rPr>
              <a:t>déploiement de ViaTrajectoire dans leur région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8106798" y="4187101"/>
            <a:ext cx="8957" cy="1357371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16381" y="6339728"/>
            <a:ext cx="2615804" cy="365125"/>
          </a:xfrm>
        </p:spPr>
        <p:txBody>
          <a:bodyPr/>
          <a:lstStyle/>
          <a:p>
            <a:fld id="{11EB8B80-DEFF-4BDE-8C78-DBE83717225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8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4" grpId="0" animBg="1"/>
      <p:bldP spid="39" grpId="0" animBg="1"/>
      <p:bldP spid="40" grpId="0" animBg="1"/>
      <p:bldP spid="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Système d’Information Décisionnel de Suivi des Décisions d’Orientation (SID SDO)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296470"/>
            <a:ext cx="7886700" cy="488049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/>
          <a:p>
            <a:pPr algn="just">
              <a:defRPr/>
            </a:pP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 SID SDO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est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système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d’information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décisionnel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qui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exploite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les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données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issues de ViaTrajectoire </a:t>
            </a:r>
            <a:endParaRPr lang="fr-FR" sz="24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just">
              <a:buNone/>
              <a:defRPr/>
            </a:pPr>
            <a:endParaRPr lang="fr-FR" sz="24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sz="24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Ces</a:t>
            </a:r>
            <a:r>
              <a:rPr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données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sont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consolidées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et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restituées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visuellement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manière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à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pouvoir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produire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une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analyse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:</a:t>
            </a:r>
            <a:endParaRPr dirty="0"/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l’offre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médico-sociale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besoins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et 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réponses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apportées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aux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usagers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orientés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par la MDPH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mouvements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usagers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entre les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différents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territoires</a:t>
            </a:r>
            <a:endParaRPr lang="fr-FR" sz="20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 algn="just">
              <a:defRPr/>
            </a:pP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Développé par la CNSA, il est aujourd’hui destiné aux ARS, </a:t>
            </a:r>
            <a:r>
              <a:rPr lang="fr-FR" sz="2400" b="0" i="0" u="none" strike="noStrike" cap="none" spc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GRADeS</a:t>
            </a: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MDPH et CD </a:t>
            </a:r>
          </a:p>
          <a:p>
            <a:pPr lvl="0" algn="just">
              <a:defRPr/>
            </a:pP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Une ouverture aux ESMS est prévue en janvier 2023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5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Système d’Information Décisionnel de Suivi des Décisions d’Orientation (SID SDO)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t="50000" r="14885"/>
          <a:stretch/>
        </p:blipFill>
        <p:spPr bwMode="auto">
          <a:xfrm>
            <a:off x="0" y="1605359"/>
            <a:ext cx="8853055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7958" y="3135085"/>
            <a:ext cx="952005" cy="239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5305" y="2276873"/>
            <a:ext cx="8667750" cy="2722640"/>
            <a:chOff x="185305" y="2276873"/>
            <a:chExt cx="8667750" cy="2722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b="6892"/>
            <a:stretch/>
          </p:blipFill>
          <p:spPr bwMode="auto">
            <a:xfrm>
              <a:off x="185305" y="2276873"/>
              <a:ext cx="8667750" cy="2722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344384" y="3135086"/>
              <a:ext cx="688769" cy="1864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79963" y="3135085"/>
              <a:ext cx="688769" cy="1864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72486" y="4166260"/>
              <a:ext cx="952005" cy="833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8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L’accès Grand-Public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72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97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Grand-Public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73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" y="1459161"/>
            <a:ext cx="7886700" cy="33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21" y="2628920"/>
            <a:ext cx="3044190" cy="23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Grand-Public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37" y="1445122"/>
            <a:ext cx="8745283" cy="3958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3790" y="5508728"/>
            <a:ext cx="815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évolution portée par la CNSA, les ARS,  les départements avec les fédérations d’établissements et de services prévoit l’intégration d’un Dossier Unique d’Admission disponible en ligne </a:t>
            </a:r>
            <a:r>
              <a:rPr lang="fr-FR" sz="1600" u="sng" dirty="0" smtClean="0"/>
              <a:t>à compter du second semestre  </a:t>
            </a:r>
            <a:r>
              <a:rPr lang="fr-FR" sz="1600" u="sng" dirty="0" smtClean="0"/>
              <a:t>2024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598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24381" y="448610"/>
            <a:ext cx="7509842" cy="80279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/>
              <a:t>Merci pour votre attention</a:t>
            </a:r>
            <a:endParaRPr lang="fr-FR" sz="3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10" name="Titre 7"/>
          <p:cNvSpPr txBox="1">
            <a:spLocks/>
          </p:cNvSpPr>
          <p:nvPr/>
        </p:nvSpPr>
        <p:spPr>
          <a:xfrm>
            <a:off x="290208" y="2980205"/>
            <a:ext cx="8599054" cy="165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E368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des questions concernant l’usage de ViaTrajectoire</a:t>
            </a:r>
          </a:p>
          <a:p>
            <a:pPr algn="ctr">
              <a:lnSpc>
                <a:spcPct val="170000"/>
              </a:lnSpc>
            </a:pPr>
            <a:r>
              <a:rPr lang="fr-FR" sz="2400" u="sng" dirty="0" smtClean="0"/>
              <a:t>Contacter l’équipe ViaTrajectoire Nouvelle Aquitaine:</a:t>
            </a:r>
          </a:p>
          <a:p>
            <a:pPr algn="ctr">
              <a:lnSpc>
                <a:spcPct val="170000"/>
              </a:lnSpc>
            </a:pPr>
            <a:r>
              <a:rPr lang="fr-FR" sz="2400" dirty="0" smtClean="0">
                <a:hlinkClick r:id="rId2"/>
              </a:rPr>
              <a:t>infos@viatrajectoire-na.fr</a:t>
            </a:r>
            <a:r>
              <a:rPr lang="fr-FR" sz="2400" dirty="0" smtClean="0"/>
              <a:t> </a:t>
            </a:r>
            <a:r>
              <a:rPr lang="fr-FR" sz="2400" dirty="0" smtClean="0"/>
              <a:t>0805 690 656</a:t>
            </a:r>
          </a:p>
          <a:p>
            <a:pPr algn="ctr">
              <a:lnSpc>
                <a:spcPct val="170000"/>
              </a:lnSpc>
            </a:pPr>
            <a:endParaRPr lang="fr-FR" sz="2400" dirty="0" smtClean="0"/>
          </a:p>
          <a:p>
            <a:pPr algn="ctr">
              <a:lnSpc>
                <a:spcPct val="17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des questions concernant directement des usagers  </a:t>
            </a:r>
          </a:p>
          <a:p>
            <a:pPr algn="ctr">
              <a:lnSpc>
                <a:spcPct val="170000"/>
              </a:lnSpc>
            </a:pPr>
            <a:r>
              <a:rPr lang="fr-FR" sz="2400" u="sng" dirty="0" smtClean="0"/>
              <a:t>Contact </a:t>
            </a:r>
            <a:r>
              <a:rPr lang="fr-FR" sz="2400" u="sng" dirty="0" smtClean="0"/>
              <a:t>MDPH</a:t>
            </a:r>
            <a:endParaRPr lang="fr-FR" sz="2400" u="sng" dirty="0" smtClean="0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809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8797" r="30490" b="11241"/>
          <a:stretch/>
        </p:blipFill>
        <p:spPr bwMode="auto">
          <a:xfrm>
            <a:off x="391318" y="1269242"/>
            <a:ext cx="8393375" cy="51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1 : Trouver mes référents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76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23822" r="47518" b="58694"/>
          <a:stretch/>
        </p:blipFill>
        <p:spPr bwMode="auto">
          <a:xfrm>
            <a:off x="4707383" y="1628303"/>
            <a:ext cx="1735456" cy="1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23834" r="69195" b="56949"/>
          <a:stretch/>
        </p:blipFill>
        <p:spPr bwMode="auto">
          <a:xfrm>
            <a:off x="1668398" y="1632192"/>
            <a:ext cx="1490917" cy="1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937757" y="1269242"/>
            <a:ext cx="815721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07383" y="1265054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707383" y="2486943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600158" y="2425412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2:</a:t>
            </a:r>
            <a:br>
              <a:rPr lang="fr-FR" dirty="0" smtClean="0"/>
            </a:br>
            <a:r>
              <a:rPr lang="fr-FR" dirty="0" smtClean="0"/>
              <a:t>Je peux gérer le suivi de mon accueil temporaire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Afin d’avoir un suivi plus fin de mes accompagnements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Paramétrage de mon Accueil Temporaire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préalable, la coordination m ’ouvre les </a:t>
            </a:r>
            <a:r>
              <a:rPr lang="fr-FR" b="1" dirty="0" smtClean="0"/>
              <a:t>droits complémentaires </a:t>
            </a:r>
            <a:r>
              <a:rPr lang="fr-FR" dirty="0" smtClean="0"/>
              <a:t>pour paramétrer le calendrier de mon unité</a:t>
            </a:r>
            <a:endParaRPr lang="fr-FR" dirty="0"/>
          </a:p>
          <a:p>
            <a:r>
              <a:rPr lang="fr-FR" dirty="0" smtClean="0"/>
              <a:t>Je </a:t>
            </a:r>
            <a:r>
              <a:rPr lang="fr-FR" b="1" dirty="0" smtClean="0"/>
              <a:t>décris l’unité </a:t>
            </a:r>
            <a:r>
              <a:rPr lang="fr-FR" dirty="0" smtClean="0"/>
              <a:t>en précisant la temporalité « temporaire » dans Annuaire  / Etablissement </a:t>
            </a:r>
            <a:r>
              <a:rPr lang="fr-FR" dirty="0"/>
              <a:t>/</a:t>
            </a:r>
            <a:r>
              <a:rPr lang="fr-FR" dirty="0" smtClean="0"/>
              <a:t> Unité</a:t>
            </a:r>
          </a:p>
          <a:p>
            <a:r>
              <a:rPr lang="fr-FR" dirty="0" smtClean="0"/>
              <a:t>Puis j’accède à </a:t>
            </a:r>
            <a:r>
              <a:rPr lang="fr-FR" b="1" dirty="0" smtClean="0"/>
              <a:t>Gérer le planning de mes unités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64" y="4470329"/>
            <a:ext cx="2495550" cy="141922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034145" y="5519651"/>
            <a:ext cx="2061557" cy="5569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2" y="383358"/>
            <a:ext cx="7509842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Je peux paramétrer le calendrier de prise en charge de mon unité d’accueil temporaire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077" y="1205345"/>
            <a:ext cx="5580574" cy="4511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6829" y="5735782"/>
            <a:ext cx="739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préciser des périodes de fermeture, l’accueil ou non sur les jours fériés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des différents profils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074" y="1504604"/>
            <a:ext cx="4811111" cy="50176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98599678"/>
              </p:ext>
            </p:extLst>
          </p:nvPr>
        </p:nvGraphicFramePr>
        <p:xfrm>
          <a:off x="548639" y="1729046"/>
          <a:ext cx="3649287" cy="133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746262" y="1111252"/>
            <a:ext cx="2736771" cy="39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Administrateur VT ESMS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129840" y="1111252"/>
            <a:ext cx="2736771" cy="39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Autre utilisateur VT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0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176" y="1459750"/>
            <a:ext cx="4628303" cy="487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46262" y="632337"/>
            <a:ext cx="7649592" cy="930455"/>
          </a:xfrm>
        </p:spPr>
        <p:txBody>
          <a:bodyPr>
            <a:normAutofit fontScale="90000"/>
          </a:bodyPr>
          <a:lstStyle/>
          <a:p>
            <a:r>
              <a:rPr lang="fr-FR" dirty="0"/>
              <a:t>Je peux </a:t>
            </a:r>
            <a:r>
              <a:rPr lang="fr-FR" dirty="0" smtClean="0"/>
              <a:t>modifier à tout moment </a:t>
            </a:r>
            <a:r>
              <a:rPr lang="fr-FR" dirty="0"/>
              <a:t>le calendrier de prise en charge de mon unité d’accueil temporaire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Calendrier accessible depuis l’annuaire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690" y="1242293"/>
            <a:ext cx="4178984" cy="48799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242293"/>
            <a:ext cx="8988425" cy="13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 peux gérer le calendrier de l’usager accompagné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82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63" y="1353957"/>
            <a:ext cx="7886700" cy="4150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3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J’ai un suivi des usagers présents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80" y="1363444"/>
            <a:ext cx="8581364" cy="3175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comptes et habilitations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Menu Administration / rubrique Comptes et habilitations</a:t>
            </a:r>
          </a:p>
          <a:p>
            <a:r>
              <a:rPr lang="fr-FR" dirty="0" smtClean="0"/>
              <a:t>Document et vidéo pas à pas en ligne consultable sur le site </a:t>
            </a:r>
            <a:r>
              <a:rPr lang="fr-FR" dirty="0" smtClean="0">
                <a:hlinkClick r:id="rId2"/>
              </a:rPr>
              <a:t>www.viatrajectoire-nouvelle-aquitaine.fr</a:t>
            </a:r>
            <a:r>
              <a:rPr lang="fr-FR" dirty="0" smtClean="0"/>
              <a:t> :</a:t>
            </a:r>
            <a:endParaRPr lang="fr-FR" dirty="0" smtClean="0">
              <a:hlinkClick r:id="rId3"/>
            </a:endParaRPr>
          </a:p>
          <a:p>
            <a:pPr lvl="1"/>
            <a:r>
              <a:rPr lang="fr-FR" dirty="0" smtClean="0">
                <a:hlinkClick r:id="rId3"/>
              </a:rPr>
              <a:t>gestion </a:t>
            </a:r>
            <a:r>
              <a:rPr lang="fr-FR" dirty="0">
                <a:hlinkClick r:id="rId3"/>
              </a:rPr>
              <a:t>comptes et habilitations 6.3_1.pdf (viatrajectoire-nouvelle-aquitaine.fr</a:t>
            </a:r>
            <a:r>
              <a:rPr lang="fr-FR" dirty="0" smtClean="0">
                <a:hlinkClick r:id="rId3"/>
              </a:rPr>
              <a:t>)</a:t>
            </a:r>
            <a:endParaRPr lang="fr-FR" dirty="0" smtClean="0"/>
          </a:p>
          <a:p>
            <a:pPr lvl="1"/>
            <a:r>
              <a:rPr lang="fr-FR" dirty="0">
                <a:hlinkClick r:id="rId4"/>
              </a:rPr>
              <a:t>ViaTrajectoire : gestion des comptes et des habilitations </a:t>
            </a:r>
            <a:r>
              <a:rPr lang="fr-FR" dirty="0" err="1">
                <a:hlinkClick r:id="rId4"/>
              </a:rPr>
              <a:t>from</a:t>
            </a:r>
            <a:r>
              <a:rPr lang="fr-FR" dirty="0">
                <a:hlinkClick r:id="rId4"/>
              </a:rPr>
              <a:t> ESEA Nouvelle-Aquitaine on </a:t>
            </a:r>
            <a:r>
              <a:rPr lang="fr-FR" dirty="0" err="1">
                <a:hlinkClick r:id="rId4"/>
              </a:rPr>
              <a:t>Vimeo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4947</TotalTime>
  <Words>1697</Words>
  <Application>Microsoft Office PowerPoint</Application>
  <PresentationFormat>Affichage à l'écran (4:3)</PresentationFormat>
  <Paragraphs>330</Paragraphs>
  <Slides>83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90" baseType="lpstr">
      <vt:lpstr>Arial</vt:lpstr>
      <vt:lpstr>Calibri</vt:lpstr>
      <vt:lpstr>Gill Sans</vt:lpstr>
      <vt:lpstr>Helvetica Light</vt:lpstr>
      <vt:lpstr>Wingdings</vt:lpstr>
      <vt:lpstr>Thème Office</vt:lpstr>
      <vt:lpstr>Image</vt:lpstr>
      <vt:lpstr>ViaTrajectoire – Handicap </vt:lpstr>
      <vt:lpstr>ViaTrajectoire – Handicap:  </vt:lpstr>
      <vt:lpstr>Périmètre et principe de fonctionnement</vt:lpstr>
      <vt:lpstr>Périmètre fonctionnel et principes de fonctionnement</vt:lpstr>
      <vt:lpstr>Circuit d’une demande Handicap</vt:lpstr>
      <vt:lpstr>La gestion des comptes dans ViaTrajectoire</vt:lpstr>
      <vt:lpstr>Gestion des habilitations en cascade</vt:lpstr>
      <vt:lpstr>Détail des différents profils</vt:lpstr>
      <vt:lpstr>Gestion des comptes et habilitations</vt:lpstr>
      <vt:lpstr>Se connecter à ViaTrajectoire</vt:lpstr>
      <vt:lpstr>Se connecter à ViaTrajectoire</vt:lpstr>
      <vt:lpstr>Les données de mon compte</vt:lpstr>
      <vt:lpstr>Annuaire ViaTrajectoire</vt:lpstr>
      <vt:lpstr>Consulter l’annuaire</vt:lpstr>
      <vt:lpstr>Consulter l’annuaire</vt:lpstr>
      <vt:lpstr>Consulter l’annuaire</vt:lpstr>
      <vt:lpstr>Consulter l’annuaire</vt:lpstr>
      <vt:lpstr>Consulter l’annuaire</vt:lpstr>
      <vt:lpstr>Consulter l’annuaire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En tant qu’ESMS,  A quoi me sert ViaTrajectoire? </vt:lpstr>
      <vt:lpstr>J’accède à la décision d’orientation</vt:lpstr>
      <vt:lpstr>Accéder à une décision d’orientation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ciblée</vt:lpstr>
      <vt:lpstr>Détail d’une ligne du tableau de bord</vt:lpstr>
      <vt:lpstr>Je collecte des données</vt:lpstr>
      <vt:lpstr>Je consulte la décision</vt:lpstr>
      <vt:lpstr>Les données de la décision d’orientation</vt:lpstr>
      <vt:lpstr>Les données de la décision d’orientation</vt:lpstr>
      <vt:lpstr>Les données de la décision d’orientation</vt:lpstr>
      <vt:lpstr>Les données de suivi de la décision</vt:lpstr>
      <vt:lpstr>Les données de suivi de la décision</vt:lpstr>
      <vt:lpstr>Je peux imprimer les notifications ou les enregistrer en pdf</vt:lpstr>
      <vt:lpstr>Impression des notifications</vt:lpstr>
      <vt:lpstr>Je réponds à mon obligation règlementaire</vt:lpstr>
      <vt:lpstr>Mettre à jour une décision d’orientation</vt:lpstr>
      <vt:lpstr>Mettre à jour une décision d’orientation - Contact effectué</vt:lpstr>
      <vt:lpstr>Mettre à jour une décision d’orientation – Liste d’attente</vt:lpstr>
      <vt:lpstr>Mettre à jour une décision d’orientation – Liste d’attente</vt:lpstr>
      <vt:lpstr>Mettre à jour une décision d’orientation – Période d’essai en cours pour les ESAT</vt:lpstr>
      <vt:lpstr>Mettre à jour une décision d’orientation – Usager entré</vt:lpstr>
      <vt:lpstr>Mettre à jour une décision d’orientation – Usager sorti</vt:lpstr>
      <vt:lpstr>Mettre à jour une décision d’orientation – Période d’essai non concluante pour les ESAT</vt:lpstr>
      <vt:lpstr>Mettre à jour une décision d’orientation – Admission impossible</vt:lpstr>
      <vt:lpstr>Mettre à jour une décision d’orientation –Déclarer un nouvel accompagnement</vt:lpstr>
      <vt:lpstr>Mettre à jour une décision d’orientation –Déclarer un nouvel accompagnement</vt:lpstr>
      <vt:lpstr>Gestion des renouvellements</vt:lpstr>
      <vt:lpstr>Gestion des renouvellements</vt:lpstr>
      <vt:lpstr>Gestion des renouvellements</vt:lpstr>
      <vt:lpstr>Gestion des renouvellements</vt:lpstr>
      <vt:lpstr>Gestion des renouvellements</vt:lpstr>
      <vt:lpstr>Je participe à l’alimentation des statistiques partagées</vt:lpstr>
      <vt:lpstr>L’observatoire de ViaTrajectoire</vt:lpstr>
      <vt:lpstr>Mon accès en tant que structure</vt:lpstr>
      <vt:lpstr>Mon accès en tant que structure</vt:lpstr>
      <vt:lpstr>Le Système d’Information Décisionnel de Suivi des Décisions d’Orientation (SID SDO)</vt:lpstr>
      <vt:lpstr>Le Système d’Information Décisionnel de Suivi des Décisions d’Orientation (SID SDO)</vt:lpstr>
      <vt:lpstr>L’accès Grand-Public</vt:lpstr>
      <vt:lpstr>L’accès Grand-Public</vt:lpstr>
      <vt:lpstr>L’accès Grand-Public</vt:lpstr>
      <vt:lpstr>Merci pour votre attention</vt:lpstr>
      <vt:lpstr>Annexe 1 : Trouver mes référents</vt:lpstr>
      <vt:lpstr>Annexe 2: Je peux gérer le suivi de mon accueil temporaire</vt:lpstr>
      <vt:lpstr>Paramétrage de mon Accueil Temporaire</vt:lpstr>
      <vt:lpstr>Je peux paramétrer le calendrier de prise en charge de mon unité d’accueil temporaire </vt:lpstr>
      <vt:lpstr>Je peux modifier à tout moment le calendrier de prise en charge de mon unité d’accueil temporaire </vt:lpstr>
      <vt:lpstr>Calendrier accessible depuis l’annuaire</vt:lpstr>
      <vt:lpstr>Je peux gérer le calendrier de l’usager accompagné</vt:lpstr>
      <vt:lpstr>J’ai un suivi des usagers présents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167</cp:revision>
  <dcterms:created xsi:type="dcterms:W3CDTF">2016-06-28T07:41:13Z</dcterms:created>
  <dcterms:modified xsi:type="dcterms:W3CDTF">2024-01-05T14:46:08Z</dcterms:modified>
</cp:coreProperties>
</file>