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85" r:id="rId2"/>
    <p:sldId id="294" r:id="rId3"/>
    <p:sldId id="295" r:id="rId4"/>
    <p:sldId id="296" r:id="rId5"/>
    <p:sldId id="297" r:id="rId6"/>
    <p:sldId id="299" r:id="rId7"/>
    <p:sldId id="300" r:id="rId8"/>
    <p:sldId id="301" r:id="rId9"/>
    <p:sldId id="302" r:id="rId10"/>
    <p:sldId id="303" r:id="rId11"/>
    <p:sldId id="304" r:id="rId12"/>
    <p:sldId id="306" r:id="rId13"/>
    <p:sldId id="305" r:id="rId14"/>
    <p:sldId id="307" r:id="rId15"/>
    <p:sldId id="308" r:id="rId16"/>
    <p:sldId id="309" r:id="rId17"/>
    <p:sldId id="310" r:id="rId18"/>
    <p:sldId id="325" r:id="rId19"/>
    <p:sldId id="326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4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ristelle NOZIERE" initials="CN" lastIdx="1" clrIdx="0">
    <p:extLst/>
  </p:cmAuthor>
  <p:cmAuthor id="2" name="BOUBIEN Sandrine" initials="BS" lastIdx="7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0066"/>
    <a:srgbClr val="44236B"/>
    <a:srgbClr val="562D89"/>
    <a:srgbClr val="78B124"/>
    <a:srgbClr val="CC99FF"/>
    <a:srgbClr val="C80051"/>
    <a:srgbClr val="E50046"/>
    <a:srgbClr val="B61264"/>
    <a:srgbClr val="FD8B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530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32D68-99BD-4801-BD47-423F016A79AC}" type="datetimeFigureOut">
              <a:rPr lang="fr-FR" smtClean="0"/>
              <a:t>17/01/2024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8DA15-7142-4EAA-84A2-E99B76AF8D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64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1252" y="1837979"/>
            <a:ext cx="5777948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rgbClr val="562D8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7912" y="4317654"/>
            <a:ext cx="632128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562D89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993" y="413814"/>
            <a:ext cx="4000014" cy="15986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4683"/>
            <a:ext cx="3009437" cy="425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4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17374"/>
            <a:ext cx="7886700" cy="495958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2D8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414581"/>
            <a:ext cx="666750" cy="5905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541847" y="6326138"/>
            <a:ext cx="1973503" cy="39229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694247" y="6478538"/>
            <a:ext cx="1973503" cy="39229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5411"/>
          <a:stretch/>
        </p:blipFill>
        <p:spPr>
          <a:xfrm>
            <a:off x="8382920" y="277974"/>
            <a:ext cx="64926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0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541847" y="6326138"/>
            <a:ext cx="1973503" cy="39229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5411"/>
          <a:stretch/>
        </p:blipFill>
        <p:spPr>
          <a:xfrm>
            <a:off x="8382920" y="277974"/>
            <a:ext cx="64926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3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2532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2D8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6471"/>
            <a:ext cx="7886700" cy="4880492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414581"/>
            <a:ext cx="666750" cy="59055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541847" y="6326138"/>
            <a:ext cx="1973503" cy="39229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5411"/>
          <a:stretch/>
        </p:blipFill>
        <p:spPr>
          <a:xfrm>
            <a:off x="8382920" y="277974"/>
            <a:ext cx="64926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8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562D89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562D89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541847" y="6326138"/>
            <a:ext cx="1973503" cy="3922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5411"/>
          <a:stretch/>
        </p:blipFill>
        <p:spPr>
          <a:xfrm>
            <a:off x="8382920" y="277974"/>
            <a:ext cx="64926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17374"/>
            <a:ext cx="3886200" cy="49595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17374"/>
            <a:ext cx="3886200" cy="49595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2D8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414581"/>
            <a:ext cx="666750" cy="59055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541847" y="6326138"/>
            <a:ext cx="1973503" cy="392297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5411"/>
          <a:stretch/>
        </p:blipFill>
        <p:spPr>
          <a:xfrm>
            <a:off x="8382920" y="277974"/>
            <a:ext cx="64926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4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17373"/>
            <a:ext cx="3868340" cy="8371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54087"/>
            <a:ext cx="3868340" cy="41355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17373"/>
            <a:ext cx="3887391" cy="8371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54087"/>
            <a:ext cx="3887391" cy="41355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2D8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414581"/>
            <a:ext cx="666750" cy="59055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541847" y="6339390"/>
            <a:ext cx="1973503" cy="392297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5411"/>
          <a:stretch/>
        </p:blipFill>
        <p:spPr>
          <a:xfrm>
            <a:off x="8382920" y="277974"/>
            <a:ext cx="64926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9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562D89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414581"/>
            <a:ext cx="666750" cy="59055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541847" y="6326138"/>
            <a:ext cx="1973503" cy="39229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5411"/>
          <a:stretch/>
        </p:blipFill>
        <p:spPr>
          <a:xfrm>
            <a:off x="8382920" y="277974"/>
            <a:ext cx="64926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8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541847" y="6326138"/>
            <a:ext cx="1973503" cy="39229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5411"/>
          <a:stretch/>
        </p:blipFill>
        <p:spPr>
          <a:xfrm>
            <a:off x="8382920" y="277974"/>
            <a:ext cx="64926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6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541847" y="6326138"/>
            <a:ext cx="1973503" cy="39229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5411"/>
          <a:stretch/>
        </p:blipFill>
        <p:spPr>
          <a:xfrm>
            <a:off x="8382920" y="277974"/>
            <a:ext cx="64926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0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9" b="27594"/>
          <a:stretch/>
        </p:blipFill>
        <p:spPr>
          <a:xfrm>
            <a:off x="6541847" y="6326138"/>
            <a:ext cx="1973503" cy="39229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" b="5411"/>
          <a:stretch/>
        </p:blipFill>
        <p:spPr>
          <a:xfrm>
            <a:off x="8382920" y="277974"/>
            <a:ext cx="649265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59575"/>
          </a:xfrm>
          <a:prstGeom prst="rect">
            <a:avLst/>
          </a:prstGeom>
          <a:solidFill>
            <a:srgbClr val="562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0" y="61202"/>
            <a:ext cx="4788000" cy="61200"/>
          </a:xfrm>
          <a:prstGeom prst="rect">
            <a:avLst/>
          </a:prstGeom>
          <a:solidFill>
            <a:srgbClr val="E00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6801057"/>
            <a:ext cx="9144000" cy="61200"/>
          </a:xfrm>
          <a:prstGeom prst="rect">
            <a:avLst/>
          </a:prstGeom>
          <a:solidFill>
            <a:srgbClr val="78B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0" y="6522287"/>
            <a:ext cx="1364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8A5F725-21B7-4A9F-9AE7-2201969A0164}" type="datetime1">
              <a:rPr lang="fr-FR" sz="1400" i="1" smtClean="0">
                <a:solidFill>
                  <a:srgbClr val="78B124"/>
                </a:solidFill>
              </a:rPr>
              <a:t>17/01/2024</a:t>
            </a:fld>
            <a:endParaRPr lang="fr-FR" sz="1400" i="1" dirty="0">
              <a:solidFill>
                <a:srgbClr val="78B124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4356000" y="6737476"/>
            <a:ext cx="4788000" cy="61200"/>
          </a:xfrm>
          <a:prstGeom prst="rect">
            <a:avLst/>
          </a:prstGeom>
          <a:solidFill>
            <a:srgbClr val="00B3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065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38.png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1.png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8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6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13" Type="http://schemas.openxmlformats.org/officeDocument/2006/relationships/image" Target="../media/image91.png"/><Relationship Id="rId3" Type="http://schemas.openxmlformats.org/officeDocument/2006/relationships/image" Target="../media/image81.png"/><Relationship Id="rId7" Type="http://schemas.openxmlformats.org/officeDocument/2006/relationships/image" Target="../media/image85.png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image" Target="../media/image80.png"/><Relationship Id="rId16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11" Type="http://schemas.openxmlformats.org/officeDocument/2006/relationships/image" Target="../media/image89.png"/><Relationship Id="rId5" Type="http://schemas.openxmlformats.org/officeDocument/2006/relationships/image" Target="../media/image83.png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image" Target="../media/image82.png"/><Relationship Id="rId9" Type="http://schemas.openxmlformats.org/officeDocument/2006/relationships/image" Target="../media/image87.png"/><Relationship Id="rId14" Type="http://schemas.openxmlformats.org/officeDocument/2006/relationships/image" Target="../media/image9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rgbClr val="44236B"/>
                </a:solidFill>
              </a:rPr>
              <a:t>Formation Receveurs</a:t>
            </a:r>
            <a:br>
              <a:rPr lang="fr-FR" sz="3600" dirty="0" smtClean="0">
                <a:solidFill>
                  <a:srgbClr val="44236B"/>
                </a:solidFill>
              </a:rPr>
            </a:br>
            <a:r>
              <a:rPr lang="fr-FR" sz="2000" dirty="0" smtClean="0">
                <a:solidFill>
                  <a:srgbClr val="44236B"/>
                </a:solidFill>
              </a:rPr>
              <a:t>SSR, HAD et USP</a:t>
            </a:r>
            <a:r>
              <a:rPr lang="fr-FR" sz="3600" dirty="0" smtClean="0">
                <a:solidFill>
                  <a:srgbClr val="44236B"/>
                </a:solidFill>
              </a:rPr>
              <a:t/>
            </a:r>
            <a:br>
              <a:rPr lang="fr-FR" sz="3600" dirty="0" smtClean="0">
                <a:solidFill>
                  <a:srgbClr val="44236B"/>
                </a:solidFill>
              </a:rPr>
            </a:br>
            <a:endParaRPr lang="fr-FR" sz="2500" dirty="0">
              <a:solidFill>
                <a:srgbClr val="44236B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737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Consulter une demande d’admission : </a:t>
            </a:r>
            <a:br>
              <a:rPr lang="fr-FR" dirty="0" smtClean="0"/>
            </a:br>
            <a:r>
              <a:rPr lang="fr-FR" dirty="0" smtClean="0"/>
              <a:t>le volet </a:t>
            </a:r>
            <a:r>
              <a:rPr lang="fr-FR" dirty="0"/>
              <a:t>S</a:t>
            </a:r>
            <a:r>
              <a:rPr lang="fr-FR" dirty="0" smtClean="0"/>
              <a:t>oins et projets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01" r="34819" b="13075"/>
          <a:stretch/>
        </p:blipFill>
        <p:spPr bwMode="auto">
          <a:xfrm>
            <a:off x="453721" y="1168854"/>
            <a:ext cx="6492620" cy="361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708" r="34860" b="29646"/>
          <a:stretch/>
        </p:blipFill>
        <p:spPr bwMode="auto">
          <a:xfrm>
            <a:off x="445377" y="4470886"/>
            <a:ext cx="677169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62050" y="1256868"/>
            <a:ext cx="1562100" cy="4064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2740052" y="1444166"/>
            <a:ext cx="3314700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107045" y="1304574"/>
            <a:ext cx="2616200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44236B"/>
                </a:solidFill>
              </a:rPr>
              <a:t>Identité du soignant et date de dernière mise à jour</a:t>
            </a:r>
            <a:endParaRPr lang="fr-FR" sz="1400" dirty="0">
              <a:solidFill>
                <a:srgbClr val="44236B"/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615409" y="2041498"/>
            <a:ext cx="82550" cy="127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avec flèche 13"/>
          <p:cNvCxnSpPr>
            <a:stCxn id="16" idx="1"/>
          </p:cNvCxnSpPr>
          <p:nvPr/>
        </p:nvCxnSpPr>
        <p:spPr>
          <a:xfrm flipH="1">
            <a:off x="3016000" y="2096989"/>
            <a:ext cx="3130800" cy="23911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/>
          <p:cNvSpPr txBox="1"/>
          <p:nvPr/>
        </p:nvSpPr>
        <p:spPr>
          <a:xfrm>
            <a:off x="6146800" y="1943100"/>
            <a:ext cx="2197100" cy="30777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FF0000"/>
                </a:solidFill>
              </a:rPr>
              <a:t>*</a:t>
            </a:r>
            <a:r>
              <a:rPr lang="fr-FR" sz="1400" dirty="0" smtClean="0"/>
              <a:t> </a:t>
            </a:r>
            <a:r>
              <a:rPr lang="fr-FR" sz="1400" dirty="0" smtClean="0">
                <a:solidFill>
                  <a:srgbClr val="44236B"/>
                </a:solidFill>
              </a:rPr>
              <a:t>: Indication obligatoire</a:t>
            </a:r>
            <a:endParaRPr lang="fr-FR" sz="1400" dirty="0">
              <a:solidFill>
                <a:srgbClr val="4423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414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11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Consulter une demande d’admission : </a:t>
            </a:r>
            <a:br>
              <a:rPr lang="fr-FR" dirty="0" smtClean="0"/>
            </a:br>
            <a:r>
              <a:rPr lang="fr-FR" dirty="0" smtClean="0"/>
              <a:t>le volet Administratif et Social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39" r="34166" b="13026"/>
          <a:stretch/>
        </p:blipFill>
        <p:spPr bwMode="auto">
          <a:xfrm>
            <a:off x="519467" y="1146411"/>
            <a:ext cx="6181096" cy="358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0" r="34339" b="41583"/>
          <a:stretch/>
        </p:blipFill>
        <p:spPr bwMode="auto">
          <a:xfrm>
            <a:off x="522513" y="4403273"/>
            <a:ext cx="6145481" cy="207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45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" t="20850" r="34917" b="33366"/>
          <a:stretch/>
        </p:blipFill>
        <p:spPr bwMode="auto">
          <a:xfrm>
            <a:off x="0" y="1639533"/>
            <a:ext cx="9017802" cy="3641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Consulter une demande d’admission : </a:t>
            </a:r>
            <a:br>
              <a:rPr lang="fr-FR" dirty="0" smtClean="0"/>
            </a:br>
            <a:r>
              <a:rPr lang="fr-FR" dirty="0" smtClean="0"/>
              <a:t>le volet Administratif et Social</a:t>
            </a:r>
            <a:endParaRPr lang="fr-FR" dirty="0"/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5284099" y="3718735"/>
            <a:ext cx="3660874" cy="2523768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5000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171450" indent="-171450">
              <a:buFont typeface="Wingdings" pitchFamily="2" charset="2"/>
              <a:buChar char="à"/>
              <a:defRPr/>
            </a:pPr>
            <a:r>
              <a:rPr lang="fr-FR" dirty="0" smtClean="0">
                <a:solidFill>
                  <a:srgbClr val="44236B"/>
                </a:solidFill>
              </a:rPr>
              <a:t>rubrique « Prise en charge des soins ou du séjour, aides financières » : </a:t>
            </a:r>
            <a:r>
              <a:rPr lang="fr-FR" b="1" dirty="0" smtClean="0">
                <a:solidFill>
                  <a:srgbClr val="44236B"/>
                </a:solidFill>
                <a:sym typeface="Wingdings" panose="05000000000000000000" pitchFamily="2" charset="2"/>
              </a:rPr>
              <a:t> </a:t>
            </a:r>
            <a:r>
              <a:rPr lang="fr-FR" b="1" dirty="0" smtClean="0">
                <a:solidFill>
                  <a:srgbClr val="44236B"/>
                </a:solidFill>
              </a:rPr>
              <a:t>date de l’hospitalisation</a:t>
            </a:r>
            <a:r>
              <a:rPr lang="fr-FR" dirty="0" smtClean="0">
                <a:solidFill>
                  <a:srgbClr val="44236B"/>
                </a:solidFill>
              </a:rPr>
              <a:t>, date de l’intervention (date passée ou à venir) </a:t>
            </a:r>
          </a:p>
          <a:p>
            <a:pPr marL="171450" indent="-171450">
              <a:buFont typeface="Wingdings" pitchFamily="2" charset="2"/>
              <a:buChar char="à"/>
              <a:defRPr/>
            </a:pPr>
            <a:endParaRPr lang="fr-FR" dirty="0" smtClean="0">
              <a:solidFill>
                <a:srgbClr val="44236B"/>
              </a:solidFill>
            </a:endParaRPr>
          </a:p>
          <a:p>
            <a:pPr marL="171450" indent="-171450">
              <a:buFont typeface="Wingdings" pitchFamily="2" charset="2"/>
              <a:buChar char="à"/>
              <a:defRPr/>
            </a:pPr>
            <a:r>
              <a:rPr lang="fr-FR" dirty="0" smtClean="0">
                <a:solidFill>
                  <a:srgbClr val="44236B"/>
                </a:solidFill>
              </a:rPr>
              <a:t>Volet « Contact » : nom du  </a:t>
            </a:r>
            <a:r>
              <a:rPr lang="fr-FR" b="1" dirty="0" smtClean="0">
                <a:solidFill>
                  <a:srgbClr val="44236B"/>
                </a:solidFill>
              </a:rPr>
              <a:t>médecin traitant </a:t>
            </a:r>
            <a:r>
              <a:rPr lang="fr-FR" dirty="0" smtClean="0">
                <a:solidFill>
                  <a:srgbClr val="44236B"/>
                </a:solidFill>
              </a:rPr>
              <a:t>du patient  </a:t>
            </a:r>
            <a:r>
              <a:rPr lang="fr-FR" sz="1200" dirty="0" smtClean="0">
                <a:solidFill>
                  <a:srgbClr val="44236B"/>
                </a:solidFill>
              </a:rPr>
              <a:t>(ou au contraire l’absence de médecin traitant est obligatoirement indiquée)</a:t>
            </a:r>
          </a:p>
          <a:p>
            <a:pPr>
              <a:defRPr/>
            </a:pPr>
            <a:r>
              <a:rPr lang="fr-FR" sz="1200" dirty="0" smtClean="0">
                <a:solidFill>
                  <a:srgbClr val="44236B"/>
                </a:solidFill>
              </a:rPr>
              <a:t>A noter : Le médecin traitant, identifié dans </a:t>
            </a:r>
            <a:r>
              <a:rPr lang="fr-FR" sz="1200" dirty="0" err="1" smtClean="0">
                <a:solidFill>
                  <a:srgbClr val="44236B"/>
                </a:solidFill>
              </a:rPr>
              <a:t>ViaTrajectoire</a:t>
            </a:r>
            <a:r>
              <a:rPr lang="fr-FR" sz="1200" dirty="0" smtClean="0">
                <a:solidFill>
                  <a:srgbClr val="44236B"/>
                </a:solidFill>
              </a:rPr>
              <a:t>, a la possibilité de consulter le dossier d’orientation de son patient via l’espace « Médecin libéral ».</a:t>
            </a:r>
          </a:p>
        </p:txBody>
      </p:sp>
      <p:sp>
        <p:nvSpPr>
          <p:cNvPr id="6" name="Rectangle 5"/>
          <p:cNvSpPr/>
          <p:nvPr/>
        </p:nvSpPr>
        <p:spPr>
          <a:xfrm>
            <a:off x="2039193" y="4167399"/>
            <a:ext cx="1586039" cy="1582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1917812" y="2248237"/>
            <a:ext cx="1950181" cy="1582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71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4" r="34190" b="22344"/>
          <a:stretch/>
        </p:blipFill>
        <p:spPr bwMode="auto">
          <a:xfrm>
            <a:off x="628651" y="1395293"/>
            <a:ext cx="7626178" cy="37514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68310" y="316411"/>
            <a:ext cx="7509842" cy="802793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Consulter une demande d’admission : </a:t>
            </a:r>
            <a:br>
              <a:rPr lang="fr-FR" dirty="0" smtClean="0"/>
            </a:br>
            <a:r>
              <a:rPr lang="fr-FR" dirty="0" smtClean="0"/>
              <a:t>le Service Demandeur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349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205" r="33260" b="9003"/>
          <a:stretch/>
        </p:blipFill>
        <p:spPr bwMode="auto">
          <a:xfrm>
            <a:off x="311945" y="1654372"/>
            <a:ext cx="8641224" cy="93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18" r="1890" b="48336"/>
          <a:stretch/>
        </p:blipFill>
        <p:spPr bwMode="auto">
          <a:xfrm>
            <a:off x="115219" y="4588821"/>
            <a:ext cx="8829969" cy="523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19"/>
          <p:cNvSpPr txBox="1">
            <a:spLocks noChangeArrowheads="1"/>
          </p:cNvSpPr>
          <p:nvPr/>
        </p:nvSpPr>
        <p:spPr bwMode="auto">
          <a:xfrm>
            <a:off x="100013" y="3122613"/>
            <a:ext cx="7939087" cy="522287"/>
          </a:xfrm>
          <a:prstGeom prst="rect">
            <a:avLst/>
          </a:prstGeom>
          <a:solidFill>
            <a:schemeClr val="bg1"/>
          </a:solidFill>
          <a:ln w="25400" algn="ctr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400" dirty="0">
                <a:solidFill>
                  <a:srgbClr val="44236B"/>
                </a:solidFill>
              </a:rPr>
              <a:t>La présence de pièce jointe est aussi visible sur le tableau de bord Responsable des admissions par l’icône :</a:t>
            </a:r>
            <a:r>
              <a:rPr lang="fr-FR" altLang="fr-FR" sz="1400" dirty="0"/>
              <a:t>  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4" t="14505" r="2" b="14470"/>
          <a:stretch>
            <a:fillRect/>
          </a:stretch>
        </p:blipFill>
        <p:spPr bwMode="auto">
          <a:xfrm>
            <a:off x="1168841" y="3383756"/>
            <a:ext cx="374329" cy="386027"/>
          </a:xfrm>
          <a:prstGeom prst="rect">
            <a:avLst/>
          </a:prstGeom>
          <a:noFill/>
          <a:ln w="25400" algn="ctr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9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Consulter une demande d’admission : </a:t>
            </a:r>
            <a:br>
              <a:rPr lang="fr-FR" dirty="0" smtClean="0"/>
            </a:br>
            <a:r>
              <a:rPr lang="fr-FR" dirty="0" smtClean="0"/>
              <a:t>les Pièces Jointes</a:t>
            </a:r>
            <a:endParaRPr lang="fr-FR" dirty="0"/>
          </a:p>
        </p:txBody>
      </p:sp>
      <p:cxnSp>
        <p:nvCxnSpPr>
          <p:cNvPr id="11" name="Connecteur droit avec flèche 10"/>
          <p:cNvCxnSpPr/>
          <p:nvPr/>
        </p:nvCxnSpPr>
        <p:spPr>
          <a:xfrm>
            <a:off x="1543170" y="3769783"/>
            <a:ext cx="6980628" cy="1096415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2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Répondre à une demande d’admission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15</a:t>
            </a:fld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30163" y="1229219"/>
            <a:ext cx="9113837" cy="5172510"/>
            <a:chOff x="30163" y="1857348"/>
            <a:chExt cx="9113837" cy="51725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40" r="28838" b="26512"/>
            <a:stretch>
              <a:fillRect/>
            </a:stretch>
          </p:blipFill>
          <p:spPr bwMode="auto">
            <a:xfrm>
              <a:off x="30163" y="1857348"/>
              <a:ext cx="8662987" cy="3876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231063" y="1944688"/>
              <a:ext cx="1462087" cy="1108075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182880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fr-FR" sz="1200" dirty="0">
                <a:latin typeface="Times New Roman"/>
                <a:ea typeface="Times New Roman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895725" y="3490428"/>
              <a:ext cx="5248275" cy="353943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>
              <a:spAutoFit/>
            </a:bodyPr>
            <a:lstStyle/>
            <a:p>
              <a:pPr marL="285750" indent="-285750">
                <a:buFont typeface="Wingdings" pitchFamily="2" charset="2"/>
                <a:buChar char="à"/>
                <a:defRPr/>
              </a:pPr>
              <a:r>
                <a:rPr lang="fr-FR" sz="1400" b="1" dirty="0" smtClean="0">
                  <a:solidFill>
                    <a:srgbClr val="44236B"/>
                  </a:solidFill>
                </a:rPr>
                <a:t>3 </a:t>
              </a:r>
              <a:r>
                <a:rPr lang="fr-FR" sz="1400" b="1" dirty="0">
                  <a:solidFill>
                    <a:srgbClr val="44236B"/>
                  </a:solidFill>
                </a:rPr>
                <a:t>types de réponse possibles avec passage au statut suivant </a:t>
              </a:r>
              <a:r>
                <a:rPr lang="fr-FR" sz="1400" dirty="0" smtClean="0">
                  <a:solidFill>
                    <a:srgbClr val="44236B"/>
                  </a:solidFill>
                </a:rPr>
                <a:t>:</a:t>
              </a:r>
            </a:p>
            <a:p>
              <a:pPr>
                <a:defRPr/>
              </a:pPr>
              <a:endParaRPr lang="fr-FR" sz="1400" dirty="0">
                <a:solidFill>
                  <a:srgbClr val="44236B"/>
                </a:solidFill>
              </a:endParaRPr>
            </a:p>
            <a:p>
              <a:pPr marL="285750" indent="-285750">
                <a:buFontTx/>
                <a:buChar char="-"/>
                <a:defRPr/>
              </a:pPr>
              <a:r>
                <a:rPr lang="fr-FR" sz="1400" dirty="0">
                  <a:solidFill>
                    <a:srgbClr val="44236B"/>
                  </a:solidFill>
                </a:rPr>
                <a:t>Si Acceptation de la demande avec date d’admission proposée </a:t>
              </a:r>
              <a:r>
                <a:rPr lang="fr-FR" sz="1400" dirty="0" smtClean="0">
                  <a:solidFill>
                    <a:srgbClr val="44236B"/>
                  </a:solidFill>
                  <a:sym typeface="Wingdings" panose="05000000000000000000" pitchFamily="2" charset="2"/>
                </a:rPr>
                <a:t></a:t>
              </a:r>
            </a:p>
            <a:p>
              <a:pPr>
                <a:defRPr/>
              </a:pPr>
              <a:endParaRPr lang="fr-FR" sz="1400" dirty="0">
                <a:solidFill>
                  <a:srgbClr val="44236B"/>
                </a:solidFill>
              </a:endParaRPr>
            </a:p>
            <a:p>
              <a:pPr marL="285750" indent="-285750">
                <a:buFontTx/>
                <a:buChar char="-"/>
                <a:defRPr/>
              </a:pPr>
              <a:r>
                <a:rPr lang="fr-FR" sz="1400" dirty="0">
                  <a:solidFill>
                    <a:srgbClr val="44236B"/>
                  </a:solidFill>
                </a:rPr>
                <a:t>Si Accord de principe </a:t>
              </a:r>
              <a:r>
                <a:rPr lang="fr-FR" sz="1400" dirty="0" smtClean="0">
                  <a:solidFill>
                    <a:srgbClr val="44236B"/>
                  </a:solidFill>
                  <a:sym typeface="Wingdings" panose="05000000000000000000" pitchFamily="2" charset="2"/>
                </a:rPr>
                <a:t></a:t>
              </a:r>
            </a:p>
            <a:p>
              <a:pPr>
                <a:defRPr/>
              </a:pPr>
              <a:endParaRPr lang="fr-FR" sz="1400" dirty="0">
                <a:solidFill>
                  <a:srgbClr val="44236B"/>
                </a:solidFill>
              </a:endParaRPr>
            </a:p>
            <a:p>
              <a:pPr marL="285750" indent="-285750">
                <a:buFontTx/>
                <a:buChar char="-"/>
                <a:defRPr/>
              </a:pPr>
              <a:r>
                <a:rPr lang="fr-FR" sz="1400" dirty="0">
                  <a:solidFill>
                    <a:srgbClr val="44236B"/>
                  </a:solidFill>
                </a:rPr>
                <a:t>Si Refus motivé de la demande </a:t>
              </a:r>
              <a:r>
                <a:rPr lang="fr-FR" sz="1400" dirty="0" smtClean="0">
                  <a:solidFill>
                    <a:srgbClr val="44236B"/>
                  </a:solidFill>
                  <a:sym typeface="Wingdings" panose="05000000000000000000" pitchFamily="2" charset="2"/>
                </a:rPr>
                <a:t></a:t>
              </a:r>
            </a:p>
            <a:p>
              <a:pPr>
                <a:defRPr/>
              </a:pPr>
              <a:endParaRPr lang="fr-FR" sz="1400" dirty="0">
                <a:solidFill>
                  <a:srgbClr val="44236B"/>
                </a:solidFill>
              </a:endParaRPr>
            </a:p>
            <a:p>
              <a:pPr marL="285750" indent="-285750">
                <a:buFont typeface="Wingdings" pitchFamily="2" charset="2"/>
                <a:buChar char="à"/>
                <a:defRPr/>
              </a:pPr>
              <a:r>
                <a:rPr lang="fr-FR" sz="1400" dirty="0" smtClean="0">
                  <a:solidFill>
                    <a:srgbClr val="44236B"/>
                  </a:solidFill>
                </a:rPr>
                <a:t>Possibilité </a:t>
              </a:r>
              <a:r>
                <a:rPr lang="fr-FR" sz="1400" dirty="0">
                  <a:solidFill>
                    <a:srgbClr val="44236B"/>
                  </a:solidFill>
                </a:rPr>
                <a:t>de </a:t>
              </a:r>
              <a:r>
                <a:rPr lang="fr-FR" sz="1400" b="1" dirty="0">
                  <a:solidFill>
                    <a:srgbClr val="44236B"/>
                  </a:solidFill>
                </a:rPr>
                <a:t>revenir en arrière en changeant de réponse</a:t>
              </a:r>
              <a:r>
                <a:rPr lang="fr-FR" sz="1400" dirty="0">
                  <a:solidFill>
                    <a:srgbClr val="44236B"/>
                  </a:solidFill>
                </a:rPr>
                <a:t>  AVANT confirmation par le Prescripteur d’une acceptation ou attestation de l’arrivée du patient par le Receveur </a:t>
              </a:r>
              <a:endParaRPr lang="fr-FR" sz="1400" dirty="0" smtClean="0">
                <a:solidFill>
                  <a:srgbClr val="44236B"/>
                </a:solidFill>
              </a:endParaRPr>
            </a:p>
            <a:p>
              <a:pPr>
                <a:defRPr/>
              </a:pPr>
              <a:endParaRPr lang="fr-FR" sz="1400" dirty="0">
                <a:solidFill>
                  <a:srgbClr val="44236B"/>
                </a:solidFill>
              </a:endParaRPr>
            </a:p>
            <a:p>
              <a:pPr>
                <a:defRPr/>
              </a:pPr>
              <a:r>
                <a:rPr lang="fr-FR" sz="1400" b="1" dirty="0">
                  <a:solidFill>
                    <a:srgbClr val="44236B"/>
                  </a:solidFill>
                  <a:sym typeface="Wingdings" panose="05000000000000000000" pitchFamily="2" charset="2"/>
                </a:rPr>
                <a:t> Après réponse, le </a:t>
              </a:r>
              <a:r>
                <a:rPr lang="fr-FR" sz="1400" b="1" dirty="0">
                  <a:solidFill>
                    <a:srgbClr val="44236B"/>
                  </a:solidFill>
                </a:rPr>
                <a:t>service prescripteur  est  automatiquement informé </a:t>
              </a:r>
              <a:endParaRPr lang="fr-FR" sz="1400" dirty="0">
                <a:solidFill>
                  <a:srgbClr val="44236B"/>
                </a:solidFill>
              </a:endParaRPr>
            </a:p>
          </p:txBody>
        </p:sp>
        <p:pic>
          <p:nvPicPr>
            <p:cNvPr id="10" name="Picture 1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3" y="1979613"/>
              <a:ext cx="35433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e 11"/>
          <p:cNvGrpSpPr>
            <a:grpSpLocks/>
          </p:cNvGrpSpPr>
          <p:nvPr/>
        </p:nvGrpSpPr>
        <p:grpSpPr bwMode="auto">
          <a:xfrm>
            <a:off x="5292710" y="3757354"/>
            <a:ext cx="2093076" cy="1242298"/>
            <a:chOff x="6231932" y="4467391"/>
            <a:chExt cx="2092681" cy="1243216"/>
          </a:xfrm>
        </p:grpSpPr>
        <p:pic>
          <p:nvPicPr>
            <p:cNvPr id="13" name="Image 16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2565" y="4880155"/>
              <a:ext cx="367950" cy="3460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Image 1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1932" y="4467391"/>
              <a:ext cx="347147" cy="342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Image 1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47200" y="5223864"/>
              <a:ext cx="377413" cy="4867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4959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16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Répondre à une demande d’admission</a:t>
            </a:r>
            <a:br>
              <a:rPr lang="fr-FR" dirty="0" smtClean="0"/>
            </a:br>
            <a:r>
              <a:rPr lang="fr-FR" dirty="0" smtClean="0"/>
              <a:t>Accepter la demande – Statut </a:t>
            </a:r>
            <a:endParaRPr lang="fr-FR" dirty="0"/>
          </a:p>
        </p:txBody>
      </p:sp>
      <p:pic>
        <p:nvPicPr>
          <p:cNvPr id="6" name="Image 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997" y="729509"/>
            <a:ext cx="346075" cy="38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169688" y="1325330"/>
            <a:ext cx="8662988" cy="4722773"/>
            <a:chOff x="53974" y="1924179"/>
            <a:chExt cx="8662988" cy="454917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40" r="28838" b="65932"/>
            <a:stretch>
              <a:fillRect/>
            </a:stretch>
          </p:blipFill>
          <p:spPr bwMode="auto">
            <a:xfrm>
              <a:off x="53974" y="1924179"/>
              <a:ext cx="8662988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7332490" y="2346327"/>
              <a:ext cx="1122535" cy="262996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182880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fr-FR" sz="1200" dirty="0">
                <a:latin typeface="Times New Roman"/>
                <a:ea typeface="Times New Roman"/>
              </a:endParaRPr>
            </a:p>
          </p:txBody>
        </p:sp>
        <p:grpSp>
          <p:nvGrpSpPr>
            <p:cNvPr id="11" name="Groupe 10"/>
            <p:cNvGrpSpPr>
              <a:grpSpLocks/>
            </p:cNvGrpSpPr>
            <p:nvPr/>
          </p:nvGrpSpPr>
          <p:grpSpPr bwMode="auto">
            <a:xfrm>
              <a:off x="315912" y="4903695"/>
              <a:ext cx="8139113" cy="1569660"/>
              <a:chOff x="315904" y="5307059"/>
              <a:chExt cx="8139689" cy="1570150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315904" y="5307059"/>
                <a:ext cx="8139689" cy="15701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itchFamily="2" charset="2"/>
                  <a:buChar char="à"/>
                  <a:defRPr/>
                </a:pPr>
                <a:r>
                  <a:rPr lang="fr-FR" sz="1600" dirty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Indiquer la date d’admission possible du patient + commentaires </a:t>
                </a:r>
                <a:r>
                  <a:rPr lang="fr-FR" sz="1600" dirty="0" smtClean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éventuels</a:t>
                </a:r>
              </a:p>
              <a:p>
                <a:pPr>
                  <a:defRPr/>
                </a:pPr>
                <a:endParaRPr lang="fr-FR" sz="1600" dirty="0"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itchFamily="2" charset="2"/>
                  <a:buChar char="à"/>
                  <a:defRPr/>
                </a:pPr>
                <a:r>
                  <a:rPr lang="fr-FR" sz="1600" dirty="0" smtClean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Et</a:t>
                </a:r>
              </a:p>
              <a:p>
                <a:pPr>
                  <a:defRPr/>
                </a:pPr>
                <a:endParaRPr lang="fr-FR" sz="1600" dirty="0">
                  <a:sym typeface="Wingdings" panose="05000000000000000000" pitchFamily="2" charset="2"/>
                </a:endParaRPr>
              </a:p>
              <a:p>
                <a:pPr>
                  <a:defRPr/>
                </a:pPr>
                <a:r>
                  <a:rPr lang="fr-FR" sz="1600" dirty="0" smtClean="0">
                    <a:solidFill>
                      <a:srgbClr val="FF0066"/>
                    </a:solidFill>
                    <a:sym typeface="Wingdings" panose="05000000000000000000" pitchFamily="2" charset="2"/>
                  </a:rPr>
                  <a:t>        le </a:t>
                </a:r>
                <a:r>
                  <a:rPr lang="fr-FR" sz="1600" dirty="0">
                    <a:solidFill>
                      <a:srgbClr val="FF0066"/>
                    </a:solidFill>
                    <a:sym typeface="Wingdings" panose="05000000000000000000" pitchFamily="2" charset="2"/>
                  </a:rPr>
                  <a:t>Prescripteur </a:t>
                </a:r>
                <a:r>
                  <a:rPr lang="fr-FR" sz="1600" dirty="0" smtClean="0">
                    <a:solidFill>
                      <a:srgbClr val="FF0066"/>
                    </a:solidFill>
                    <a:sym typeface="Wingdings" panose="05000000000000000000" pitchFamily="2" charset="2"/>
                  </a:rPr>
                  <a:t>doit CONFIRMER </a:t>
                </a:r>
                <a:r>
                  <a:rPr lang="fr-FR" sz="1600" dirty="0">
                    <a:solidFill>
                      <a:srgbClr val="FF0066"/>
                    </a:solidFill>
                    <a:sym typeface="Wingdings" panose="05000000000000000000" pitchFamily="2" charset="2"/>
                  </a:rPr>
                  <a:t>la proposition d’accueil </a:t>
                </a:r>
                <a:r>
                  <a:rPr lang="fr-FR" sz="1600" dirty="0" smtClean="0">
                    <a:solidFill>
                      <a:srgbClr val="FF0066"/>
                    </a:solidFill>
                    <a:sym typeface="Wingdings" panose="05000000000000000000" pitchFamily="2" charset="2"/>
                  </a:rPr>
                  <a:t>pour garantir l’envoi du patient au receveur </a:t>
                </a:r>
                <a:r>
                  <a:rPr lang="fr-FR" sz="1600" dirty="0">
                    <a:solidFill>
                      <a:srgbClr val="FF0066"/>
                    </a:solidFill>
                    <a:sym typeface="Wingdings" panose="05000000000000000000" pitchFamily="2" charset="2"/>
                  </a:rPr>
                  <a:t>le  dossier passera alors au statut </a:t>
                </a:r>
              </a:p>
            </p:txBody>
          </p:sp>
          <p:pic>
            <p:nvPicPr>
              <p:cNvPr id="15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14" b="18340"/>
              <a:stretch>
                <a:fillRect/>
              </a:stretch>
            </p:blipFill>
            <p:spPr bwMode="auto">
              <a:xfrm>
                <a:off x="966491" y="5758090"/>
                <a:ext cx="1931426" cy="35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46871" y="6120930"/>
              <a:ext cx="2576512" cy="352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363" y="2012950"/>
              <a:ext cx="35433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004" y="5323078"/>
            <a:ext cx="416515" cy="359151"/>
          </a:xfrm>
          <a:prstGeom prst="rect">
            <a:avLst/>
          </a:prstGeom>
        </p:spPr>
      </p:pic>
      <p:pic>
        <p:nvPicPr>
          <p:cNvPr id="16" name="Image 15"/>
          <p:cNvPicPr/>
          <p:nvPr/>
        </p:nvPicPr>
        <p:blipFill rotWithShape="1">
          <a:blip r:embed="rId8"/>
          <a:srcRect l="25298" t="9112" r="27414" b="66784"/>
          <a:stretch/>
        </p:blipFill>
        <p:spPr bwMode="auto">
          <a:xfrm>
            <a:off x="856211" y="2668119"/>
            <a:ext cx="6118574" cy="16295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6298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5" name="Image 1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327" y="806322"/>
            <a:ext cx="355938" cy="37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Répondre à une demande d’admission</a:t>
            </a:r>
            <a:br>
              <a:rPr lang="fr-FR" dirty="0" smtClean="0"/>
            </a:br>
            <a:r>
              <a:rPr lang="fr-FR" dirty="0" smtClean="0"/>
              <a:t>Accord de principe – Statut </a:t>
            </a:r>
            <a:endParaRPr lang="fr-FR" dirty="0"/>
          </a:p>
        </p:txBody>
      </p:sp>
      <p:grpSp>
        <p:nvGrpSpPr>
          <p:cNvPr id="7" name="Groupe 6"/>
          <p:cNvGrpSpPr/>
          <p:nvPr/>
        </p:nvGrpSpPr>
        <p:grpSpPr>
          <a:xfrm>
            <a:off x="53975" y="1245121"/>
            <a:ext cx="9090025" cy="5529322"/>
            <a:chOff x="53975" y="1873250"/>
            <a:chExt cx="9090025" cy="5529322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40" r="28838" b="65932"/>
            <a:stretch>
              <a:fillRect/>
            </a:stretch>
          </p:blipFill>
          <p:spPr bwMode="auto">
            <a:xfrm>
              <a:off x="53975" y="1873250"/>
              <a:ext cx="8662988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7315200" y="2468563"/>
              <a:ext cx="1239838" cy="239712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182880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fr-FR" sz="1200" dirty="0">
                <a:latin typeface="Times New Roman"/>
                <a:ea typeface="Times New Roman"/>
              </a:endParaRPr>
            </a:p>
          </p:txBody>
        </p:sp>
        <p:grpSp>
          <p:nvGrpSpPr>
            <p:cNvPr id="10" name="Groupe 9"/>
            <p:cNvGrpSpPr>
              <a:grpSpLocks/>
            </p:cNvGrpSpPr>
            <p:nvPr/>
          </p:nvGrpSpPr>
          <p:grpSpPr bwMode="auto">
            <a:xfrm>
              <a:off x="133350" y="4540250"/>
              <a:ext cx="9010650" cy="2862322"/>
              <a:chOff x="415924" y="5431438"/>
              <a:chExt cx="7778049" cy="2861281"/>
            </a:xfrm>
          </p:grpSpPr>
          <p:sp>
            <p:nvSpPr>
              <p:cNvPr id="13" name="Rectangle 12"/>
              <p:cNvSpPr/>
              <p:nvPr/>
            </p:nvSpPr>
            <p:spPr>
              <a:xfrm>
                <a:off x="415924" y="5431438"/>
                <a:ext cx="7778049" cy="2861281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</a:ln>
            </p:spPr>
            <p:txBody>
              <a:bodyPr>
                <a:spAutoFit/>
              </a:bodyPr>
              <a:lstStyle/>
              <a:p>
                <a:pPr marL="285750" indent="-285750">
                  <a:buFont typeface="Wingdings" pitchFamily="2" charset="2"/>
                  <a:buChar char="à"/>
                  <a:defRPr/>
                </a:pPr>
                <a:r>
                  <a:rPr lang="fr-FR" sz="1600" dirty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Renseigner la période d’admission envisagée  ou </a:t>
                </a:r>
                <a:r>
                  <a:rPr lang="fr-FR" sz="1600" dirty="0" smtClean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la date </a:t>
                </a:r>
                <a:r>
                  <a:rPr lang="fr-FR" sz="1600" dirty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à partir de laquelle celle-ci est possible  + </a:t>
                </a:r>
                <a:r>
                  <a:rPr lang="fr-FR" sz="1600" u="sng" dirty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commentaires </a:t>
                </a:r>
                <a:r>
                  <a:rPr lang="fr-FR" sz="1600" u="sng" dirty="0" smtClean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obligatoires</a:t>
                </a:r>
              </a:p>
              <a:p>
                <a:pPr>
                  <a:defRPr/>
                </a:pPr>
                <a:endParaRPr lang="fr-FR" sz="1600" u="sng" dirty="0">
                  <a:solidFill>
                    <a:srgbClr val="44236B"/>
                  </a:solidFill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itchFamily="2" charset="2"/>
                  <a:buChar char="à"/>
                  <a:defRPr/>
                </a:pPr>
                <a:r>
                  <a:rPr lang="fr-FR" sz="1600" dirty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Ou Signaler l’envoi d’un Consultant pour avis + date potentielle de la </a:t>
                </a:r>
                <a:r>
                  <a:rPr lang="fr-FR" sz="1600" dirty="0" smtClean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consultation</a:t>
                </a:r>
              </a:p>
              <a:p>
                <a:pPr>
                  <a:defRPr/>
                </a:pPr>
                <a:endParaRPr lang="fr-FR" sz="1600" dirty="0">
                  <a:solidFill>
                    <a:srgbClr val="44236B"/>
                  </a:solidFill>
                  <a:sym typeface="Wingdings" panose="05000000000000000000" pitchFamily="2" charset="2"/>
                </a:endParaRPr>
              </a:p>
              <a:p>
                <a:pPr marL="285750" indent="-285750">
                  <a:buFont typeface="Wingdings" pitchFamily="2" charset="2"/>
                  <a:buChar char="à"/>
                  <a:defRPr/>
                </a:pPr>
                <a:r>
                  <a:rPr lang="fr-FR" sz="1600" dirty="0" smtClean="0">
                    <a:solidFill>
                      <a:srgbClr val="44236B"/>
                    </a:solidFill>
                    <a:sym typeface="Wingdings" panose="05000000000000000000" pitchFamily="2" charset="2"/>
                  </a:rPr>
                  <a:t>Et</a:t>
                </a:r>
              </a:p>
              <a:p>
                <a:pPr marL="285750" indent="-285750">
                  <a:buFont typeface="Wingdings" pitchFamily="2" charset="2"/>
                  <a:buChar char="à"/>
                  <a:defRPr/>
                </a:pPr>
                <a:endParaRPr lang="fr-FR" sz="1600" dirty="0">
                  <a:solidFill>
                    <a:srgbClr val="44236B"/>
                  </a:solidFill>
                  <a:sym typeface="Wingdings" panose="05000000000000000000" pitchFamily="2" charset="2"/>
                </a:endParaRPr>
              </a:p>
              <a:p>
                <a:pPr>
                  <a:defRPr/>
                </a:pPr>
                <a:r>
                  <a:rPr lang="fr-FR" sz="1600" dirty="0" smtClean="0">
                    <a:solidFill>
                      <a:srgbClr val="FF0066"/>
                    </a:solidFill>
                  </a:rPr>
                  <a:t>         Un </a:t>
                </a:r>
                <a:r>
                  <a:rPr lang="fr-FR" sz="1600" dirty="0">
                    <a:solidFill>
                      <a:srgbClr val="FF0066"/>
                    </a:solidFill>
                  </a:rPr>
                  <a:t>accord de principe </a:t>
                </a:r>
                <a:r>
                  <a:rPr lang="fr-FR" sz="1600" u="sng" dirty="0">
                    <a:solidFill>
                      <a:srgbClr val="FF0066"/>
                    </a:solidFill>
                  </a:rPr>
                  <a:t>ne vaut pas acceptation de la demande </a:t>
                </a:r>
                <a:r>
                  <a:rPr lang="fr-FR" sz="1600" dirty="0">
                    <a:solidFill>
                      <a:srgbClr val="FF0066"/>
                    </a:solidFill>
                  </a:rPr>
                  <a:t>et ne pourra donc pas être confirmé par le prescripteur</a:t>
                </a:r>
              </a:p>
              <a:p>
                <a:pPr>
                  <a:defRPr/>
                </a:pPr>
                <a:r>
                  <a:rPr lang="fr-FR" sz="1600" dirty="0">
                    <a:solidFill>
                      <a:srgbClr val="FF0066"/>
                    </a:solidFill>
                    <a:sym typeface="Wingdings" panose="05000000000000000000" pitchFamily="2" charset="2"/>
                  </a:rPr>
                  <a:t> </a:t>
                </a:r>
                <a:r>
                  <a:rPr lang="fr-FR" sz="1600" u="sng" dirty="0">
                    <a:solidFill>
                      <a:srgbClr val="FF0066"/>
                    </a:solidFill>
                    <a:sym typeface="Wingdings" panose="05000000000000000000" pitchFamily="2" charset="2"/>
                  </a:rPr>
                  <a:t>C</a:t>
                </a:r>
                <a:r>
                  <a:rPr lang="fr-FR" sz="1600" u="sng" dirty="0">
                    <a:solidFill>
                      <a:srgbClr val="FF0066"/>
                    </a:solidFill>
                  </a:rPr>
                  <a:t>onvertir l’accord de principe en Accord avec date proposée ou en Refus </a:t>
                </a:r>
                <a:r>
                  <a:rPr lang="fr-FR" sz="1600" u="sng" dirty="0" smtClean="0">
                    <a:solidFill>
                      <a:srgbClr val="FF0066"/>
                    </a:solidFill>
                  </a:rPr>
                  <a:t>dans les 72h</a:t>
                </a:r>
                <a:r>
                  <a:rPr lang="fr-FR" sz="1600" dirty="0" smtClean="0">
                    <a:solidFill>
                      <a:srgbClr val="FF0066"/>
                    </a:solidFill>
                  </a:rPr>
                  <a:t>–  Un </a:t>
                </a:r>
                <a:r>
                  <a:rPr lang="fr-FR" sz="1600" dirty="0">
                    <a:solidFill>
                      <a:srgbClr val="FF0066"/>
                    </a:solidFill>
                  </a:rPr>
                  <a:t>accord de principe non transformé pourra donner lieu à une relance de la part du Prescripteur</a:t>
                </a:r>
                <a:endParaRPr lang="fr-FR" sz="1600" dirty="0">
                  <a:solidFill>
                    <a:srgbClr val="FF0066"/>
                  </a:solidFill>
                  <a:sym typeface="Wingdings" panose="05000000000000000000" pitchFamily="2" charset="2"/>
                </a:endParaRPr>
              </a:p>
            </p:txBody>
          </p:sp>
          <p:pic>
            <p:nvPicPr>
              <p:cNvPr id="14" name="Picture 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8814" b="18340"/>
              <a:stretch>
                <a:fillRect/>
              </a:stretch>
            </p:blipFill>
            <p:spPr bwMode="auto">
              <a:xfrm>
                <a:off x="1033752" y="6587561"/>
                <a:ext cx="1931426" cy="357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2" name="Picture 1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850" y="2016125"/>
              <a:ext cx="35433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" name="Imag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4689" y="5548215"/>
            <a:ext cx="414564" cy="359695"/>
          </a:xfrm>
          <a:prstGeom prst="rect">
            <a:avLst/>
          </a:prstGeom>
        </p:spPr>
      </p:pic>
      <p:pic>
        <p:nvPicPr>
          <p:cNvPr id="15" name="Image 14"/>
          <p:cNvPicPr/>
          <p:nvPr/>
        </p:nvPicPr>
        <p:blipFill rotWithShape="1">
          <a:blip r:embed="rId7"/>
          <a:srcRect l="25463" t="8524" r="27414" b="59730"/>
          <a:stretch/>
        </p:blipFill>
        <p:spPr bwMode="auto">
          <a:xfrm>
            <a:off x="746262" y="2491374"/>
            <a:ext cx="5322029" cy="1420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2076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18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53975" y="1873250"/>
            <a:ext cx="8710613" cy="2914650"/>
            <a:chOff x="53975" y="1873250"/>
            <a:chExt cx="8710613" cy="291465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6840" r="28838" b="65932"/>
            <a:stretch>
              <a:fillRect/>
            </a:stretch>
          </p:blipFill>
          <p:spPr bwMode="auto">
            <a:xfrm>
              <a:off x="53975" y="1873250"/>
              <a:ext cx="8662988" cy="1177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7315200" y="2659063"/>
              <a:ext cx="1239838" cy="238125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182880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fr-FR" sz="1200" dirty="0">
                <a:latin typeface="Times New Roman"/>
                <a:ea typeface="Times New Roman"/>
              </a:endParaRPr>
            </a:p>
          </p:txBody>
        </p:sp>
        <p:grpSp>
          <p:nvGrpSpPr>
            <p:cNvPr id="9" name="Groupe 8"/>
            <p:cNvGrpSpPr>
              <a:grpSpLocks/>
            </p:cNvGrpSpPr>
            <p:nvPr/>
          </p:nvGrpSpPr>
          <p:grpSpPr bwMode="auto">
            <a:xfrm>
              <a:off x="5853113" y="3403600"/>
              <a:ext cx="2911475" cy="1384300"/>
              <a:chOff x="5806395" y="3807130"/>
              <a:chExt cx="2910093" cy="1384995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5806395" y="3807130"/>
                <a:ext cx="2910093" cy="1384995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>
                <a:lvl1pPr marL="285750" indent="-285750"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 typeface="Wingdings" pitchFamily="2" charset="2"/>
                  <a:buChar char="à"/>
                </a:pPr>
                <a:r>
                  <a:rPr lang="fr-FR" altLang="fr-FR" sz="1400" dirty="0">
                    <a:solidFill>
                      <a:srgbClr val="44236B"/>
                    </a:solidFill>
                    <a:sym typeface="Wingdings" pitchFamily="2" charset="2"/>
                  </a:rPr>
                  <a:t>Sélectionner un motif de refus dans la liste proposée  + précision éventuelle</a:t>
                </a:r>
              </a:p>
              <a:p>
                <a:pPr>
                  <a:spcBef>
                    <a:spcPct val="50000"/>
                  </a:spcBef>
                  <a:buClrTx/>
                  <a:buFont typeface="Wingdings" pitchFamily="2" charset="2"/>
                  <a:buChar char="à"/>
                </a:pPr>
                <a:endParaRPr lang="fr-FR" altLang="fr-FR" sz="1400" b="1" u="sng" dirty="0">
                  <a:sym typeface="Wingdings" pitchFamily="2" charset="2"/>
                </a:endParaRPr>
              </a:p>
              <a:p>
                <a:pPr>
                  <a:spcBef>
                    <a:spcPct val="50000"/>
                  </a:spcBef>
                  <a:buClrTx/>
                  <a:buFont typeface="Wingdings" pitchFamily="2" charset="2"/>
                  <a:buChar char="à"/>
                </a:pPr>
                <a:r>
                  <a:rPr lang="fr-FR" altLang="fr-FR" sz="1400" dirty="0">
                    <a:solidFill>
                      <a:srgbClr val="44236B"/>
                    </a:solidFill>
                    <a:sym typeface="Wingdings" pitchFamily="2" charset="2"/>
                  </a:rPr>
                  <a:t>Et</a:t>
                </a:r>
                <a:r>
                  <a:rPr lang="fr-FR" altLang="fr-FR" sz="1400" b="1" dirty="0">
                    <a:sym typeface="Wingdings" pitchFamily="2" charset="2"/>
                  </a:rPr>
                  <a:t> </a:t>
                </a:r>
              </a:p>
            </p:txBody>
          </p:sp>
          <p:pic>
            <p:nvPicPr>
              <p:cNvPr id="12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13181" y="4753274"/>
                <a:ext cx="2005888" cy="388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91240B29-F687-4F45-9708-019B960494DF}">
                  <a14:hiddenLine xmlns:a14="http://schemas.microsoft.com/office/drawing/2010/main" w="25400" algn="ctr">
                    <a:solidFill>
                      <a:srgbClr val="008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1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75" y="2016125"/>
              <a:ext cx="3543300" cy="333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Répondre à une demande d’admission</a:t>
            </a:r>
            <a:br>
              <a:rPr lang="fr-FR" dirty="0" smtClean="0"/>
            </a:br>
            <a:r>
              <a:rPr lang="fr-FR" dirty="0" smtClean="0"/>
              <a:t>Refus motivé – Statut </a:t>
            </a:r>
            <a:endParaRPr lang="fr-FR" dirty="0"/>
          </a:p>
        </p:txBody>
      </p:sp>
      <p:pic>
        <p:nvPicPr>
          <p:cNvPr id="14" name="Imag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88" y="686615"/>
            <a:ext cx="3778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4"/>
          <p:cNvPicPr/>
          <p:nvPr/>
        </p:nvPicPr>
        <p:blipFill rotWithShape="1">
          <a:blip r:embed="rId6"/>
          <a:srcRect l="25813" t="9330" r="28021" b="20021"/>
          <a:stretch/>
        </p:blipFill>
        <p:spPr bwMode="auto">
          <a:xfrm>
            <a:off x="623456" y="1550546"/>
            <a:ext cx="4932098" cy="49717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42279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Dialoguer et échanger avec le prescripteur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19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-7952" y="1612741"/>
            <a:ext cx="9018270" cy="4123503"/>
            <a:chOff x="0" y="1749425"/>
            <a:chExt cx="9144000" cy="4123503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0" y="1749425"/>
              <a:ext cx="9144000" cy="1061829"/>
            </a:xfrm>
            <a:prstGeom prst="rect">
              <a:avLst/>
            </a:prstGeom>
            <a:solidFill>
              <a:schemeClr val="bg1"/>
            </a:solidFill>
            <a:ln w="285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400" dirty="0" smtClean="0">
                  <a:solidFill>
                    <a:srgbClr val="44236B"/>
                  </a:solidFill>
                </a:rPr>
                <a:t>Après </a:t>
              </a:r>
              <a:r>
                <a:rPr lang="fr-FR" altLang="fr-FR" sz="1400" b="1" dirty="0">
                  <a:solidFill>
                    <a:srgbClr val="44236B"/>
                  </a:solidFill>
                </a:rPr>
                <a:t>confirmation du Prescripteur suite à une proposition d’accueil</a:t>
              </a:r>
              <a:r>
                <a:rPr lang="fr-FR" altLang="fr-FR" sz="1400" dirty="0">
                  <a:solidFill>
                    <a:srgbClr val="44236B"/>
                  </a:solidFill>
                </a:rPr>
                <a:t>, l’unité Receveuse a la possibilité de </a:t>
              </a:r>
              <a:r>
                <a:rPr lang="fr-FR" altLang="fr-FR" sz="1400" b="1" dirty="0">
                  <a:solidFill>
                    <a:srgbClr val="44236B"/>
                  </a:solidFill>
                </a:rPr>
                <a:t>dialoguer avec le prescripteur </a:t>
              </a:r>
              <a:r>
                <a:rPr lang="fr-FR" altLang="fr-FR" sz="1400" dirty="0">
                  <a:solidFill>
                    <a:srgbClr val="44236B"/>
                  </a:solidFill>
                </a:rPr>
                <a:t>pour préparer l’arrivée du patient</a:t>
              </a: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400" dirty="0">
                  <a:solidFill>
                    <a:srgbClr val="44236B"/>
                  </a:solidFill>
                  <a:sym typeface="Wingdings" pitchFamily="2" charset="2"/>
                </a:rPr>
                <a:t> u</a:t>
              </a:r>
              <a:r>
                <a:rPr lang="fr-FR" altLang="fr-FR" sz="1400" dirty="0">
                  <a:solidFill>
                    <a:srgbClr val="44236B"/>
                  </a:solidFill>
                </a:rPr>
                <a:t>n bouton d’accès à la zone de « </a:t>
              </a:r>
              <a:r>
                <a:rPr lang="fr-FR" altLang="fr-FR" sz="1400" b="1" dirty="0">
                  <a:solidFill>
                    <a:srgbClr val="44236B"/>
                  </a:solidFill>
                </a:rPr>
                <a:t>Messagerie </a:t>
              </a:r>
              <a:r>
                <a:rPr lang="fr-FR" altLang="fr-FR" sz="1400" dirty="0">
                  <a:solidFill>
                    <a:srgbClr val="44236B"/>
                  </a:solidFill>
                </a:rPr>
                <a:t>» apparaît dans la demande d’admission ( au statut         ) au niveau du menu d’actions : </a:t>
              </a:r>
              <a:endParaRPr lang="fr-FR" altLang="fr-FR" sz="1400" dirty="0">
                <a:solidFill>
                  <a:srgbClr val="44236B"/>
                </a:solidFill>
                <a:sym typeface="Wingdings" pitchFamily="2" charset="2"/>
              </a:endParaRPr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9650" y="2591969"/>
              <a:ext cx="269557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08" t="13728" b="21945"/>
            <a:stretch>
              <a:fillRect/>
            </a:stretch>
          </p:blipFill>
          <p:spPr bwMode="auto">
            <a:xfrm>
              <a:off x="8207028" y="2311377"/>
              <a:ext cx="344487" cy="268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2"/>
            <p:cNvSpPr>
              <a:spLocks noChangeArrowheads="1"/>
            </p:cNvSpPr>
            <p:nvPr/>
          </p:nvSpPr>
          <p:spPr bwMode="auto">
            <a:xfrm>
              <a:off x="4453864" y="5050630"/>
              <a:ext cx="653149" cy="302460"/>
            </a:xfrm>
            <a:prstGeom prst="rect">
              <a:avLst/>
            </a:prstGeom>
            <a:noFill/>
            <a:ln w="19050" algn="ctr">
              <a:solidFill>
                <a:srgbClr val="44236B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FR" altLang="fr-FR" sz="2200">
                <a:latin typeface="Times New Roman" pitchFamily="18" charset="0"/>
              </a:endParaRPr>
            </a:p>
          </p:txBody>
        </p:sp>
        <p:sp>
          <p:nvSpPr>
            <p:cNvPr id="10" name="Text Box 19"/>
            <p:cNvSpPr txBox="1">
              <a:spLocks noChangeArrowheads="1"/>
            </p:cNvSpPr>
            <p:nvPr/>
          </p:nvSpPr>
          <p:spPr bwMode="auto">
            <a:xfrm>
              <a:off x="148940" y="3190875"/>
              <a:ext cx="5101850" cy="2591479"/>
            </a:xfrm>
            <a:prstGeom prst="rect">
              <a:avLst/>
            </a:prstGeom>
            <a:solidFill>
              <a:schemeClr val="bg1"/>
            </a:solidFill>
            <a:ln w="254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Clr>
                  <a:schemeClr val="accent6"/>
                </a:buClr>
                <a:buFontTx/>
                <a:buNone/>
                <a:defRPr/>
              </a:pPr>
              <a:r>
                <a:rPr lang="fr-FR" sz="1400" dirty="0" smtClean="0">
                  <a:solidFill>
                    <a:srgbClr val="44236B"/>
                  </a:solidFill>
                  <a:sym typeface="Wingdings" panose="05000000000000000000" pitchFamily="2" charset="2"/>
                </a:rPr>
                <a:t> </a:t>
              </a:r>
              <a:r>
                <a:rPr lang="fr-FR" sz="1400" dirty="0" smtClean="0">
                  <a:solidFill>
                    <a:srgbClr val="44236B"/>
                  </a:solidFill>
                </a:rPr>
                <a:t>Saisir le texte dans la zone de saisie et cliquer sur</a:t>
              </a:r>
            </a:p>
            <a:p>
              <a:pPr>
                <a:buClr>
                  <a:schemeClr val="accent6"/>
                </a:buClr>
                <a:buFontTx/>
                <a:buNone/>
                <a:defRPr/>
              </a:pPr>
              <a:r>
                <a:rPr lang="fr-FR" sz="1400" dirty="0" smtClean="0">
                  <a:solidFill>
                    <a:srgbClr val="44236B"/>
                  </a:solidFill>
                  <a:sym typeface="Wingdings" panose="05000000000000000000" pitchFamily="2" charset="2"/>
                </a:rPr>
                <a:t> Symbole visible dans la messagerie : </a:t>
              </a:r>
              <a:endParaRPr lang="fr-FR" sz="1400" dirty="0">
                <a:solidFill>
                  <a:srgbClr val="44236B"/>
                </a:solidFill>
              </a:endParaRPr>
            </a:p>
            <a:p>
              <a:pPr>
                <a:buClr>
                  <a:schemeClr val="accent6"/>
                </a:buClr>
                <a:buFontTx/>
                <a:buNone/>
                <a:defRPr/>
              </a:pPr>
              <a:r>
                <a:rPr lang="fr-FR" sz="1400" dirty="0" smtClean="0">
                  <a:solidFill>
                    <a:srgbClr val="44236B"/>
                  </a:solidFill>
                </a:rPr>
                <a:t>	- message </a:t>
              </a:r>
              <a:r>
                <a:rPr lang="fr-FR" sz="1400" dirty="0">
                  <a:solidFill>
                    <a:srgbClr val="44236B"/>
                  </a:solidFill>
                </a:rPr>
                <a:t>du service prescripteur</a:t>
              </a:r>
            </a:p>
            <a:p>
              <a:pPr marL="0" lvl="1" indent="0">
                <a:buClr>
                  <a:schemeClr val="accent6"/>
                </a:buClr>
                <a:buFont typeface="Times New Roman" pitchFamily="18" charset="0"/>
                <a:buNone/>
                <a:defRPr/>
              </a:pPr>
              <a:r>
                <a:rPr lang="fr-FR" sz="1400" dirty="0">
                  <a:solidFill>
                    <a:srgbClr val="44236B"/>
                  </a:solidFill>
                </a:rPr>
                <a:t>	</a:t>
              </a:r>
              <a:r>
                <a:rPr lang="fr-FR" sz="1400" dirty="0" smtClean="0">
                  <a:solidFill>
                    <a:srgbClr val="44236B"/>
                  </a:solidFill>
                </a:rPr>
                <a:t>- message </a:t>
              </a:r>
              <a:r>
                <a:rPr lang="fr-FR" sz="1400" dirty="0">
                  <a:solidFill>
                    <a:srgbClr val="44236B"/>
                  </a:solidFill>
                </a:rPr>
                <a:t>de l’unité receveuse </a:t>
              </a:r>
            </a:p>
            <a:p>
              <a:pPr>
                <a:buClr>
                  <a:schemeClr val="accent6"/>
                </a:buClr>
                <a:buNone/>
                <a:defRPr/>
              </a:pPr>
              <a:r>
                <a:rPr lang="fr-FR" sz="1400" dirty="0">
                  <a:solidFill>
                    <a:srgbClr val="44236B"/>
                  </a:solidFill>
                  <a:sym typeface="Wingdings" panose="05000000000000000000" pitchFamily="2" charset="2"/>
                </a:rPr>
                <a:t> </a:t>
              </a:r>
              <a:r>
                <a:rPr lang="fr-FR" sz="1400" dirty="0" smtClean="0">
                  <a:solidFill>
                    <a:srgbClr val="44236B"/>
                  </a:solidFill>
                </a:rPr>
                <a:t>L’arrivée </a:t>
              </a:r>
              <a:r>
                <a:rPr lang="fr-FR" sz="1400" dirty="0">
                  <a:solidFill>
                    <a:srgbClr val="44236B"/>
                  </a:solidFill>
                </a:rPr>
                <a:t>d’un nouveau message est également visible </a:t>
              </a:r>
              <a:r>
                <a:rPr lang="fr-FR" sz="1400" dirty="0" smtClean="0">
                  <a:solidFill>
                    <a:srgbClr val="44236B"/>
                  </a:solidFill>
                </a:rPr>
                <a:t>dans la dernière colonne du  </a:t>
              </a:r>
              <a:r>
                <a:rPr lang="fr-FR" sz="1400" b="1" dirty="0">
                  <a:solidFill>
                    <a:srgbClr val="44236B"/>
                  </a:solidFill>
                </a:rPr>
                <a:t>tableau de </a:t>
              </a:r>
              <a:r>
                <a:rPr lang="fr-FR" sz="1400" b="1" dirty="0" smtClean="0">
                  <a:solidFill>
                    <a:srgbClr val="44236B"/>
                  </a:solidFill>
                </a:rPr>
                <a:t>bord Receveur:</a:t>
              </a:r>
            </a:p>
            <a:p>
              <a:pPr marL="285750" indent="-285750">
                <a:buClr>
                  <a:schemeClr val="accent6"/>
                </a:buClr>
                <a:buFont typeface="Wingdings" panose="05000000000000000000" pitchFamily="2" charset="2"/>
                <a:buChar char="à"/>
                <a:defRPr/>
              </a:pPr>
              <a:endParaRPr lang="fr-FR" sz="1400" b="1" dirty="0">
                <a:solidFill>
                  <a:srgbClr val="44236B"/>
                </a:solidFill>
              </a:endParaRPr>
            </a:p>
            <a:p>
              <a:pPr marL="285750" indent="-285750">
                <a:buClr>
                  <a:schemeClr val="accent6"/>
                </a:buClr>
                <a:buFont typeface="Wingdings" panose="05000000000000000000" pitchFamily="2" charset="2"/>
                <a:buChar char="à"/>
                <a:defRPr/>
              </a:pPr>
              <a:r>
                <a:rPr lang="fr-FR" sz="1400" b="1" dirty="0" smtClean="0">
                  <a:solidFill>
                    <a:srgbClr val="44236B"/>
                  </a:solidFill>
                </a:rPr>
                <a:t> </a:t>
              </a:r>
            </a:p>
            <a:p>
              <a:pPr>
                <a:buClr>
                  <a:schemeClr val="accent6"/>
                </a:buClr>
                <a:buNone/>
                <a:defRPr/>
              </a:pPr>
              <a:endParaRPr lang="fr-FR" sz="1400" dirty="0" smtClean="0">
                <a:solidFill>
                  <a:srgbClr val="44236B"/>
                </a:solidFill>
              </a:endParaRPr>
            </a:p>
            <a:p>
              <a:pPr>
                <a:buClr>
                  <a:schemeClr val="accent6"/>
                </a:buClr>
                <a:buNone/>
                <a:defRPr/>
              </a:pPr>
              <a:r>
                <a:rPr lang="fr-FR" sz="1400" dirty="0" smtClean="0">
                  <a:solidFill>
                    <a:srgbClr val="44236B"/>
                  </a:solidFill>
                </a:rPr>
                <a:t>Message  lu:  </a:t>
              </a:r>
              <a:r>
                <a:rPr lang="fr-FR" sz="1400" dirty="0">
                  <a:solidFill>
                    <a:srgbClr val="44236B"/>
                  </a:solidFill>
                </a:rPr>
                <a:t>	</a:t>
              </a:r>
              <a:r>
                <a:rPr lang="fr-FR" sz="1400" dirty="0" smtClean="0">
                  <a:solidFill>
                    <a:srgbClr val="44236B"/>
                  </a:solidFill>
                </a:rPr>
                <a:t>Message non lu:  </a:t>
              </a:r>
              <a:endParaRPr lang="fr-FR" sz="1400" dirty="0">
                <a:solidFill>
                  <a:srgbClr val="44236B"/>
                </a:solidFill>
              </a:endParaRPr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3864" y="3135364"/>
              <a:ext cx="796925" cy="450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4930" y="3701146"/>
              <a:ext cx="330200" cy="315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6823" r="6706"/>
            <a:stretch>
              <a:fillRect/>
            </a:stretch>
          </p:blipFill>
          <p:spPr bwMode="auto">
            <a:xfrm>
              <a:off x="3640939" y="4025063"/>
              <a:ext cx="330200" cy="260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870" t="21533" r="562" b="9184"/>
            <a:stretch>
              <a:fillRect/>
            </a:stretch>
          </p:blipFill>
          <p:spPr bwMode="auto">
            <a:xfrm>
              <a:off x="1276238" y="5501785"/>
              <a:ext cx="284162" cy="2889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185"/>
            <a:stretch>
              <a:fillRect/>
            </a:stretch>
          </p:blipFill>
          <p:spPr bwMode="auto">
            <a:xfrm>
              <a:off x="3368614" y="5493516"/>
              <a:ext cx="400050" cy="3794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9" name="Image 18"/>
          <p:cNvPicPr/>
          <p:nvPr/>
        </p:nvPicPr>
        <p:blipFill rotWithShape="1">
          <a:blip r:embed="rId9"/>
          <a:srcRect t="41132" b="51441"/>
          <a:stretch/>
        </p:blipFill>
        <p:spPr bwMode="auto">
          <a:xfrm>
            <a:off x="251460" y="4713968"/>
            <a:ext cx="8892540" cy="59194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Ellipse 19"/>
          <p:cNvSpPr/>
          <p:nvPr/>
        </p:nvSpPr>
        <p:spPr>
          <a:xfrm>
            <a:off x="8345978" y="4829694"/>
            <a:ext cx="290946" cy="29094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1" name="Image 20"/>
          <p:cNvPicPr/>
          <p:nvPr/>
        </p:nvPicPr>
        <p:blipFill rotWithShape="1">
          <a:blip r:embed="rId10"/>
          <a:srcRect l="33633" t="9522" r="35411" b="70864"/>
          <a:stretch/>
        </p:blipFill>
        <p:spPr bwMode="auto">
          <a:xfrm>
            <a:off x="5503378" y="2635018"/>
            <a:ext cx="3619459" cy="20789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36480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-12700" y="193675"/>
            <a:ext cx="9180513" cy="571500"/>
          </a:xfrm>
        </p:spPr>
        <p:txBody>
          <a:bodyPr rtlCol="0" anchor="t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altLang="fr-FR" sz="3600" dirty="0" smtClean="0">
                <a:solidFill>
                  <a:srgbClr val="44236B"/>
                </a:solidFill>
                <a:cs typeface="Arial" charset="0"/>
              </a:rPr>
              <a:t>ViaTrajectoire : le circuit d’une demande</a:t>
            </a:r>
          </a:p>
        </p:txBody>
      </p:sp>
      <p:grpSp>
        <p:nvGrpSpPr>
          <p:cNvPr id="54" name="Groupe 53"/>
          <p:cNvGrpSpPr>
            <a:grpSpLocks/>
          </p:cNvGrpSpPr>
          <p:nvPr/>
        </p:nvGrpSpPr>
        <p:grpSpPr bwMode="auto">
          <a:xfrm>
            <a:off x="342900" y="725488"/>
            <a:ext cx="3441700" cy="3071812"/>
            <a:chOff x="51073" y="583585"/>
            <a:chExt cx="4300537" cy="3790760"/>
          </a:xfrm>
        </p:grpSpPr>
        <p:sp>
          <p:nvSpPr>
            <p:cNvPr id="11" name="Rectangle à coins arrondis 10"/>
            <p:cNvSpPr/>
            <p:nvPr/>
          </p:nvSpPr>
          <p:spPr>
            <a:xfrm>
              <a:off x="51073" y="612970"/>
              <a:ext cx="4300537" cy="37613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042894" y="583585"/>
              <a:ext cx="2189941" cy="38985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562D8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PRESCRIPTEUR</a:t>
              </a:r>
            </a:p>
          </p:txBody>
        </p:sp>
        <p:grpSp>
          <p:nvGrpSpPr>
            <p:cNvPr id="59456" name="Groupe 26"/>
            <p:cNvGrpSpPr>
              <a:grpSpLocks/>
            </p:cNvGrpSpPr>
            <p:nvPr/>
          </p:nvGrpSpPr>
          <p:grpSpPr bwMode="auto">
            <a:xfrm>
              <a:off x="437882" y="2497575"/>
              <a:ext cx="3755036" cy="1510427"/>
              <a:chOff x="357469" y="738958"/>
              <a:chExt cx="4168507" cy="1510427"/>
            </a:xfrm>
          </p:grpSpPr>
          <p:grpSp>
            <p:nvGrpSpPr>
              <p:cNvPr id="59458" name="Groupe 22"/>
              <p:cNvGrpSpPr>
                <a:grpSpLocks/>
              </p:cNvGrpSpPr>
              <p:nvPr/>
            </p:nvGrpSpPr>
            <p:grpSpPr bwMode="auto">
              <a:xfrm>
                <a:off x="357469" y="738958"/>
                <a:ext cx="4168507" cy="1510427"/>
                <a:chOff x="755355" y="884007"/>
                <a:chExt cx="3430642" cy="1510427"/>
              </a:xfrm>
            </p:grpSpPr>
            <p:sp>
              <p:nvSpPr>
                <p:cNvPr id="10" name="Rectangle à coins arrondis 9"/>
                <p:cNvSpPr/>
                <p:nvPr/>
              </p:nvSpPr>
              <p:spPr>
                <a:xfrm>
                  <a:off x="755355" y="884007"/>
                  <a:ext cx="3430642" cy="1510427"/>
                </a:xfrm>
                <a:prstGeom prst="round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just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600" dirty="0">
                      <a:solidFill>
                        <a:schemeClr val="tx1"/>
                      </a:solidFill>
                    </a:rPr>
                    <a:t>Initialisation de la demande</a:t>
                  </a:r>
                </a:p>
                <a:p>
                  <a:pPr algn="just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fr-FR" sz="1600" dirty="0">
                    <a:solidFill>
                      <a:schemeClr val="tx1"/>
                    </a:solidFill>
                  </a:endParaRPr>
                </a:p>
                <a:p>
                  <a:pPr algn="just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600" dirty="0" smtClean="0">
                      <a:solidFill>
                        <a:schemeClr val="tx1"/>
                      </a:solidFill>
                    </a:rPr>
                    <a:t>Orientation / Volet Médical</a:t>
                  </a:r>
                  <a:endParaRPr lang="fr-FR" sz="1600" dirty="0">
                    <a:solidFill>
                      <a:schemeClr val="tx1"/>
                    </a:solidFill>
                  </a:endParaRPr>
                </a:p>
                <a:p>
                  <a:pPr algn="just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600" dirty="0">
                      <a:solidFill>
                        <a:schemeClr val="tx1"/>
                      </a:solidFill>
                    </a:rPr>
                    <a:t>Volet A</a:t>
                  </a:r>
                  <a:r>
                    <a:rPr lang="fr-FR" sz="1600" dirty="0" smtClean="0">
                      <a:solidFill>
                        <a:schemeClr val="tx1"/>
                      </a:solidFill>
                    </a:rPr>
                    <a:t>dministratif/social</a:t>
                  </a:r>
                </a:p>
                <a:p>
                  <a:pPr algn="just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fr-FR" sz="1600" dirty="0" smtClean="0">
                      <a:solidFill>
                        <a:schemeClr val="tx1"/>
                      </a:solidFill>
                    </a:rPr>
                    <a:t>Volet Soins et Projet</a:t>
                  </a:r>
                  <a:endParaRPr lang="fr-FR" sz="1600" dirty="0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22" name="Connecteur droit 21"/>
                <p:cNvCxnSpPr/>
                <p:nvPr/>
              </p:nvCxnSpPr>
              <p:spPr>
                <a:xfrm>
                  <a:off x="876778" y="1324115"/>
                  <a:ext cx="2616929" cy="0"/>
                </a:xfrm>
                <a:prstGeom prst="line">
                  <a:avLst/>
                </a:prstGeom>
                <a:ln w="28575">
                  <a:solidFill>
                    <a:srgbClr val="E00040"/>
                  </a:solidFill>
                  <a:prstDash val="sysDot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59459" name="Groupe 25"/>
              <p:cNvGrpSpPr>
                <a:grpSpLocks/>
              </p:cNvGrpSpPr>
              <p:nvPr/>
            </p:nvGrpSpPr>
            <p:grpSpPr bwMode="auto">
              <a:xfrm>
                <a:off x="3761706" y="1293875"/>
                <a:ext cx="745284" cy="710309"/>
                <a:chOff x="3761706" y="1293875"/>
                <a:chExt cx="745284" cy="710309"/>
              </a:xfrm>
            </p:grpSpPr>
            <p:pic>
              <p:nvPicPr>
                <p:cNvPr id="59460" name="Image 2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" r="53061" b="2840"/>
                <a:stretch>
                  <a:fillRect/>
                </a:stretch>
              </p:blipFill>
              <p:spPr bwMode="auto">
                <a:xfrm>
                  <a:off x="3963766" y="1293875"/>
                  <a:ext cx="543224" cy="31674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59461" name="Image 24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1408" b="1588"/>
                <a:stretch>
                  <a:fillRect/>
                </a:stretch>
              </p:blipFill>
              <p:spPr bwMode="auto">
                <a:xfrm>
                  <a:off x="3761706" y="1665458"/>
                  <a:ext cx="593733" cy="338726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pic>
          <p:nvPicPr>
            <p:cNvPr id="59457" name="Image 3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51" t="5000" r="70416" b="71666"/>
            <a:stretch>
              <a:fillRect/>
            </a:stretch>
          </p:blipFill>
          <p:spPr bwMode="auto">
            <a:xfrm>
              <a:off x="1314383" y="1031780"/>
              <a:ext cx="1601659" cy="14466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9" name="Ellipse 38"/>
          <p:cNvSpPr/>
          <p:nvPr/>
        </p:nvSpPr>
        <p:spPr>
          <a:xfrm>
            <a:off x="80963" y="2276475"/>
            <a:ext cx="436562" cy="442913"/>
          </a:xfrm>
          <a:prstGeom prst="ellipse">
            <a:avLst/>
          </a:prstGeom>
          <a:solidFill>
            <a:srgbClr val="562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1</a:t>
            </a:r>
          </a:p>
        </p:txBody>
      </p:sp>
      <p:grpSp>
        <p:nvGrpSpPr>
          <p:cNvPr id="56" name="Groupe 55"/>
          <p:cNvGrpSpPr>
            <a:grpSpLocks/>
          </p:cNvGrpSpPr>
          <p:nvPr/>
        </p:nvGrpSpPr>
        <p:grpSpPr bwMode="auto">
          <a:xfrm>
            <a:off x="4791075" y="617538"/>
            <a:ext cx="4300538" cy="2503487"/>
            <a:chOff x="4768409" y="651622"/>
            <a:chExt cx="4300537" cy="3183990"/>
          </a:xfrm>
        </p:grpSpPr>
        <p:sp>
          <p:nvSpPr>
            <p:cNvPr id="18" name="Rectangle à coins arrondis 17"/>
            <p:cNvSpPr/>
            <p:nvPr/>
          </p:nvSpPr>
          <p:spPr>
            <a:xfrm>
              <a:off x="4768409" y="716231"/>
              <a:ext cx="4300537" cy="311938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 dirty="0">
                <a:solidFill>
                  <a:schemeClr val="tx1"/>
                </a:solidFill>
              </a:endParaRPr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6084447" y="651622"/>
              <a:ext cx="1468437" cy="3694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b="1" dirty="0">
                  <a:solidFill>
                    <a:srgbClr val="562D8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n-lt"/>
                  <a:cs typeface="+mn-cs"/>
                </a:rPr>
                <a:t>RECEVEUR</a:t>
              </a:r>
            </a:p>
          </p:txBody>
        </p:sp>
        <p:sp>
          <p:nvSpPr>
            <p:cNvPr id="59444" name="ZoneTexte 27"/>
            <p:cNvSpPr txBox="1">
              <a:spLocks noChangeArrowheads="1"/>
            </p:cNvSpPr>
            <p:nvPr/>
          </p:nvSpPr>
          <p:spPr bwMode="auto">
            <a:xfrm>
              <a:off x="5887573" y="1628800"/>
              <a:ext cx="6046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cs typeface="DejaVu Sans" pitchFamily="34" charset="0"/>
                </a:rPr>
                <a:t>SSR</a:t>
              </a:r>
            </a:p>
          </p:txBody>
        </p:sp>
        <p:grpSp>
          <p:nvGrpSpPr>
            <p:cNvPr id="59445" name="Groupe 29"/>
            <p:cNvGrpSpPr>
              <a:grpSpLocks/>
            </p:cNvGrpSpPr>
            <p:nvPr/>
          </p:nvGrpSpPr>
          <p:grpSpPr bwMode="auto">
            <a:xfrm>
              <a:off x="5897643" y="1671718"/>
              <a:ext cx="1769986" cy="865189"/>
              <a:chOff x="4762093" y="1483362"/>
              <a:chExt cx="1769986" cy="865189"/>
            </a:xfrm>
          </p:grpSpPr>
          <p:pic>
            <p:nvPicPr>
              <p:cNvPr id="31" name="Image 30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7522" y="1482870"/>
                <a:ext cx="1154112" cy="866159"/>
              </a:xfrm>
              <a:prstGeom prst="rect">
                <a:avLst/>
              </a:prstGeom>
              <a:ln>
                <a:noFill/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  <p:sp>
            <p:nvSpPr>
              <p:cNvPr id="59453" name="ZoneTexte 31"/>
              <p:cNvSpPr txBox="1">
                <a:spLocks noChangeArrowheads="1"/>
              </p:cNvSpPr>
              <p:nvPr/>
            </p:nvSpPr>
            <p:spPr bwMode="auto">
              <a:xfrm>
                <a:off x="4762093" y="1804545"/>
                <a:ext cx="615874" cy="3385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lnSpc>
                    <a:spcPct val="90000"/>
                  </a:lnSpc>
                  <a:spcBef>
                    <a:spcPts val="1000"/>
                  </a:spcBef>
                  <a:buFont typeface="Arial" charset="0"/>
                  <a:buChar char="•"/>
                  <a:defRPr sz="28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lnSpc>
                    <a:spcPct val="90000"/>
                  </a:lnSpc>
                  <a:spcBef>
                    <a:spcPts val="500"/>
                  </a:spcBef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charset="0"/>
                  <a:buChar char="•"/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fr-FR" altLang="fr-FR" sz="1600">
                    <a:cs typeface="DejaVu Sans" pitchFamily="34" charset="0"/>
                  </a:rPr>
                  <a:t>HAD</a:t>
                </a:r>
              </a:p>
            </p:txBody>
          </p:sp>
        </p:grpSp>
        <p:sp>
          <p:nvSpPr>
            <p:cNvPr id="59446" name="ZoneTexte 34"/>
            <p:cNvSpPr txBox="1">
              <a:spLocks noChangeArrowheads="1"/>
            </p:cNvSpPr>
            <p:nvPr/>
          </p:nvSpPr>
          <p:spPr bwMode="auto">
            <a:xfrm>
              <a:off x="5887573" y="2363224"/>
              <a:ext cx="60465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600" dirty="0">
                  <a:cs typeface="DejaVu Sans" pitchFamily="34" charset="0"/>
                </a:rPr>
                <a:t>USP</a:t>
              </a:r>
            </a:p>
          </p:txBody>
        </p:sp>
        <p:sp>
          <p:nvSpPr>
            <p:cNvPr id="41" name="Ellipse 40"/>
            <p:cNvSpPr/>
            <p:nvPr/>
          </p:nvSpPr>
          <p:spPr>
            <a:xfrm>
              <a:off x="7009958" y="3393448"/>
              <a:ext cx="438150" cy="442164"/>
            </a:xfrm>
            <a:prstGeom prst="ellipse">
              <a:avLst/>
            </a:prstGeom>
            <a:solidFill>
              <a:srgbClr val="562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4</a:t>
              </a:r>
            </a:p>
          </p:txBody>
        </p:sp>
        <p:sp>
          <p:nvSpPr>
            <p:cNvPr id="59448" name="ZoneTexte 41"/>
            <p:cNvSpPr txBox="1">
              <a:spLocks noChangeArrowheads="1"/>
            </p:cNvSpPr>
            <p:nvPr/>
          </p:nvSpPr>
          <p:spPr bwMode="auto">
            <a:xfrm>
              <a:off x="6054599" y="969411"/>
              <a:ext cx="235032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600">
                  <a:cs typeface="DejaVu Sans" pitchFamily="34" charset="0"/>
                </a:rPr>
                <a:t>Consultation et réponse</a:t>
              </a:r>
            </a:p>
          </p:txBody>
        </p:sp>
        <p:pic>
          <p:nvPicPr>
            <p:cNvPr id="59449" name="Imag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9224" y="2085592"/>
              <a:ext cx="47625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50" name="Image 13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93688" y="1742697"/>
              <a:ext cx="419100" cy="352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51" name="Image 1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247" y="1657062"/>
              <a:ext cx="428625" cy="371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7" name="ZoneTexte 34"/>
            <p:cNvSpPr txBox="1">
              <a:spLocks noChangeArrowheads="1"/>
            </p:cNvSpPr>
            <p:nvPr/>
          </p:nvSpPr>
          <p:spPr bwMode="auto">
            <a:xfrm>
              <a:off x="5914635" y="2788269"/>
              <a:ext cx="912429" cy="4305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Font typeface="Arial" charset="0"/>
                <a:buChar char="•"/>
                <a:defRPr sz="28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charset="0"/>
                <a:buChar char="•"/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fr-FR" altLang="fr-FR" sz="1600" dirty="0" smtClean="0">
                  <a:cs typeface="DejaVu Sans" pitchFamily="34" charset="0"/>
                </a:rPr>
                <a:t>PRADO</a:t>
              </a:r>
              <a:endParaRPr lang="fr-FR" altLang="fr-FR" sz="1600" dirty="0">
                <a:cs typeface="DejaVu Sans" pitchFamily="34" charset="0"/>
              </a:endParaRPr>
            </a:p>
          </p:txBody>
        </p:sp>
      </p:grpSp>
      <p:grpSp>
        <p:nvGrpSpPr>
          <p:cNvPr id="57" name="Groupe 56"/>
          <p:cNvGrpSpPr>
            <a:grpSpLocks/>
          </p:cNvGrpSpPr>
          <p:nvPr/>
        </p:nvGrpSpPr>
        <p:grpSpPr bwMode="auto">
          <a:xfrm>
            <a:off x="2284413" y="3741738"/>
            <a:ext cx="3719512" cy="1046162"/>
            <a:chOff x="2336996" y="4445688"/>
            <a:chExt cx="3655985" cy="1111368"/>
          </a:xfrm>
        </p:grpSpPr>
        <p:sp>
          <p:nvSpPr>
            <p:cNvPr id="43" name="Rectangle à coins arrondis 42"/>
            <p:cNvSpPr/>
            <p:nvPr/>
          </p:nvSpPr>
          <p:spPr bwMode="auto">
            <a:xfrm>
              <a:off x="3151518" y="4654807"/>
              <a:ext cx="2841463" cy="90224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b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>
                  <a:solidFill>
                    <a:schemeClr val="tx1"/>
                  </a:solidFill>
                </a:rPr>
                <a:t>Confirmation de la proposition</a:t>
              </a:r>
            </a:p>
          </p:txBody>
        </p:sp>
        <p:sp>
          <p:nvSpPr>
            <p:cNvPr id="45" name="Flèche à angle droit 44"/>
            <p:cNvSpPr/>
            <p:nvPr/>
          </p:nvSpPr>
          <p:spPr>
            <a:xfrm rot="5400000">
              <a:off x="2395477" y="4452977"/>
              <a:ext cx="689757" cy="806719"/>
            </a:xfrm>
            <a:prstGeom prst="bentUpArrow">
              <a:avLst/>
            </a:prstGeom>
            <a:solidFill>
              <a:srgbClr val="562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fr-FR"/>
            </a:p>
          </p:txBody>
        </p:sp>
        <p:sp>
          <p:nvSpPr>
            <p:cNvPr id="51" name="Ellipse 50"/>
            <p:cNvSpPr/>
            <p:nvPr/>
          </p:nvSpPr>
          <p:spPr>
            <a:xfrm>
              <a:off x="3332523" y="4445688"/>
              <a:ext cx="436908" cy="441849"/>
            </a:xfrm>
            <a:prstGeom prst="ellipse">
              <a:avLst/>
            </a:prstGeom>
            <a:solidFill>
              <a:srgbClr val="562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5</a:t>
              </a:r>
            </a:p>
          </p:txBody>
        </p:sp>
      </p:grpSp>
      <p:grpSp>
        <p:nvGrpSpPr>
          <p:cNvPr id="58" name="Groupe 57"/>
          <p:cNvGrpSpPr>
            <a:grpSpLocks/>
          </p:cNvGrpSpPr>
          <p:nvPr/>
        </p:nvGrpSpPr>
        <p:grpSpPr bwMode="auto">
          <a:xfrm>
            <a:off x="3167064" y="5084766"/>
            <a:ext cx="2841625" cy="1149259"/>
            <a:chOff x="3151280" y="5670418"/>
            <a:chExt cx="2841701" cy="1149573"/>
          </a:xfrm>
        </p:grpSpPr>
        <p:grpSp>
          <p:nvGrpSpPr>
            <p:cNvPr id="59434" name="Groupe 49"/>
            <p:cNvGrpSpPr>
              <a:grpSpLocks/>
            </p:cNvGrpSpPr>
            <p:nvPr/>
          </p:nvGrpSpPr>
          <p:grpSpPr bwMode="auto">
            <a:xfrm>
              <a:off x="3151280" y="5899080"/>
              <a:ext cx="2841701" cy="920911"/>
              <a:chOff x="3151280" y="5627613"/>
              <a:chExt cx="2841701" cy="920911"/>
            </a:xfrm>
          </p:grpSpPr>
          <p:sp>
            <p:nvSpPr>
              <p:cNvPr id="48" name="Rectangle à coins arrondis 47"/>
              <p:cNvSpPr/>
              <p:nvPr/>
            </p:nvSpPr>
            <p:spPr>
              <a:xfrm>
                <a:off x="3151280" y="5627613"/>
                <a:ext cx="2841701" cy="920911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E0004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b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00" dirty="0" smtClean="0">
                    <a:solidFill>
                      <a:schemeClr val="tx1"/>
                    </a:solidFill>
                  </a:rPr>
                  <a:t>Attestation de l’arrivée du patient, dossier finalisé</a:t>
                </a:r>
                <a:endParaRPr lang="fr-FR" sz="1600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59438" name="Image 16"/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05313" y="5693465"/>
                <a:ext cx="333375" cy="3238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2" name="Ellipse 51"/>
            <p:cNvSpPr/>
            <p:nvPr/>
          </p:nvSpPr>
          <p:spPr>
            <a:xfrm>
              <a:off x="3332259" y="5670418"/>
              <a:ext cx="436574" cy="443033"/>
            </a:xfrm>
            <a:prstGeom prst="ellipse">
              <a:avLst/>
            </a:prstGeom>
            <a:solidFill>
              <a:srgbClr val="562D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dirty="0"/>
                <a:t>6</a:t>
              </a:r>
            </a:p>
          </p:txBody>
        </p:sp>
      </p:grpSp>
      <p:grpSp>
        <p:nvGrpSpPr>
          <p:cNvPr id="59400" name="Groupe 36"/>
          <p:cNvGrpSpPr>
            <a:grpSpLocks/>
          </p:cNvGrpSpPr>
          <p:nvPr/>
        </p:nvGrpSpPr>
        <p:grpSpPr bwMode="auto">
          <a:xfrm>
            <a:off x="3635375" y="1514475"/>
            <a:ext cx="1571625" cy="1625600"/>
            <a:chOff x="3820241" y="4732861"/>
            <a:chExt cx="1844694" cy="1884657"/>
          </a:xfrm>
        </p:grpSpPr>
        <p:sp>
          <p:nvSpPr>
            <p:cNvPr id="36" name="Rectangle à coins arrondis 35"/>
            <p:cNvSpPr/>
            <p:nvPr/>
          </p:nvSpPr>
          <p:spPr>
            <a:xfrm>
              <a:off x="3820241" y="4732861"/>
              <a:ext cx="1844694" cy="1884657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FR" sz="1600" dirty="0">
                  <a:solidFill>
                    <a:schemeClr val="tx1"/>
                  </a:solidFill>
                </a:rPr>
                <a:t>Recherche et envoi</a:t>
              </a:r>
            </a:p>
          </p:txBody>
        </p:sp>
        <p:pic>
          <p:nvPicPr>
            <p:cNvPr id="59433" name="Image 1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49" t="20000" r="8542" b="16251"/>
            <a:stretch>
              <a:fillRect/>
            </a:stretch>
          </p:blipFill>
          <p:spPr bwMode="auto">
            <a:xfrm>
              <a:off x="4157747" y="5431061"/>
              <a:ext cx="1179701" cy="10711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0" name="Ellipse 59"/>
          <p:cNvSpPr/>
          <p:nvPr/>
        </p:nvSpPr>
        <p:spPr>
          <a:xfrm>
            <a:off x="80963" y="2852738"/>
            <a:ext cx="436562" cy="442912"/>
          </a:xfrm>
          <a:prstGeom prst="ellipse">
            <a:avLst/>
          </a:prstGeom>
          <a:solidFill>
            <a:srgbClr val="562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2</a:t>
            </a:r>
          </a:p>
        </p:txBody>
      </p:sp>
      <p:sp>
        <p:nvSpPr>
          <p:cNvPr id="62" name="Flèche à angle droit 61"/>
          <p:cNvSpPr/>
          <p:nvPr/>
        </p:nvSpPr>
        <p:spPr bwMode="auto">
          <a:xfrm rot="16200000" flipH="1">
            <a:off x="5333206" y="1556544"/>
            <a:ext cx="452438" cy="3581400"/>
          </a:xfrm>
          <a:prstGeom prst="bentUpArrow">
            <a:avLst/>
          </a:prstGeom>
          <a:solidFill>
            <a:srgbClr val="562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63" name="Flèche à angle droit 62"/>
          <p:cNvSpPr/>
          <p:nvPr/>
        </p:nvSpPr>
        <p:spPr bwMode="auto">
          <a:xfrm>
            <a:off x="6038850" y="3062288"/>
            <a:ext cx="2466975" cy="1327150"/>
          </a:xfrm>
          <a:prstGeom prst="bentUpArrow">
            <a:avLst>
              <a:gd name="adj1" fmla="val 13486"/>
              <a:gd name="adj2" fmla="val 13486"/>
              <a:gd name="adj3" fmla="val 15258"/>
            </a:avLst>
          </a:prstGeom>
          <a:solidFill>
            <a:srgbClr val="562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" name="Flèche droite 1"/>
          <p:cNvSpPr/>
          <p:nvPr/>
        </p:nvSpPr>
        <p:spPr>
          <a:xfrm>
            <a:off x="3649663" y="1198563"/>
            <a:ext cx="1643062" cy="315912"/>
          </a:xfrm>
          <a:prstGeom prst="right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9405" name="Imag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788" y="2695575"/>
            <a:ext cx="419100" cy="31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Ellipse 49"/>
          <p:cNvSpPr/>
          <p:nvPr/>
        </p:nvSpPr>
        <p:spPr bwMode="auto">
          <a:xfrm>
            <a:off x="4140200" y="1125538"/>
            <a:ext cx="438150" cy="44132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/>
              <a:t>3</a:t>
            </a:r>
          </a:p>
        </p:txBody>
      </p:sp>
      <p:pic>
        <p:nvPicPr>
          <p:cNvPr id="59407" name="Picture 4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438" y="1047750"/>
            <a:ext cx="431800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9411" name="Rectangle 5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59412" name="Rectangle 5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59414" name="Rectangle 5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59416" name="Rectangle 5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59418" name="Rectangle 6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59420" name="Rectangle 6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sp>
        <p:nvSpPr>
          <p:cNvPr id="59422" name="Rectangle 6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1800">
              <a:latin typeface="Calibri" pitchFamily="34" charset="0"/>
            </a:endParaRPr>
          </a:p>
        </p:txBody>
      </p:sp>
      <p:grpSp>
        <p:nvGrpSpPr>
          <p:cNvPr id="3" name="Groupe 2"/>
          <p:cNvGrpSpPr/>
          <p:nvPr/>
        </p:nvGrpSpPr>
        <p:grpSpPr>
          <a:xfrm>
            <a:off x="108836" y="4511586"/>
            <a:ext cx="3167062" cy="2090738"/>
            <a:chOff x="6084888" y="4492625"/>
            <a:chExt cx="3167062" cy="2090738"/>
          </a:xfrm>
        </p:grpSpPr>
        <p:sp>
          <p:nvSpPr>
            <p:cNvPr id="4" name="ZoneTexte 3"/>
            <p:cNvSpPr txBox="1"/>
            <p:nvPr/>
          </p:nvSpPr>
          <p:spPr>
            <a:xfrm>
              <a:off x="6507163" y="4551363"/>
              <a:ext cx="2744787" cy="203200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fr-FR" sz="1400" dirty="0"/>
                <a:t>Demande reçue en attente de réponse</a:t>
              </a:r>
            </a:p>
            <a:p>
              <a:pPr>
                <a:defRPr/>
              </a:pPr>
              <a:r>
                <a:rPr lang="fr-FR" sz="1400" dirty="0"/>
                <a:t>Demande lue</a:t>
              </a:r>
            </a:p>
            <a:p>
              <a:pPr>
                <a:defRPr/>
              </a:pPr>
              <a:r>
                <a:rPr lang="fr-FR" sz="1400" dirty="0"/>
                <a:t>Accord de principe</a:t>
              </a:r>
            </a:p>
            <a:p>
              <a:pPr>
                <a:defRPr/>
              </a:pPr>
              <a:r>
                <a:rPr lang="fr-FR" sz="1400" dirty="0"/>
                <a:t>Accord</a:t>
              </a:r>
            </a:p>
            <a:p>
              <a:pPr>
                <a:defRPr/>
              </a:pPr>
              <a:r>
                <a:rPr lang="fr-FR" sz="1400" dirty="0"/>
                <a:t>Refus</a:t>
              </a:r>
            </a:p>
            <a:p>
              <a:pPr>
                <a:defRPr/>
              </a:pPr>
              <a:r>
                <a:rPr lang="fr-FR" sz="1400" dirty="0"/>
                <a:t>Accord confirmé</a:t>
              </a:r>
            </a:p>
            <a:p>
              <a:pPr marL="285750" indent="-285750">
                <a:buFont typeface="Arial" panose="020B0604020202020204" pitchFamily="34" charset="0"/>
                <a:buChar char="•"/>
                <a:defRPr/>
              </a:pPr>
              <a:endParaRPr lang="fr-FR" sz="1400" dirty="0"/>
            </a:p>
            <a:p>
              <a:pPr>
                <a:defRPr/>
              </a:pPr>
              <a:r>
                <a:rPr lang="fr-FR" sz="1400" dirty="0"/>
                <a:t>Dossier finalisé  </a:t>
              </a:r>
              <a:r>
                <a:rPr lang="fr-FR" sz="1400" dirty="0" smtClean="0"/>
                <a:t>&gt;&gt;  Admission </a:t>
              </a:r>
              <a:endParaRPr lang="fr-FR" sz="1400" dirty="0"/>
            </a:p>
          </p:txBody>
        </p:sp>
        <p:pic>
          <p:nvPicPr>
            <p:cNvPr id="59409" name="Image 1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10300" y="6257925"/>
              <a:ext cx="309563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13" name="Picture 5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1" t="87395" r="90820" b="6670"/>
            <a:stretch>
              <a:fillRect/>
            </a:stretch>
          </p:blipFill>
          <p:spPr bwMode="auto">
            <a:xfrm>
              <a:off x="6084888" y="4862513"/>
              <a:ext cx="457200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15" name="Picture 5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1" t="94153" r="90945" b="15"/>
            <a:stretch>
              <a:fillRect/>
            </a:stretch>
          </p:blipFill>
          <p:spPr bwMode="auto">
            <a:xfrm>
              <a:off x="6084888" y="4492625"/>
              <a:ext cx="45085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17" name="Picture 56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1" t="75055" r="90924" b="19186"/>
            <a:stretch>
              <a:fillRect/>
            </a:stretch>
          </p:blipFill>
          <p:spPr bwMode="auto">
            <a:xfrm>
              <a:off x="6156325" y="5189538"/>
              <a:ext cx="377825" cy="301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19" name="Picture 59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1" t="68694" r="90945" b="25606"/>
            <a:stretch>
              <a:fillRect/>
            </a:stretch>
          </p:blipFill>
          <p:spPr bwMode="auto">
            <a:xfrm>
              <a:off x="6156325" y="5408613"/>
              <a:ext cx="331788" cy="26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21" name="Picture 61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1" t="81474" r="91161" b="12767"/>
            <a:stretch>
              <a:fillRect/>
            </a:stretch>
          </p:blipFill>
          <p:spPr bwMode="auto">
            <a:xfrm>
              <a:off x="6156325" y="5653088"/>
              <a:ext cx="331788" cy="287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423" name="Picture 63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81" t="62068" r="91000" b="32069"/>
            <a:stretch>
              <a:fillRect/>
            </a:stretch>
          </p:blipFill>
          <p:spPr bwMode="auto">
            <a:xfrm>
              <a:off x="6103938" y="5876925"/>
              <a:ext cx="40322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9431" name="Imag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263" y="2695575"/>
            <a:ext cx="4286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2681767" y="3346180"/>
            <a:ext cx="685320" cy="307777"/>
          </a:xfrm>
          <a:prstGeom prst="rect">
            <a:avLst/>
          </a:prstGeom>
          <a:solidFill>
            <a:srgbClr val="78B124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1400" dirty="0" smtClean="0"/>
              <a:t>soins</a:t>
            </a:r>
            <a:endParaRPr lang="fr-FR" sz="1400" dirty="0"/>
          </a:p>
        </p:txBody>
      </p:sp>
      <p:sp>
        <p:nvSpPr>
          <p:cNvPr id="80" name="Flèche à angle droit 79"/>
          <p:cNvSpPr/>
          <p:nvPr/>
        </p:nvSpPr>
        <p:spPr bwMode="auto">
          <a:xfrm rot="5400000" flipV="1">
            <a:off x="7181372" y="4057014"/>
            <a:ext cx="567532" cy="2949877"/>
          </a:xfrm>
          <a:prstGeom prst="bentUpArrow">
            <a:avLst/>
          </a:prstGeom>
          <a:solidFill>
            <a:srgbClr val="562D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cxnSp>
        <p:nvCxnSpPr>
          <p:cNvPr id="16" name="Connecteur droit 15"/>
          <p:cNvCxnSpPr/>
          <p:nvPr/>
        </p:nvCxnSpPr>
        <p:spPr>
          <a:xfrm flipH="1" flipV="1">
            <a:off x="8842461" y="3062288"/>
            <a:ext cx="26820" cy="2234406"/>
          </a:xfrm>
          <a:prstGeom prst="line">
            <a:avLst/>
          </a:prstGeom>
          <a:ln w="136525">
            <a:solidFill>
              <a:srgbClr val="562D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9808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Attester de l’arrivée du patient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20</a:t>
            </a:fld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6362" y="987085"/>
            <a:ext cx="8955087" cy="215443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fr-FR" sz="1600" dirty="0" smtClean="0">
                <a:solidFill>
                  <a:srgbClr val="44236B"/>
                </a:solidFill>
              </a:rPr>
              <a:t>Lors de l’admission </a:t>
            </a:r>
            <a:r>
              <a:rPr lang="fr-FR" sz="1600" dirty="0">
                <a:solidFill>
                  <a:srgbClr val="44236B"/>
                </a:solidFill>
              </a:rPr>
              <a:t>du patient dans l’établissement receveur, l’unité de soins doit </a:t>
            </a:r>
            <a:r>
              <a:rPr lang="fr-FR" sz="1600" b="1" dirty="0">
                <a:solidFill>
                  <a:srgbClr val="44236B"/>
                </a:solidFill>
              </a:rPr>
              <a:t>attester de son arrivée </a:t>
            </a:r>
            <a:r>
              <a:rPr lang="fr-FR" sz="1600" dirty="0" smtClean="0">
                <a:solidFill>
                  <a:srgbClr val="44236B"/>
                </a:solidFill>
              </a:rPr>
              <a:t>en </a:t>
            </a:r>
            <a:r>
              <a:rPr lang="fr-FR" sz="1600" dirty="0">
                <a:solidFill>
                  <a:srgbClr val="44236B"/>
                </a:solidFill>
              </a:rPr>
              <a:t>renseignant la </a:t>
            </a:r>
            <a:r>
              <a:rPr lang="fr-FR" sz="1600" b="1" dirty="0">
                <a:solidFill>
                  <a:srgbClr val="44236B"/>
                </a:solidFill>
              </a:rPr>
              <a:t>date d’admission </a:t>
            </a:r>
            <a:r>
              <a:rPr lang="fr-FR" sz="1600" b="1" dirty="0" smtClean="0">
                <a:solidFill>
                  <a:srgbClr val="44236B"/>
                </a:solidFill>
              </a:rPr>
              <a:t>réelle. </a:t>
            </a:r>
          </a:p>
          <a:p>
            <a:pPr>
              <a:defRPr/>
            </a:pPr>
            <a:endParaRPr lang="fr-FR" sz="1600" dirty="0">
              <a:solidFill>
                <a:srgbClr val="44236B"/>
              </a:solidFill>
            </a:endParaRPr>
          </a:p>
          <a:p>
            <a:pPr>
              <a:defRPr/>
            </a:pPr>
            <a:r>
              <a:rPr lang="fr-FR" sz="1600" u="sng" dirty="0">
                <a:solidFill>
                  <a:srgbClr val="44236B"/>
                </a:solidFill>
              </a:rPr>
              <a:t>Attester l’arrivée du patient </a:t>
            </a:r>
            <a:r>
              <a:rPr lang="fr-FR" sz="1600" u="sng" dirty="0" smtClean="0">
                <a:solidFill>
                  <a:srgbClr val="44236B"/>
                </a:solidFill>
              </a:rPr>
              <a:t>n’est </a:t>
            </a:r>
            <a:r>
              <a:rPr lang="fr-FR" sz="1600" u="sng" dirty="0">
                <a:solidFill>
                  <a:srgbClr val="44236B"/>
                </a:solidFill>
              </a:rPr>
              <a:t>possible </a:t>
            </a:r>
            <a:r>
              <a:rPr lang="fr-FR" sz="1600" u="sng" dirty="0" smtClean="0">
                <a:solidFill>
                  <a:srgbClr val="44236B"/>
                </a:solidFill>
              </a:rPr>
              <a:t>qu’après la confirmation par le prescripteur de la proposition d’accueil: </a:t>
            </a:r>
          </a:p>
          <a:p>
            <a:pPr>
              <a:defRPr/>
            </a:pPr>
            <a:endParaRPr lang="fr-FR" sz="1200" dirty="0" smtClean="0">
              <a:solidFill>
                <a:srgbClr val="44236B"/>
              </a:solidFill>
              <a:sym typeface="Wingdings" panose="05000000000000000000" pitchFamily="2" charset="2"/>
            </a:endParaRPr>
          </a:p>
          <a:p>
            <a:pPr>
              <a:defRPr/>
            </a:pPr>
            <a:endParaRPr lang="fr-FR" sz="1200" dirty="0" smtClean="0">
              <a:solidFill>
                <a:srgbClr val="44236B"/>
              </a:solidFill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sz="1600" dirty="0">
                <a:solidFill>
                  <a:srgbClr val="44236B"/>
                </a:solidFill>
              </a:rPr>
              <a:t> </a:t>
            </a:r>
            <a:r>
              <a:rPr lang="fr-FR" sz="1600" u="sng" dirty="0">
                <a:solidFill>
                  <a:srgbClr val="44236B"/>
                </a:solidFill>
              </a:rPr>
              <a:t>Application sur la demande : </a:t>
            </a:r>
          </a:p>
          <a:p>
            <a:pPr>
              <a:defRPr/>
            </a:pPr>
            <a:r>
              <a:rPr lang="fr-FR" sz="1400" dirty="0">
                <a:solidFill>
                  <a:srgbClr val="44236B"/>
                </a:solidFill>
              </a:rPr>
              <a:t>- Cliquer sur Répondre /  « Attestation d’arrivée (Finaliser) » et Indiquer la date d’amission réelle du patient :</a:t>
            </a:r>
            <a:endParaRPr lang="fr-FR" sz="1400" dirty="0">
              <a:solidFill>
                <a:srgbClr val="44236B"/>
              </a:solidFill>
              <a:sym typeface="Wingdings" panose="05000000000000000000" pitchFamily="2" charset="2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97" t="13818" b="72696"/>
          <a:stretch>
            <a:fillRect/>
          </a:stretch>
        </p:blipFill>
        <p:spPr bwMode="auto">
          <a:xfrm>
            <a:off x="200025" y="3264633"/>
            <a:ext cx="4519613" cy="836613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9638" y="3316688"/>
            <a:ext cx="4376737" cy="639762"/>
          </a:xfrm>
          <a:prstGeom prst="rect">
            <a:avLst/>
          </a:prstGeom>
          <a:noFill/>
          <a:ln w="15875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06362" y="4033233"/>
            <a:ext cx="9037637" cy="2385268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miter lim="800000"/>
            <a:headEnd/>
            <a:tailEnd/>
          </a:ln>
          <a:effectLst/>
          <a:extLst/>
        </p:spPr>
        <p:txBody>
          <a:bodyPr anchor="ctr">
            <a:spAutoFit/>
          </a:bodyPr>
          <a:lstStyle/>
          <a:p>
            <a:pPr>
              <a:defRPr/>
            </a:pPr>
            <a:r>
              <a:rPr lang="fr-FR" altLang="fr-FR" sz="1200" dirty="0">
                <a:solidFill>
                  <a:srgbClr val="44236B"/>
                </a:solidFill>
              </a:rPr>
              <a:t>A noter, après l’attestation d’arrivée prononcée :	</a:t>
            </a:r>
          </a:p>
          <a:p>
            <a:pPr marL="171450" indent="-171450">
              <a:buFont typeface="Wingdings" pitchFamily="2" charset="2"/>
              <a:buChar char="à"/>
              <a:defRPr/>
            </a:pPr>
            <a:r>
              <a:rPr lang="fr-FR" altLang="fr-FR" sz="1200" dirty="0" smtClean="0">
                <a:solidFill>
                  <a:srgbClr val="44236B"/>
                </a:solidFill>
                <a:sym typeface="Wingdings" panose="05000000000000000000" pitchFamily="2" charset="2"/>
              </a:rPr>
              <a:t>Il n’est plus </a:t>
            </a:r>
            <a:r>
              <a:rPr lang="fr-FR" altLang="fr-FR" sz="1200" dirty="0">
                <a:solidFill>
                  <a:srgbClr val="44236B"/>
                </a:solidFill>
                <a:sym typeface="Wingdings" panose="05000000000000000000" pitchFamily="2" charset="2"/>
              </a:rPr>
              <a:t>possible de modifier </a:t>
            </a:r>
            <a:r>
              <a:rPr lang="fr-FR" altLang="fr-FR" sz="1200" dirty="0">
                <a:solidFill>
                  <a:srgbClr val="44236B"/>
                </a:solidFill>
              </a:rPr>
              <a:t>la réponse apportée</a:t>
            </a:r>
          </a:p>
          <a:p>
            <a:pPr marL="171450" indent="-171450">
              <a:buFont typeface="Wingdings" pitchFamily="2" charset="2"/>
              <a:buChar char="à"/>
              <a:defRPr/>
            </a:pPr>
            <a:r>
              <a:rPr lang="fr-FR" altLang="fr-FR" sz="1200" dirty="0">
                <a:solidFill>
                  <a:srgbClr val="44236B"/>
                </a:solidFill>
                <a:sym typeface="Wingdings" panose="05000000000000000000" pitchFamily="2" charset="2"/>
              </a:rPr>
              <a:t>la </a:t>
            </a:r>
            <a:r>
              <a:rPr lang="fr-FR" altLang="fr-FR" sz="1200" dirty="0">
                <a:solidFill>
                  <a:srgbClr val="44236B"/>
                </a:solidFill>
              </a:rPr>
              <a:t>demande bascule de l’onglet «Demandes en cours» à l’onglet </a:t>
            </a:r>
            <a:r>
              <a:rPr lang="fr-FR" altLang="fr-FR" sz="1200" dirty="0" smtClean="0">
                <a:solidFill>
                  <a:srgbClr val="44236B"/>
                </a:solidFill>
              </a:rPr>
              <a:t>«</a:t>
            </a:r>
            <a:r>
              <a:rPr lang="fr-FR" altLang="fr-FR" sz="1200" b="1" dirty="0" smtClean="0">
                <a:solidFill>
                  <a:srgbClr val="44236B"/>
                </a:solidFill>
              </a:rPr>
              <a:t>admissions</a:t>
            </a:r>
            <a:r>
              <a:rPr lang="fr-FR" altLang="fr-FR" sz="1200" dirty="0" smtClean="0">
                <a:solidFill>
                  <a:srgbClr val="44236B"/>
                </a:solidFill>
              </a:rPr>
              <a:t>»</a:t>
            </a:r>
          </a:p>
          <a:p>
            <a:pPr>
              <a:defRPr/>
            </a:pPr>
            <a:endParaRPr lang="fr-FR" altLang="fr-FR" sz="1200" dirty="0"/>
          </a:p>
          <a:p>
            <a:pPr>
              <a:defRPr/>
            </a:pPr>
            <a:r>
              <a:rPr lang="fr-FR" altLang="fr-FR" sz="1200" b="1" u="sng" dirty="0">
                <a:solidFill>
                  <a:srgbClr val="44236B"/>
                </a:solidFill>
              </a:rPr>
              <a:t>Finalisation de la demande d’admission : </a:t>
            </a:r>
            <a:endParaRPr lang="fr-FR" altLang="fr-FR" sz="1200" b="1" u="sng" dirty="0" smtClean="0">
              <a:solidFill>
                <a:srgbClr val="44236B"/>
              </a:solidFill>
            </a:endParaRPr>
          </a:p>
          <a:p>
            <a:pPr>
              <a:defRPr/>
            </a:pPr>
            <a:endParaRPr lang="fr-FR" altLang="fr-FR" sz="1200" b="1" u="sng" dirty="0">
              <a:solidFill>
                <a:srgbClr val="44236B"/>
              </a:solidFill>
            </a:endParaRPr>
          </a:p>
          <a:p>
            <a:pPr marL="171450" indent="-171450" algn="just">
              <a:buFontTx/>
              <a:buChar char="-"/>
              <a:defRPr/>
            </a:pPr>
            <a:r>
              <a:rPr lang="fr-FR" altLang="fr-FR" sz="1200" dirty="0">
                <a:solidFill>
                  <a:srgbClr val="44236B"/>
                </a:solidFill>
              </a:rPr>
              <a:t>si la </a:t>
            </a:r>
            <a:r>
              <a:rPr lang="fr-FR" altLang="fr-FR" sz="1200" u="sng" dirty="0">
                <a:solidFill>
                  <a:srgbClr val="44236B"/>
                </a:solidFill>
              </a:rPr>
              <a:t>proposition d’accueil a été préalablement confirmée par le service prescripteur</a:t>
            </a:r>
            <a:r>
              <a:rPr lang="fr-FR" altLang="fr-FR" sz="1200" dirty="0">
                <a:solidFill>
                  <a:srgbClr val="44236B"/>
                </a:solidFill>
              </a:rPr>
              <a:t>, l’attestation d’arrivée du patient permet de finaliser la demande d’admission  avec passage au statut            </a:t>
            </a:r>
            <a:endParaRPr lang="fr-FR" altLang="fr-FR" sz="1200" dirty="0" smtClean="0">
              <a:solidFill>
                <a:srgbClr val="44236B"/>
              </a:solidFill>
            </a:endParaRPr>
          </a:p>
          <a:p>
            <a:pPr marL="171450" indent="-171450" algn="just">
              <a:buFontTx/>
              <a:buChar char="-"/>
              <a:defRPr/>
            </a:pPr>
            <a:endParaRPr lang="fr-FR" altLang="fr-FR" sz="800" dirty="0">
              <a:solidFill>
                <a:srgbClr val="44236B"/>
              </a:solidFill>
            </a:endParaRPr>
          </a:p>
          <a:p>
            <a:pPr algn="just">
              <a:defRPr/>
            </a:pPr>
            <a:r>
              <a:rPr lang="fr-FR" altLang="fr-FR" sz="1200" dirty="0" smtClean="0">
                <a:solidFill>
                  <a:srgbClr val="44236B"/>
                </a:solidFill>
              </a:rPr>
              <a:t>-  dans </a:t>
            </a:r>
            <a:r>
              <a:rPr lang="fr-FR" altLang="fr-FR" sz="1200" dirty="0">
                <a:solidFill>
                  <a:srgbClr val="44236B"/>
                </a:solidFill>
              </a:rPr>
              <a:t>le cas contraire, l’admission est bien enregistrée mais la demande demeure dans le tableau de bord du receveur et du prescripteur au </a:t>
            </a:r>
            <a:r>
              <a:rPr lang="fr-FR" altLang="fr-FR" sz="1200" dirty="0" smtClean="0">
                <a:solidFill>
                  <a:srgbClr val="44236B"/>
                </a:solidFill>
              </a:rPr>
              <a:t>statut            jusqu'à </a:t>
            </a:r>
            <a:r>
              <a:rPr lang="fr-FR" altLang="fr-FR" sz="1200" dirty="0">
                <a:solidFill>
                  <a:srgbClr val="44236B"/>
                </a:solidFill>
              </a:rPr>
              <a:t>ce qu’elle soit confirmée par ce dernier</a:t>
            </a:r>
          </a:p>
          <a:p>
            <a:pPr algn="just">
              <a:spcBef>
                <a:spcPct val="0"/>
              </a:spcBef>
              <a:defRPr/>
            </a:pPr>
            <a:endParaRPr lang="fr-FR" altLang="fr-FR" sz="500" dirty="0">
              <a:solidFill>
                <a:srgbClr val="44236B"/>
              </a:solidFill>
            </a:endParaRPr>
          </a:p>
          <a:p>
            <a:pPr algn="just">
              <a:spcBef>
                <a:spcPct val="0"/>
              </a:spcBef>
              <a:defRPr/>
            </a:pPr>
            <a:r>
              <a:rPr lang="fr-FR" altLang="fr-FR" sz="1200" b="1" u="sng" dirty="0">
                <a:solidFill>
                  <a:srgbClr val="44236B"/>
                </a:solidFill>
              </a:rPr>
              <a:t>Archivage de la demande d’admission </a:t>
            </a:r>
            <a:r>
              <a:rPr lang="fr-FR" altLang="fr-FR" sz="1200" dirty="0">
                <a:solidFill>
                  <a:srgbClr val="44236B"/>
                </a:solidFill>
              </a:rPr>
              <a:t>:   programmé 10 jours après la date de finalisation de la demande d’admission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864524" y="3279183"/>
            <a:ext cx="1047402" cy="4333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82880">
              <a:lnSpc>
                <a:spcPct val="115000"/>
              </a:lnSpc>
              <a:spcAft>
                <a:spcPts val="1000"/>
              </a:spcAft>
              <a:defRPr/>
            </a:pPr>
            <a:endParaRPr lang="fr-FR" sz="1200" dirty="0">
              <a:ln w="19050">
                <a:solidFill>
                  <a:schemeClr val="tx1"/>
                </a:solidFill>
              </a:ln>
              <a:latin typeface="Times New Roman"/>
              <a:ea typeface="Times New Roman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081477" y="3442612"/>
            <a:ext cx="1398587" cy="301625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182880">
              <a:lnSpc>
                <a:spcPct val="115000"/>
              </a:lnSpc>
              <a:spcAft>
                <a:spcPts val="1000"/>
              </a:spcAft>
              <a:defRPr/>
            </a:pPr>
            <a:endParaRPr lang="fr-FR" sz="1200" dirty="0">
              <a:latin typeface="Times New Roman"/>
              <a:ea typeface="Times New Roman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4567" y="2142085"/>
            <a:ext cx="1990725" cy="255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292" y="5382821"/>
            <a:ext cx="6572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596" y="5880660"/>
            <a:ext cx="248267" cy="291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825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 des échanges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21</a:t>
            </a:fld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36104" y="1542060"/>
            <a:ext cx="768096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ClrTx/>
              <a:buFont typeface="Wingdings" pitchFamily="2" charset="2"/>
              <a:buChar char="à"/>
              <a:defRPr/>
            </a:pPr>
            <a:r>
              <a:rPr lang="fr-FR" altLang="fr-FR" sz="1400" dirty="0">
                <a:solidFill>
                  <a:srgbClr val="44236B"/>
                </a:solidFill>
                <a:sym typeface="Wingdings" pitchFamily="2" charset="2"/>
              </a:rPr>
              <a:t>Possibilité</a:t>
            </a:r>
            <a:r>
              <a:rPr lang="fr-FR" altLang="fr-FR" sz="1400" dirty="0">
                <a:solidFill>
                  <a:srgbClr val="44236B"/>
                </a:solidFill>
              </a:rPr>
              <a:t> </a:t>
            </a:r>
            <a:r>
              <a:rPr lang="fr-FR" altLang="fr-FR" sz="1400" dirty="0" smtClean="0">
                <a:solidFill>
                  <a:srgbClr val="44236B"/>
                </a:solidFill>
              </a:rPr>
              <a:t>à tout moment de </a:t>
            </a:r>
            <a:r>
              <a:rPr lang="fr-FR" altLang="fr-FR" sz="1400" b="1" dirty="0">
                <a:solidFill>
                  <a:srgbClr val="44236B"/>
                </a:solidFill>
              </a:rPr>
              <a:t>visualiser les échanges entre le service prescripteur</a:t>
            </a:r>
            <a:r>
              <a:rPr lang="fr-FR" altLang="fr-FR" sz="1400" dirty="0">
                <a:solidFill>
                  <a:srgbClr val="44236B"/>
                </a:solidFill>
              </a:rPr>
              <a:t> (envoi de la demande, accord confirmé, etc.) </a:t>
            </a:r>
            <a:r>
              <a:rPr lang="fr-FR" altLang="fr-FR" sz="1400" b="1" dirty="0">
                <a:solidFill>
                  <a:srgbClr val="44236B"/>
                </a:solidFill>
              </a:rPr>
              <a:t>et l’unité destinataire de la demande</a:t>
            </a:r>
            <a:r>
              <a:rPr lang="fr-FR" altLang="fr-FR" sz="1400" dirty="0">
                <a:solidFill>
                  <a:srgbClr val="44236B"/>
                </a:solidFill>
              </a:rPr>
              <a:t> (refus, accord de principe, acceptation, etc.)  </a:t>
            </a:r>
          </a:p>
        </p:txBody>
      </p:sp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-11113" y="2386372"/>
            <a:ext cx="9145588" cy="1319212"/>
            <a:chOff x="-11867" y="3109120"/>
            <a:chExt cx="9146844" cy="1320375"/>
          </a:xfrm>
        </p:grpSpPr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67" y="3109120"/>
              <a:ext cx="9146844" cy="1320375"/>
            </a:xfrm>
            <a:prstGeom prst="rect">
              <a:avLst/>
            </a:prstGeom>
            <a:noFill/>
            <a:ln w="25400" algn="ctr">
              <a:solidFill>
                <a:schemeClr val="bg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6045278" y="3781224"/>
              <a:ext cx="3089699" cy="276469"/>
            </a:xfrm>
            <a:prstGeom prst="rect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marL="182880">
                <a:lnSpc>
                  <a:spcPct val="115000"/>
                </a:lnSpc>
                <a:spcAft>
                  <a:spcPts val="1000"/>
                </a:spcAft>
                <a:defRPr/>
              </a:pPr>
              <a:endParaRPr lang="fr-FR" sz="1200" dirty="0">
                <a:latin typeface="Times New Roman"/>
                <a:ea typeface="Times New Roman"/>
              </a:endParaRPr>
            </a:p>
          </p:txBody>
        </p:sp>
      </p:grpSp>
      <p:pic>
        <p:nvPicPr>
          <p:cNvPr id="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213" y="3811947"/>
            <a:ext cx="4589462" cy="2754312"/>
          </a:xfrm>
          <a:prstGeom prst="rect">
            <a:avLst/>
          </a:prstGeom>
          <a:noFill/>
          <a:ln w="25400" algn="ctr">
            <a:solidFill>
              <a:schemeClr val="bg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75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Détails du Tableau de bord receveur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4" b="68202"/>
          <a:stretch/>
        </p:blipFill>
        <p:spPr bwMode="auto">
          <a:xfrm>
            <a:off x="212136" y="2643013"/>
            <a:ext cx="8727656" cy="110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867898" y="2963710"/>
            <a:ext cx="3600450" cy="427038"/>
          </a:xfrm>
          <a:prstGeom prst="rect">
            <a:avLst/>
          </a:prstGeom>
          <a:noFill/>
          <a:ln w="19050" algn="ctr">
            <a:solidFill>
              <a:srgbClr val="44236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200">
              <a:latin typeface="Times New Roman" pitchFamily="18" charset="0"/>
            </a:endParaRPr>
          </a:p>
        </p:txBody>
      </p:sp>
      <p:grpSp>
        <p:nvGrpSpPr>
          <p:cNvPr id="8" name="Groupe 12"/>
          <p:cNvGrpSpPr>
            <a:grpSpLocks/>
          </p:cNvGrpSpPr>
          <p:nvPr/>
        </p:nvGrpSpPr>
        <p:grpSpPr bwMode="auto">
          <a:xfrm>
            <a:off x="4479460" y="3211380"/>
            <a:ext cx="2704171" cy="2039909"/>
            <a:chOff x="1083956" y="4497369"/>
            <a:chExt cx="2087445" cy="2061415"/>
          </a:xfrm>
        </p:grpSpPr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1158451" y="5166307"/>
              <a:ext cx="2012950" cy="1392477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400" b="1" dirty="0" smtClean="0">
                  <a:solidFill>
                    <a:srgbClr val="44236B"/>
                  </a:solidFill>
                </a:rPr>
                <a:t>Sélection </a:t>
              </a:r>
              <a:r>
                <a:rPr lang="fr-FR" altLang="fr-FR" sz="1400" b="1" dirty="0">
                  <a:solidFill>
                    <a:srgbClr val="44236B"/>
                  </a:solidFill>
                </a:rPr>
                <a:t>de l’établissement/unité </a:t>
              </a:r>
              <a:r>
                <a:rPr lang="fr-FR" altLang="fr-FR" sz="1400" dirty="0">
                  <a:solidFill>
                    <a:srgbClr val="44236B"/>
                  </a:solidFill>
                </a:rPr>
                <a:t>(menu déroulant) en lien avec les habilitations</a:t>
              </a: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100" dirty="0">
                  <a:solidFill>
                    <a:srgbClr val="44236B"/>
                  </a:solidFill>
                </a:rPr>
                <a:t>N.B. :  choisir « Toutes les unités » pour voir toutes les demandes reçues</a:t>
              </a:r>
            </a:p>
          </p:txBody>
        </p:sp>
        <p:sp>
          <p:nvSpPr>
            <p:cNvPr id="15" name="Line 31"/>
            <p:cNvSpPr>
              <a:spLocks noChangeShapeType="1"/>
            </p:cNvSpPr>
            <p:nvPr/>
          </p:nvSpPr>
          <p:spPr bwMode="auto">
            <a:xfrm flipH="1" flipV="1">
              <a:off x="1083956" y="4497369"/>
              <a:ext cx="453875" cy="0"/>
            </a:xfrm>
            <a:prstGeom prst="line">
              <a:avLst/>
            </a:prstGeom>
            <a:noFill/>
            <a:ln w="19050">
              <a:solidFill>
                <a:srgbClr val="44236B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</p:grp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7" r="62755" b="79665"/>
          <a:stretch>
            <a:fillRect/>
          </a:stretch>
        </p:blipFill>
        <p:spPr bwMode="auto">
          <a:xfrm>
            <a:off x="320210" y="1712760"/>
            <a:ext cx="4845050" cy="795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3487273" y="1896910"/>
            <a:ext cx="1408923" cy="611188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200">
              <a:latin typeface="Times New Roman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94" b="68202"/>
          <a:stretch/>
        </p:blipFill>
        <p:spPr bwMode="auto">
          <a:xfrm>
            <a:off x="212136" y="2615434"/>
            <a:ext cx="8727656" cy="1109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 flipH="1" flipV="1">
            <a:off x="4258491" y="3390748"/>
            <a:ext cx="317473" cy="4825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64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23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Détails du Tableau de bord receveur</a:t>
            </a:r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91" b="23681"/>
          <a:stretch/>
        </p:blipFill>
        <p:spPr bwMode="auto">
          <a:xfrm>
            <a:off x="-22225" y="1700450"/>
            <a:ext cx="9029700" cy="284514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954588" y="1700450"/>
            <a:ext cx="3776662" cy="427038"/>
          </a:xfrm>
          <a:prstGeom prst="rect">
            <a:avLst/>
          </a:prstGeom>
          <a:noFill/>
          <a:ln w="19050" algn="ctr">
            <a:noFill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200">
              <a:latin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0" t="33434" b="33335"/>
          <a:stretch/>
        </p:blipFill>
        <p:spPr bwMode="auto">
          <a:xfrm>
            <a:off x="34925" y="2887747"/>
            <a:ext cx="9029700" cy="165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e 12"/>
          <p:cNvGrpSpPr>
            <a:grpSpLocks/>
          </p:cNvGrpSpPr>
          <p:nvPr/>
        </p:nvGrpSpPr>
        <p:grpSpPr bwMode="auto">
          <a:xfrm>
            <a:off x="5156200" y="2127487"/>
            <a:ext cx="3851275" cy="1687682"/>
            <a:chOff x="926613" y="6552347"/>
            <a:chExt cx="2972768" cy="1706377"/>
          </a:xfrm>
        </p:grpSpPr>
        <p:sp>
          <p:nvSpPr>
            <p:cNvPr id="12" name="Line 31"/>
            <p:cNvSpPr>
              <a:spLocks noChangeShapeType="1"/>
            </p:cNvSpPr>
            <p:nvPr/>
          </p:nvSpPr>
          <p:spPr bwMode="auto">
            <a:xfrm flipH="1" flipV="1">
              <a:off x="2090431" y="6552347"/>
              <a:ext cx="1" cy="373423"/>
            </a:xfrm>
            <a:prstGeom prst="rect">
              <a:avLst/>
            </a:prstGeom>
            <a:noFill/>
            <a:ln w="19050">
              <a:noFill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fr-FR"/>
            </a:p>
          </p:txBody>
        </p:sp>
        <p:sp>
          <p:nvSpPr>
            <p:cNvPr id="13" name="Text Box 24"/>
            <p:cNvSpPr txBox="1">
              <a:spLocks noChangeArrowheads="1"/>
            </p:cNvSpPr>
            <p:nvPr/>
          </p:nvSpPr>
          <p:spPr bwMode="auto">
            <a:xfrm>
              <a:off x="926613" y="6859090"/>
              <a:ext cx="2972768" cy="1399634"/>
            </a:xfrm>
            <a:prstGeom prst="rect">
              <a:avLst/>
            </a:prstGeom>
            <a:solidFill>
              <a:schemeClr val="bg1"/>
            </a:solidFill>
            <a:ln w="1905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None/>
                <a:defRPr/>
              </a:pPr>
              <a:r>
                <a:rPr lang="fr-FR" sz="1200" u="sng" dirty="0" smtClean="0">
                  <a:solidFill>
                    <a:srgbClr val="44236B"/>
                  </a:solidFill>
                </a:rPr>
                <a:t>Accès rapide à une demande </a:t>
              </a:r>
              <a:r>
                <a:rPr lang="fr-FR" sz="1200" dirty="0" smtClean="0">
                  <a:solidFill>
                    <a:srgbClr val="44236B"/>
                  </a:solidFill>
                </a:rPr>
                <a:t>:</a:t>
              </a:r>
            </a:p>
            <a:p>
              <a:pPr marL="285750" indent="-285750">
                <a:buFontTx/>
                <a:buChar char="-"/>
                <a:defRPr/>
              </a:pPr>
              <a:r>
                <a:rPr lang="fr-FR" sz="1200" b="1" dirty="0" smtClean="0">
                  <a:solidFill>
                    <a:srgbClr val="44236B"/>
                  </a:solidFill>
                </a:rPr>
                <a:t>par nom du patient</a:t>
              </a:r>
            </a:p>
            <a:p>
              <a:pPr marL="285750" indent="-285750">
                <a:buFontTx/>
                <a:buChar char="-"/>
                <a:defRPr/>
              </a:pPr>
              <a:r>
                <a:rPr lang="fr-FR" sz="1200" b="1" dirty="0" smtClean="0">
                  <a:solidFill>
                    <a:srgbClr val="44236B"/>
                  </a:solidFill>
                </a:rPr>
                <a:t>ou par numéro de dossier</a:t>
              </a:r>
              <a:r>
                <a:rPr lang="fr-FR" sz="1200" dirty="0" smtClean="0">
                  <a:solidFill>
                    <a:srgbClr val="44236B"/>
                  </a:solidFill>
                </a:rPr>
                <a:t> </a:t>
              </a:r>
            </a:p>
            <a:p>
              <a:pPr>
                <a:buFontTx/>
                <a:buNone/>
                <a:defRPr/>
              </a:pPr>
              <a:r>
                <a:rPr lang="fr-FR" sz="1200" dirty="0" smtClean="0">
                  <a:solidFill>
                    <a:srgbClr val="44236B"/>
                  </a:solidFill>
                </a:rPr>
                <a:t>Puis clic sur :</a:t>
              </a:r>
            </a:p>
            <a:p>
              <a:pPr marL="171450" indent="-171450">
                <a:buFontTx/>
                <a:buChar char="-"/>
                <a:defRPr/>
              </a:pPr>
              <a:r>
                <a:rPr lang="fr-FR" sz="1200" dirty="0" smtClean="0">
                  <a:solidFill>
                    <a:srgbClr val="44236B"/>
                  </a:solidFill>
                </a:rPr>
                <a:t>« Ouvrir Demande » : accès à la demande </a:t>
              </a:r>
            </a:p>
            <a:p>
              <a:pPr marL="171450" indent="-171450">
                <a:buFontTx/>
                <a:buChar char="-"/>
                <a:defRPr/>
              </a:pPr>
              <a:r>
                <a:rPr lang="fr-FR" sz="1200" dirty="0" smtClean="0">
                  <a:solidFill>
                    <a:srgbClr val="44236B"/>
                  </a:solidFill>
                </a:rPr>
                <a:t>« Ouvrir TDB »  : accès au TDB de la demande</a:t>
              </a:r>
              <a:endParaRPr lang="fr-FR" sz="1200" dirty="0">
                <a:solidFill>
                  <a:srgbClr val="44236B"/>
                </a:solidFill>
              </a:endParaRPr>
            </a:p>
          </p:txBody>
        </p:sp>
      </p:grpSp>
      <p:pic>
        <p:nvPicPr>
          <p:cNvPr id="10" name="Picture 5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51" y="4144229"/>
            <a:ext cx="310982" cy="404494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24"/>
          <p:cNvSpPr txBox="1">
            <a:spLocks noChangeArrowheads="1"/>
          </p:cNvSpPr>
          <p:nvPr/>
        </p:nvSpPr>
        <p:spPr bwMode="auto">
          <a:xfrm>
            <a:off x="804169" y="4121163"/>
            <a:ext cx="2606675" cy="52228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fr-FR" altLang="fr-FR" sz="1400" dirty="0">
                <a:solidFill>
                  <a:srgbClr val="44236B"/>
                </a:solidFill>
              </a:rPr>
              <a:t>Accès à une demande :  cliquer sur la ligne du dossier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24348" r="76017" b="71570"/>
          <a:stretch/>
        </p:blipFill>
        <p:spPr bwMode="auto">
          <a:xfrm>
            <a:off x="804169" y="2120107"/>
            <a:ext cx="1670071" cy="26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Connecteur droit avec flèche 2"/>
          <p:cNvCxnSpPr/>
          <p:nvPr/>
        </p:nvCxnSpPr>
        <p:spPr>
          <a:xfrm flipV="1">
            <a:off x="5586153" y="2120107"/>
            <a:ext cx="365760" cy="31076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1330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24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Détails du Tableau de bord receveur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142875" y="1242905"/>
            <a:ext cx="8583613" cy="5153025"/>
            <a:chOff x="142875" y="1306513"/>
            <a:chExt cx="8583613" cy="5153025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t="-291" r="55473" b="58371"/>
            <a:stretch>
              <a:fillRect/>
            </a:stretch>
          </p:blipFill>
          <p:spPr bwMode="auto">
            <a:xfrm>
              <a:off x="142875" y="1306513"/>
              <a:ext cx="5699125" cy="1828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 Box 24"/>
            <p:cNvSpPr txBox="1">
              <a:spLocks noChangeArrowheads="1"/>
            </p:cNvSpPr>
            <p:nvPr/>
          </p:nvSpPr>
          <p:spPr bwMode="auto">
            <a:xfrm>
              <a:off x="311150" y="3265488"/>
              <a:ext cx="8293100" cy="120015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marL="285750" indent="-28575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 typeface="Wingdings" pitchFamily="2" charset="2"/>
                <a:buChar char="à"/>
              </a:pPr>
              <a:r>
                <a:rPr lang="fr-FR" altLang="fr-FR" sz="1600" b="1" dirty="0">
                  <a:solidFill>
                    <a:srgbClr val="44236B"/>
                  </a:solidFill>
                </a:rPr>
                <a:t>Sur le tableau de bord « Demandes en cours </a:t>
              </a:r>
              <a:r>
                <a:rPr lang="fr-FR" altLang="fr-FR" sz="1600" dirty="0">
                  <a:solidFill>
                    <a:srgbClr val="44236B"/>
                  </a:solidFill>
                </a:rPr>
                <a:t>», possibilité de filtrer selon le statut des demandes : </a:t>
              </a:r>
              <a:r>
                <a:rPr lang="fr-FR" altLang="fr-FR" sz="1600" dirty="0">
                  <a:solidFill>
                    <a:srgbClr val="FF0066"/>
                  </a:solidFill>
                </a:rPr>
                <a:t>sélectionner (icône en couleur) / désélectionner (icône grisées) le(s) statut(s)  puis clic sur </a:t>
              </a:r>
              <a:r>
                <a:rPr lang="fr-FR" altLang="fr-FR" sz="1600" u="sng" dirty="0">
                  <a:solidFill>
                    <a:schemeClr val="accent1"/>
                  </a:solidFill>
                </a:rPr>
                <a:t> Filtrer </a:t>
              </a:r>
            </a:p>
            <a:p>
              <a:pPr>
                <a:spcBef>
                  <a:spcPct val="50000"/>
                </a:spcBef>
                <a:buClrTx/>
                <a:buFont typeface="Wingdings" pitchFamily="2" charset="2"/>
                <a:buChar char="à"/>
              </a:pPr>
              <a:r>
                <a:rPr lang="fr-FR" altLang="fr-FR" sz="1600" dirty="0">
                  <a:solidFill>
                    <a:srgbClr val="44236B"/>
                  </a:solidFill>
                </a:rPr>
                <a:t>Pour désélectionner les filtres appliqués, cliquer sur le bouton </a:t>
              </a:r>
              <a:r>
                <a:rPr lang="fr-FR" altLang="fr-FR" sz="1600" u="sng" dirty="0">
                  <a:solidFill>
                    <a:schemeClr val="accent1"/>
                  </a:solidFill>
                </a:rPr>
                <a:t> Réinitialiser 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354138" y="2259013"/>
              <a:ext cx="2255837" cy="412750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FR" altLang="fr-FR" sz="2200">
                <a:latin typeface="Times New Roman" pitchFamily="18" charset="0"/>
              </a:endParaRPr>
            </a:p>
          </p:txBody>
        </p:sp>
        <p:grpSp>
          <p:nvGrpSpPr>
            <p:cNvPr id="10" name="Groupe 6"/>
            <p:cNvGrpSpPr>
              <a:grpSpLocks/>
            </p:cNvGrpSpPr>
            <p:nvPr/>
          </p:nvGrpSpPr>
          <p:grpSpPr bwMode="auto">
            <a:xfrm>
              <a:off x="398463" y="4675188"/>
              <a:ext cx="3967162" cy="328612"/>
              <a:chOff x="363538" y="5632450"/>
              <a:chExt cx="3967162" cy="328613"/>
            </a:xfrm>
          </p:grpSpPr>
          <p:pic>
            <p:nvPicPr>
              <p:cNvPr id="28" name="Picture 15" descr="fiche_attente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3538" y="5646738"/>
                <a:ext cx="361950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9" name="Text Box 29"/>
              <p:cNvSpPr txBox="1">
                <a:spLocks noChangeArrowheads="1"/>
              </p:cNvSpPr>
              <p:nvPr/>
            </p:nvSpPr>
            <p:spPr bwMode="auto">
              <a:xfrm>
                <a:off x="760413" y="5632450"/>
                <a:ext cx="3570287" cy="3077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fr-FR" altLang="fr-FR" sz="1400" dirty="0">
                    <a:solidFill>
                      <a:srgbClr val="44236B"/>
                    </a:solidFill>
                  </a:rPr>
                  <a:t>Demande en attente de réponse</a:t>
                </a:r>
              </a:p>
            </p:txBody>
          </p:sp>
        </p:grpSp>
        <p:grpSp>
          <p:nvGrpSpPr>
            <p:cNvPr id="11" name="Groupe 10"/>
            <p:cNvGrpSpPr>
              <a:grpSpLocks/>
            </p:cNvGrpSpPr>
            <p:nvPr/>
          </p:nvGrpSpPr>
          <p:grpSpPr bwMode="auto">
            <a:xfrm>
              <a:off x="398463" y="5935663"/>
              <a:ext cx="3944937" cy="523875"/>
              <a:chOff x="398463" y="6080125"/>
              <a:chExt cx="3944937" cy="523220"/>
            </a:xfrm>
          </p:grpSpPr>
          <p:pic>
            <p:nvPicPr>
              <p:cNvPr id="26" name="Picture 19" descr="fiche_validee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463" y="6111875"/>
                <a:ext cx="361950" cy="3143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" name="Text Box 30"/>
              <p:cNvSpPr txBox="1">
                <a:spLocks noChangeArrowheads="1"/>
              </p:cNvSpPr>
              <p:nvPr/>
            </p:nvSpPr>
            <p:spPr bwMode="auto">
              <a:xfrm>
                <a:off x="773113" y="6080125"/>
                <a:ext cx="357028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fr-FR" altLang="fr-FR" sz="1400" dirty="0">
                    <a:solidFill>
                      <a:srgbClr val="44236B"/>
                    </a:solidFill>
                  </a:rPr>
                  <a:t>Demande d’admission acceptée (avec date proposée)</a:t>
                </a:r>
              </a:p>
            </p:txBody>
          </p:sp>
        </p:grpSp>
        <p:grpSp>
          <p:nvGrpSpPr>
            <p:cNvPr id="13" name="Groupe 16"/>
            <p:cNvGrpSpPr>
              <a:grpSpLocks/>
            </p:cNvGrpSpPr>
            <p:nvPr/>
          </p:nvGrpSpPr>
          <p:grpSpPr bwMode="auto">
            <a:xfrm>
              <a:off x="4657725" y="4991802"/>
              <a:ext cx="4068763" cy="523875"/>
              <a:chOff x="4651375" y="4987779"/>
              <a:chExt cx="4068763" cy="523220"/>
            </a:xfrm>
          </p:grpSpPr>
          <p:pic>
            <p:nvPicPr>
              <p:cNvPr id="22" name="Picture 22" descr="accord_smal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1375" y="5108429"/>
                <a:ext cx="311150" cy="2762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" name="Text Box 32"/>
              <p:cNvSpPr txBox="1">
                <a:spLocks noChangeArrowheads="1"/>
              </p:cNvSpPr>
              <p:nvPr/>
            </p:nvSpPr>
            <p:spPr bwMode="auto">
              <a:xfrm>
                <a:off x="5137150" y="4987779"/>
                <a:ext cx="35829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fr-FR" altLang="fr-FR" sz="1400" dirty="0">
                    <a:solidFill>
                      <a:srgbClr val="44236B"/>
                    </a:solidFill>
                  </a:rPr>
                  <a:t>Accord conclu avec l’unité prescriptrice, demande à compléter</a:t>
                </a:r>
              </a:p>
            </p:txBody>
          </p:sp>
        </p:grpSp>
        <p:grpSp>
          <p:nvGrpSpPr>
            <p:cNvPr id="14" name="Groupe 19"/>
            <p:cNvGrpSpPr>
              <a:grpSpLocks/>
            </p:cNvGrpSpPr>
            <p:nvPr/>
          </p:nvGrpSpPr>
          <p:grpSpPr bwMode="auto">
            <a:xfrm>
              <a:off x="4651375" y="5666712"/>
              <a:ext cx="4075113" cy="352425"/>
              <a:chOff x="4651375" y="5654012"/>
              <a:chExt cx="4075113" cy="352425"/>
            </a:xfrm>
          </p:grpSpPr>
          <p:pic>
            <p:nvPicPr>
              <p:cNvPr id="20" name="Picture 23" descr="dossier_ok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1375" y="5701637"/>
                <a:ext cx="304800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" name="Text Box 33"/>
              <p:cNvSpPr txBox="1">
                <a:spLocks noChangeArrowheads="1"/>
              </p:cNvSpPr>
              <p:nvPr/>
            </p:nvSpPr>
            <p:spPr bwMode="auto">
              <a:xfrm>
                <a:off x="5143500" y="5654012"/>
                <a:ext cx="3582988" cy="304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fr-FR" altLang="fr-FR" sz="1400" dirty="0">
                    <a:solidFill>
                      <a:srgbClr val="44236B"/>
                    </a:solidFill>
                  </a:rPr>
                  <a:t>Dossier d’admission finalisé</a:t>
                </a:r>
              </a:p>
            </p:txBody>
          </p:sp>
        </p:grpSp>
        <p:grpSp>
          <p:nvGrpSpPr>
            <p:cNvPr id="15" name="Groupe 22"/>
            <p:cNvGrpSpPr>
              <a:grpSpLocks/>
            </p:cNvGrpSpPr>
            <p:nvPr/>
          </p:nvGrpSpPr>
          <p:grpSpPr bwMode="auto">
            <a:xfrm>
              <a:off x="4600575" y="4510088"/>
              <a:ext cx="4125913" cy="452437"/>
              <a:chOff x="4641850" y="4483100"/>
              <a:chExt cx="4126315" cy="452438"/>
            </a:xfrm>
          </p:grpSpPr>
          <p:sp>
            <p:nvSpPr>
              <p:cNvPr id="18" name="Text Box 70"/>
              <p:cNvSpPr txBox="1">
                <a:spLocks noChangeArrowheads="1"/>
              </p:cNvSpPr>
              <p:nvPr/>
            </p:nvSpPr>
            <p:spPr bwMode="auto">
              <a:xfrm>
                <a:off x="5156200" y="4483100"/>
                <a:ext cx="3611965" cy="3077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rgbClr val="278CB5"/>
                  </a:buClr>
                  <a:buChar char="•"/>
                  <a:defRPr sz="20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278CB5"/>
                  </a:buClr>
                  <a:buFont typeface="Times New Roman" pitchFamily="18" charset="0"/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  <a:buClrTx/>
                  <a:buFontTx/>
                  <a:buNone/>
                </a:pPr>
                <a:r>
                  <a:rPr lang="fr-FR" altLang="fr-FR" sz="1400" dirty="0">
                    <a:solidFill>
                      <a:srgbClr val="44236B"/>
                    </a:solidFill>
                    <a:cs typeface="Arial" charset="0"/>
                  </a:rPr>
                  <a:t>Demande ayant reçu un accord de principe</a:t>
                </a:r>
              </a:p>
            </p:txBody>
          </p:sp>
          <p:pic>
            <p:nvPicPr>
              <p:cNvPr id="19" name="Picture 7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1850" y="4552950"/>
                <a:ext cx="430213" cy="3825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" name="Image 28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663" y="5187950"/>
              <a:ext cx="482600" cy="446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Text Box 29"/>
            <p:cNvSpPr txBox="1">
              <a:spLocks noChangeArrowheads="1"/>
            </p:cNvSpPr>
            <p:nvPr/>
          </p:nvSpPr>
          <p:spPr bwMode="auto">
            <a:xfrm>
              <a:off x="887413" y="5257800"/>
              <a:ext cx="3570287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400" dirty="0">
                  <a:solidFill>
                    <a:srgbClr val="44236B"/>
                  </a:solidFill>
                </a:rPr>
                <a:t>Demande d’admission lue</a:t>
              </a:r>
            </a:p>
          </p:txBody>
        </p:sp>
      </p:grpSp>
      <p:pic>
        <p:nvPicPr>
          <p:cNvPr id="25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24348" r="76017" b="71570"/>
          <a:stretch/>
        </p:blipFill>
        <p:spPr bwMode="auto">
          <a:xfrm>
            <a:off x="1385100" y="2216261"/>
            <a:ext cx="2082305" cy="32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303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76"/>
          <a:stretch/>
        </p:blipFill>
        <p:spPr bwMode="auto">
          <a:xfrm>
            <a:off x="80963" y="979488"/>
            <a:ext cx="8982075" cy="356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0" t="33434" b="33335"/>
          <a:stretch/>
        </p:blipFill>
        <p:spPr bwMode="auto">
          <a:xfrm>
            <a:off x="0" y="2887747"/>
            <a:ext cx="9029700" cy="1657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25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Détails du Tableau de bord receveur</a:t>
            </a:r>
            <a:endParaRPr lang="fr-FR" dirty="0"/>
          </a:p>
        </p:txBody>
      </p:sp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273050" y="4468019"/>
            <a:ext cx="8597900" cy="1766887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fr-FR" sz="1600" b="1" dirty="0" smtClean="0">
                <a:solidFill>
                  <a:srgbClr val="44236B"/>
                </a:solidFill>
              </a:rPr>
              <a:t>Possibilité de trier </a:t>
            </a:r>
            <a:r>
              <a:rPr lang="fr-FR" sz="1600" b="1" dirty="0">
                <a:solidFill>
                  <a:srgbClr val="44236B"/>
                </a:solidFill>
              </a:rPr>
              <a:t>les dossiers </a:t>
            </a:r>
            <a:r>
              <a:rPr lang="fr-FR" sz="1600" b="1" dirty="0" smtClean="0">
                <a:solidFill>
                  <a:srgbClr val="44236B"/>
                </a:solidFill>
              </a:rPr>
              <a:t>par colonne : </a:t>
            </a:r>
          </a:p>
          <a:p>
            <a:pPr marL="285750" indent="-285750">
              <a:buClrTx/>
              <a:buFont typeface="Wingdings"/>
              <a:buChar char="à"/>
              <a:defRPr/>
            </a:pPr>
            <a:r>
              <a:rPr lang="fr-FR" sz="1600" dirty="0" smtClean="0">
                <a:solidFill>
                  <a:srgbClr val="44236B"/>
                </a:solidFill>
              </a:rPr>
              <a:t>Au clic sur les hauts de colonne : </a:t>
            </a:r>
            <a:r>
              <a:rPr lang="fr-FR" sz="1400" dirty="0">
                <a:solidFill>
                  <a:srgbClr val="44236B"/>
                </a:solidFill>
              </a:rPr>
              <a:t>Numéro, Statut</a:t>
            </a:r>
            <a:r>
              <a:rPr lang="fr-FR" sz="1400" dirty="0" smtClean="0">
                <a:solidFill>
                  <a:srgbClr val="44236B"/>
                </a:solidFill>
              </a:rPr>
              <a:t>, Anticipée, </a:t>
            </a:r>
            <a:r>
              <a:rPr lang="fr-FR" sz="1400" dirty="0">
                <a:solidFill>
                  <a:srgbClr val="44236B"/>
                </a:solidFill>
              </a:rPr>
              <a:t>Identité, </a:t>
            </a:r>
            <a:r>
              <a:rPr lang="fr-FR" sz="1400" dirty="0" smtClean="0">
                <a:solidFill>
                  <a:srgbClr val="44236B"/>
                </a:solidFill>
              </a:rPr>
              <a:t>Réception, Admission.</a:t>
            </a:r>
          </a:p>
          <a:p>
            <a:pPr>
              <a:buFontTx/>
              <a:buNone/>
              <a:defRPr/>
            </a:pPr>
            <a:r>
              <a:rPr lang="fr-FR" sz="1600" dirty="0" smtClean="0">
                <a:solidFill>
                  <a:srgbClr val="44236B"/>
                </a:solidFill>
                <a:sym typeface="Wingdings" panose="05000000000000000000" pitchFamily="2" charset="2"/>
              </a:rPr>
              <a:t> </a:t>
            </a:r>
            <a:r>
              <a:rPr lang="fr-FR" sz="1600" dirty="0" smtClean="0">
                <a:solidFill>
                  <a:srgbClr val="44236B"/>
                </a:solidFill>
              </a:rPr>
              <a:t>tri disponible ascendant ou descendant (le </a:t>
            </a:r>
            <a:r>
              <a:rPr lang="fr-FR" sz="1600" dirty="0">
                <a:solidFill>
                  <a:srgbClr val="44236B"/>
                </a:solidFill>
              </a:rPr>
              <a:t>sens du </a:t>
            </a:r>
            <a:r>
              <a:rPr lang="fr-FR" sz="1600" dirty="0" smtClean="0">
                <a:solidFill>
                  <a:srgbClr val="44236B"/>
                </a:solidFill>
              </a:rPr>
              <a:t>tri est </a:t>
            </a:r>
            <a:r>
              <a:rPr lang="fr-FR" sz="1600" dirty="0">
                <a:solidFill>
                  <a:srgbClr val="44236B"/>
                </a:solidFill>
              </a:rPr>
              <a:t>symbolisé par une petite flèche à côté du libellé de </a:t>
            </a:r>
            <a:r>
              <a:rPr lang="fr-FR" sz="1600" dirty="0" smtClean="0">
                <a:solidFill>
                  <a:srgbClr val="44236B"/>
                </a:solidFill>
              </a:rPr>
              <a:t>l’entête )</a:t>
            </a:r>
          </a:p>
          <a:p>
            <a:pPr>
              <a:buFontTx/>
              <a:buNone/>
              <a:defRPr/>
            </a:pPr>
            <a:r>
              <a:rPr lang="fr-FR" sz="1600" dirty="0">
                <a:solidFill>
                  <a:srgbClr val="44236B"/>
                </a:solidFill>
              </a:rPr>
              <a:t>e</a:t>
            </a:r>
            <a:r>
              <a:rPr lang="fr-FR" sz="1600" dirty="0" smtClean="0">
                <a:solidFill>
                  <a:srgbClr val="44236B"/>
                </a:solidFill>
              </a:rPr>
              <a:t>x : </a:t>
            </a:r>
            <a:r>
              <a:rPr lang="fr-FR" sz="1600" dirty="0" smtClean="0"/>
              <a:t>		ou </a:t>
            </a:r>
          </a:p>
          <a:p>
            <a:pPr>
              <a:buFontTx/>
              <a:buNone/>
              <a:defRPr/>
            </a:pPr>
            <a:endParaRPr lang="fr-FR" sz="1600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79912" y="3087656"/>
            <a:ext cx="3423900" cy="430887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200">
              <a:solidFill>
                <a:srgbClr val="FF0000"/>
              </a:solidFill>
              <a:latin typeface="Times New Roman" pitchFamily="18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0" y="5584548"/>
            <a:ext cx="998538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5568843"/>
            <a:ext cx="1012825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24348" r="76017" b="71570"/>
          <a:stretch/>
        </p:blipFill>
        <p:spPr bwMode="auto">
          <a:xfrm>
            <a:off x="1604556" y="2472293"/>
            <a:ext cx="2082305" cy="32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62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26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Détails du Tableau de bord receveur</a:t>
            </a:r>
            <a:endParaRPr lang="fr-FR" dirty="0"/>
          </a:p>
        </p:txBody>
      </p:sp>
      <p:sp>
        <p:nvSpPr>
          <p:cNvPr id="6" name="Text Box 24"/>
          <p:cNvSpPr txBox="1">
            <a:spLocks noChangeArrowheads="1"/>
          </p:cNvSpPr>
          <p:nvPr/>
        </p:nvSpPr>
        <p:spPr bwMode="auto">
          <a:xfrm>
            <a:off x="40862" y="2933700"/>
            <a:ext cx="8877300" cy="4038029"/>
          </a:xfrm>
          <a:prstGeom prst="rect">
            <a:avLst/>
          </a:prstGeom>
          <a:solidFill>
            <a:schemeClr val="bg1"/>
          </a:solidFill>
          <a:ln w="25400" algn="ctr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  <a:defRPr/>
            </a:pPr>
            <a:r>
              <a:rPr lang="fr-FR" sz="14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fr-FR" sz="1400" b="1" dirty="0" smtClean="0">
                <a:solidFill>
                  <a:srgbClr val="44236B"/>
                </a:solidFill>
                <a:sym typeface="Wingdings" panose="05000000000000000000" pitchFamily="2" charset="2"/>
              </a:rPr>
              <a:t>« </a:t>
            </a:r>
            <a:r>
              <a:rPr lang="fr-FR" sz="1400" b="1" dirty="0" smtClean="0">
                <a:solidFill>
                  <a:srgbClr val="44236B"/>
                </a:solidFill>
              </a:rPr>
              <a:t>Statut »</a:t>
            </a:r>
            <a:r>
              <a:rPr lang="fr-FR" sz="1400" b="1" dirty="0">
                <a:solidFill>
                  <a:srgbClr val="44236B"/>
                </a:solidFill>
              </a:rPr>
              <a:t> :</a:t>
            </a:r>
            <a:r>
              <a:rPr lang="fr-FR" sz="1200" dirty="0">
                <a:solidFill>
                  <a:srgbClr val="44236B"/>
                </a:solidFill>
              </a:rPr>
              <a:t> </a:t>
            </a:r>
            <a:r>
              <a:rPr lang="fr-FR" sz="1400" dirty="0" smtClean="0">
                <a:solidFill>
                  <a:srgbClr val="44236B"/>
                </a:solidFill>
              </a:rPr>
              <a:t>statut </a:t>
            </a:r>
            <a:r>
              <a:rPr lang="fr-FR" sz="1400" dirty="0">
                <a:solidFill>
                  <a:srgbClr val="44236B"/>
                </a:solidFill>
              </a:rPr>
              <a:t>de la demande </a:t>
            </a:r>
            <a:r>
              <a:rPr lang="fr-FR" sz="1400" dirty="0" smtClean="0">
                <a:solidFill>
                  <a:srgbClr val="44236B"/>
                </a:solidFill>
              </a:rPr>
              <a:t>le </a:t>
            </a:r>
            <a:r>
              <a:rPr lang="fr-FR" sz="1400" dirty="0">
                <a:solidFill>
                  <a:srgbClr val="44236B"/>
                </a:solidFill>
              </a:rPr>
              <a:t>plus </a:t>
            </a:r>
            <a:r>
              <a:rPr lang="fr-FR" sz="1400" dirty="0" smtClean="0">
                <a:solidFill>
                  <a:srgbClr val="44236B"/>
                </a:solidFill>
              </a:rPr>
              <a:t>avancé -  autres </a:t>
            </a:r>
            <a:r>
              <a:rPr lang="fr-FR" sz="1400" dirty="0">
                <a:solidFill>
                  <a:srgbClr val="44236B"/>
                </a:solidFill>
              </a:rPr>
              <a:t>icônes présents : </a:t>
            </a:r>
            <a:endParaRPr lang="fr-FR" sz="1600" dirty="0" smtClean="0">
              <a:solidFill>
                <a:srgbClr val="44236B"/>
              </a:solidFill>
            </a:endParaRPr>
          </a:p>
          <a:p>
            <a:pPr>
              <a:buFontTx/>
              <a:buNone/>
              <a:defRPr/>
            </a:pPr>
            <a:r>
              <a:rPr lang="fr-FR" sz="1400" dirty="0">
                <a:solidFill>
                  <a:srgbClr val="44236B"/>
                </a:solidFill>
              </a:rPr>
              <a:t>	 </a:t>
            </a:r>
            <a:r>
              <a:rPr lang="fr-FR" sz="1400" dirty="0" smtClean="0">
                <a:solidFill>
                  <a:srgbClr val="44236B"/>
                </a:solidFill>
              </a:rPr>
              <a:t> </a:t>
            </a:r>
            <a:r>
              <a:rPr lang="fr-FR" sz="1200" dirty="0" smtClean="0">
                <a:solidFill>
                  <a:srgbClr val="44236B"/>
                </a:solidFill>
              </a:rPr>
              <a:t>présence </a:t>
            </a:r>
            <a:r>
              <a:rPr lang="fr-FR" sz="1200" dirty="0">
                <a:solidFill>
                  <a:srgbClr val="44236B"/>
                </a:solidFill>
              </a:rPr>
              <a:t>d’un dossier Grand Age lié au dossier </a:t>
            </a:r>
            <a:r>
              <a:rPr lang="fr-FR" sz="1200" dirty="0" smtClean="0">
                <a:solidFill>
                  <a:srgbClr val="44236B"/>
                </a:solidFill>
              </a:rPr>
              <a:t>Sanitaire</a:t>
            </a:r>
          </a:p>
          <a:p>
            <a:pPr>
              <a:buFontTx/>
              <a:buNone/>
              <a:defRPr/>
            </a:pPr>
            <a:r>
              <a:rPr lang="fr-FR" sz="1200" dirty="0">
                <a:solidFill>
                  <a:srgbClr val="44236B"/>
                </a:solidFill>
              </a:rPr>
              <a:t> </a:t>
            </a:r>
            <a:r>
              <a:rPr lang="fr-FR" sz="1200" dirty="0" smtClean="0">
                <a:solidFill>
                  <a:srgbClr val="44236B"/>
                </a:solidFill>
              </a:rPr>
              <a:t>                       demande </a:t>
            </a:r>
            <a:r>
              <a:rPr lang="fr-FR" sz="1200" dirty="0">
                <a:solidFill>
                  <a:srgbClr val="44236B"/>
                </a:solidFill>
              </a:rPr>
              <a:t>d’admission </a:t>
            </a:r>
            <a:r>
              <a:rPr lang="fr-FR" sz="1200" dirty="0" smtClean="0">
                <a:solidFill>
                  <a:srgbClr val="44236B"/>
                </a:solidFill>
              </a:rPr>
              <a:t>relancée auprès du service Prescripteur pour qu’il confirme l’accord proposé</a:t>
            </a:r>
          </a:p>
          <a:p>
            <a:pPr>
              <a:buFontTx/>
              <a:buNone/>
              <a:defRPr/>
            </a:pPr>
            <a:r>
              <a:rPr lang="fr-FR" sz="1200" dirty="0">
                <a:solidFill>
                  <a:srgbClr val="44236B"/>
                </a:solidFill>
              </a:rPr>
              <a:t>	 </a:t>
            </a:r>
            <a:r>
              <a:rPr lang="fr-FR" sz="1200" dirty="0" smtClean="0">
                <a:solidFill>
                  <a:srgbClr val="44236B"/>
                </a:solidFill>
              </a:rPr>
              <a:t> demande </a:t>
            </a:r>
            <a:r>
              <a:rPr lang="fr-FR" sz="1200" dirty="0">
                <a:solidFill>
                  <a:srgbClr val="44236B"/>
                </a:solidFill>
              </a:rPr>
              <a:t>en cours de modification par le service </a:t>
            </a:r>
            <a:r>
              <a:rPr lang="fr-FR" sz="1200" dirty="0" smtClean="0">
                <a:solidFill>
                  <a:srgbClr val="44236B"/>
                </a:solidFill>
              </a:rPr>
              <a:t>prescripteur</a:t>
            </a:r>
          </a:p>
          <a:p>
            <a:pPr>
              <a:buFontTx/>
              <a:buNone/>
              <a:defRPr/>
            </a:pPr>
            <a:r>
              <a:rPr lang="fr-FR" sz="1200" dirty="0">
                <a:solidFill>
                  <a:srgbClr val="44236B"/>
                </a:solidFill>
              </a:rPr>
              <a:t> </a:t>
            </a:r>
            <a:r>
              <a:rPr lang="fr-FR" sz="1200" dirty="0" smtClean="0">
                <a:solidFill>
                  <a:srgbClr val="44236B"/>
                </a:solidFill>
              </a:rPr>
              <a:t>                       accord </a:t>
            </a:r>
            <a:r>
              <a:rPr lang="fr-FR" sz="1200" dirty="0">
                <a:solidFill>
                  <a:srgbClr val="44236B"/>
                </a:solidFill>
              </a:rPr>
              <a:t>de principe relancé par le </a:t>
            </a:r>
            <a:r>
              <a:rPr lang="fr-FR" sz="1200" dirty="0" smtClean="0">
                <a:solidFill>
                  <a:srgbClr val="44236B"/>
                </a:solidFill>
              </a:rPr>
              <a:t>prescripteur (à droite du TDB)</a:t>
            </a:r>
            <a:endParaRPr lang="fr-FR" sz="1200" dirty="0">
              <a:solidFill>
                <a:srgbClr val="44236B"/>
              </a:solidFill>
            </a:endParaRPr>
          </a:p>
          <a:p>
            <a:pPr>
              <a:buFontTx/>
              <a:buNone/>
              <a:defRPr/>
            </a:pPr>
            <a:r>
              <a:rPr lang="fr-FR" sz="1200" dirty="0" smtClean="0">
                <a:solidFill>
                  <a:srgbClr val="44236B"/>
                </a:solidFill>
              </a:rPr>
              <a:t>                       </a:t>
            </a:r>
            <a:r>
              <a:rPr lang="fr-FR" sz="1200" dirty="0">
                <a:solidFill>
                  <a:srgbClr val="44236B"/>
                </a:solidFill>
              </a:rPr>
              <a:t>demande d’admission « anticipée » (initialisation de la demande avant hospitalisation du patient) </a:t>
            </a:r>
            <a:endParaRPr lang="fr-FR" sz="1200" dirty="0" smtClean="0">
              <a:solidFill>
                <a:srgbClr val="44236B"/>
              </a:solidFill>
            </a:endParaRPr>
          </a:p>
          <a:p>
            <a:pPr>
              <a:buFontTx/>
              <a:buNone/>
              <a:defRPr/>
            </a:pPr>
            <a:r>
              <a:rPr lang="fr-FR" sz="1400" dirty="0" smtClean="0">
                <a:solidFill>
                  <a:srgbClr val="44236B"/>
                </a:solidFill>
              </a:rPr>
              <a:t>	</a:t>
            </a:r>
          </a:p>
          <a:p>
            <a:pPr>
              <a:buNone/>
              <a:defRPr/>
            </a:pPr>
            <a:r>
              <a:rPr lang="fr-FR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fr-FR" sz="1400" b="1" dirty="0" smtClean="0">
                <a:solidFill>
                  <a:srgbClr val="44236B"/>
                </a:solidFill>
              </a:rPr>
              <a:t>« </a:t>
            </a:r>
            <a:r>
              <a:rPr lang="fr-FR" sz="1400" b="1" dirty="0" err="1" smtClean="0">
                <a:solidFill>
                  <a:srgbClr val="44236B"/>
                </a:solidFill>
              </a:rPr>
              <a:t>Récept</a:t>
            </a:r>
            <a:r>
              <a:rPr lang="fr-FR" sz="1400" b="1" dirty="0" smtClean="0">
                <a:solidFill>
                  <a:srgbClr val="44236B"/>
                </a:solidFill>
              </a:rPr>
              <a:t>. »</a:t>
            </a:r>
            <a:r>
              <a:rPr lang="fr-FR" sz="1400" b="1" dirty="0">
                <a:solidFill>
                  <a:srgbClr val="44236B"/>
                </a:solidFill>
              </a:rPr>
              <a:t> : </a:t>
            </a:r>
            <a:r>
              <a:rPr lang="fr-FR" sz="1200" dirty="0">
                <a:solidFill>
                  <a:srgbClr val="44236B"/>
                </a:solidFill>
              </a:rPr>
              <a:t>date de réception de la demande d’admission</a:t>
            </a:r>
          </a:p>
          <a:p>
            <a:pPr>
              <a:buNone/>
              <a:defRPr/>
            </a:pPr>
            <a:r>
              <a:rPr lang="fr-FR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fr-FR" sz="1400" b="1" dirty="0" smtClean="0">
                <a:solidFill>
                  <a:srgbClr val="44236B"/>
                </a:solidFill>
              </a:rPr>
              <a:t>« </a:t>
            </a:r>
            <a:r>
              <a:rPr lang="fr-FR" sz="1400" b="1" dirty="0" err="1" smtClean="0">
                <a:solidFill>
                  <a:srgbClr val="44236B"/>
                </a:solidFill>
              </a:rPr>
              <a:t>Admiss</a:t>
            </a:r>
            <a:r>
              <a:rPr lang="fr-FR" sz="1400" b="1" dirty="0" smtClean="0">
                <a:solidFill>
                  <a:srgbClr val="44236B"/>
                </a:solidFill>
              </a:rPr>
              <a:t>.»</a:t>
            </a:r>
            <a:r>
              <a:rPr lang="fr-FR" sz="1400" b="1" dirty="0">
                <a:solidFill>
                  <a:srgbClr val="44236B"/>
                </a:solidFill>
              </a:rPr>
              <a:t> : </a:t>
            </a:r>
            <a:r>
              <a:rPr lang="fr-FR" sz="1200" dirty="0">
                <a:solidFill>
                  <a:srgbClr val="44236B"/>
                </a:solidFill>
              </a:rPr>
              <a:t>date d’admission </a:t>
            </a:r>
            <a:r>
              <a:rPr lang="fr-FR" sz="1200" u="sng" dirty="0">
                <a:solidFill>
                  <a:srgbClr val="44236B"/>
                </a:solidFill>
              </a:rPr>
              <a:t>souhaitée </a:t>
            </a:r>
            <a:r>
              <a:rPr lang="fr-FR" sz="1200" dirty="0">
                <a:solidFill>
                  <a:srgbClr val="44236B"/>
                </a:solidFill>
              </a:rPr>
              <a:t>si aucun accord n’a été trouvé - ou d</a:t>
            </a:r>
            <a:r>
              <a:rPr lang="fr-FR" sz="1200" dirty="0" smtClean="0">
                <a:solidFill>
                  <a:srgbClr val="44236B"/>
                </a:solidFill>
              </a:rPr>
              <a:t>ate </a:t>
            </a:r>
            <a:r>
              <a:rPr lang="fr-FR" sz="1200" dirty="0">
                <a:solidFill>
                  <a:srgbClr val="44236B"/>
                </a:solidFill>
              </a:rPr>
              <a:t>d’admission </a:t>
            </a:r>
            <a:r>
              <a:rPr lang="fr-FR" sz="1200" u="sng" dirty="0">
                <a:solidFill>
                  <a:srgbClr val="44236B"/>
                </a:solidFill>
              </a:rPr>
              <a:t>prévue</a:t>
            </a:r>
            <a:r>
              <a:rPr lang="fr-FR" sz="1200" dirty="0">
                <a:solidFill>
                  <a:srgbClr val="44236B"/>
                </a:solidFill>
              </a:rPr>
              <a:t> avec le prescripteur si </a:t>
            </a:r>
            <a:r>
              <a:rPr lang="fr-FR" sz="1200" dirty="0" smtClean="0">
                <a:solidFill>
                  <a:srgbClr val="44236B"/>
                </a:solidFill>
              </a:rPr>
              <a:t>accord confirmé et demande non finalisée </a:t>
            </a:r>
            <a:r>
              <a:rPr lang="fr-FR" sz="1200" dirty="0">
                <a:solidFill>
                  <a:srgbClr val="44236B"/>
                </a:solidFill>
              </a:rPr>
              <a:t>– ou date d’admission </a:t>
            </a:r>
            <a:r>
              <a:rPr lang="fr-FR" sz="1200" u="sng" dirty="0">
                <a:solidFill>
                  <a:srgbClr val="44236B"/>
                </a:solidFill>
              </a:rPr>
              <a:t>réelle </a:t>
            </a:r>
            <a:r>
              <a:rPr lang="fr-FR" sz="1200" dirty="0">
                <a:solidFill>
                  <a:srgbClr val="44236B"/>
                </a:solidFill>
              </a:rPr>
              <a:t>du patient si </a:t>
            </a:r>
            <a:r>
              <a:rPr lang="fr-FR" sz="1200" dirty="0" smtClean="0">
                <a:solidFill>
                  <a:srgbClr val="44236B"/>
                </a:solidFill>
              </a:rPr>
              <a:t> </a:t>
            </a:r>
            <a:r>
              <a:rPr lang="fr-FR" sz="1200" dirty="0">
                <a:solidFill>
                  <a:srgbClr val="44236B"/>
                </a:solidFill>
              </a:rPr>
              <a:t>demande </a:t>
            </a:r>
            <a:r>
              <a:rPr lang="fr-FR" sz="1200" dirty="0" smtClean="0">
                <a:solidFill>
                  <a:srgbClr val="44236B"/>
                </a:solidFill>
              </a:rPr>
              <a:t> finalisée</a:t>
            </a:r>
            <a:endParaRPr lang="fr-FR" sz="1200" dirty="0">
              <a:solidFill>
                <a:srgbClr val="44236B"/>
              </a:solidFill>
            </a:endParaRPr>
          </a:p>
          <a:p>
            <a:pPr>
              <a:buNone/>
              <a:defRPr/>
            </a:pPr>
            <a:r>
              <a:rPr lang="fr-FR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fr-FR" sz="1400" b="1" dirty="0" smtClean="0">
                <a:solidFill>
                  <a:srgbClr val="44236B"/>
                </a:solidFill>
              </a:rPr>
              <a:t>« Envoyée </a:t>
            </a:r>
            <a:r>
              <a:rPr lang="fr-FR" sz="1400" b="1" dirty="0">
                <a:solidFill>
                  <a:srgbClr val="44236B"/>
                </a:solidFill>
              </a:rPr>
              <a:t>à</a:t>
            </a:r>
            <a:r>
              <a:rPr lang="fr-FR" sz="1400" b="1" dirty="0" smtClean="0">
                <a:solidFill>
                  <a:srgbClr val="44236B"/>
                </a:solidFill>
              </a:rPr>
              <a:t> »</a:t>
            </a:r>
            <a:r>
              <a:rPr lang="fr-FR" sz="1400" b="1" dirty="0">
                <a:solidFill>
                  <a:srgbClr val="44236B"/>
                </a:solidFill>
              </a:rPr>
              <a:t> </a:t>
            </a:r>
            <a:r>
              <a:rPr lang="fr-FR" sz="1200" dirty="0">
                <a:solidFill>
                  <a:srgbClr val="44236B"/>
                </a:solidFill>
              </a:rPr>
              <a:t>: visibilité sur les autres unités d’admission contactées </a:t>
            </a:r>
            <a:r>
              <a:rPr lang="fr-FR" sz="1200" dirty="0" smtClean="0">
                <a:solidFill>
                  <a:srgbClr val="44236B"/>
                </a:solidFill>
              </a:rPr>
              <a:t>au clic sur </a:t>
            </a:r>
            <a:endParaRPr lang="fr-FR" sz="1200" dirty="0">
              <a:solidFill>
                <a:srgbClr val="44236B"/>
              </a:solidFill>
            </a:endParaRPr>
          </a:p>
          <a:p>
            <a:pPr>
              <a:buFontTx/>
              <a:buNone/>
              <a:defRPr/>
            </a:pPr>
            <a:r>
              <a:rPr lang="fr-FR" sz="14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sz="1400" b="1" u="sng" dirty="0" smtClean="0">
                <a:solidFill>
                  <a:srgbClr val="44236B"/>
                </a:solidFill>
              </a:rPr>
              <a:t>Autres indicateurs </a:t>
            </a:r>
            <a:r>
              <a:rPr lang="fr-FR" sz="1200" u="sng" dirty="0" smtClean="0">
                <a:solidFill>
                  <a:srgbClr val="44236B"/>
                </a:solidFill>
              </a:rPr>
              <a:t>(en dernière colonne) </a:t>
            </a:r>
            <a:r>
              <a:rPr lang="fr-FR" sz="1400" u="sng" dirty="0" smtClean="0">
                <a:solidFill>
                  <a:srgbClr val="44236B"/>
                </a:solidFill>
              </a:rPr>
              <a:t>: </a:t>
            </a:r>
            <a:r>
              <a:rPr lang="fr-FR" sz="1200" dirty="0">
                <a:solidFill>
                  <a:srgbClr val="44236B"/>
                </a:solidFill>
              </a:rPr>
              <a:t>	</a:t>
            </a:r>
            <a:r>
              <a:rPr lang="fr-FR" sz="1200" dirty="0" smtClean="0">
                <a:solidFill>
                  <a:srgbClr val="44236B"/>
                </a:solidFill>
              </a:rPr>
              <a:t>	</a:t>
            </a:r>
          </a:p>
          <a:p>
            <a:pPr>
              <a:buNone/>
              <a:defRPr/>
            </a:pPr>
            <a:r>
              <a:rPr lang="fr-FR" sz="1200" dirty="0">
                <a:solidFill>
                  <a:srgbClr val="44236B"/>
                </a:solidFill>
              </a:rPr>
              <a:t>N</a:t>
            </a:r>
            <a:r>
              <a:rPr lang="fr-FR" sz="1200" dirty="0" smtClean="0">
                <a:solidFill>
                  <a:srgbClr val="44236B"/>
                </a:solidFill>
              </a:rPr>
              <a:t>ote interne au service receveur :        note vide - 	   note renseignée (visible au survol)</a:t>
            </a:r>
            <a:endParaRPr lang="fr-FR" sz="1200" dirty="0" smtClean="0">
              <a:solidFill>
                <a:srgbClr val="44236B"/>
              </a:solidFill>
              <a:sym typeface="Wingdings" panose="05000000000000000000" pitchFamily="2" charset="2"/>
            </a:endParaRPr>
          </a:p>
          <a:p>
            <a:pPr>
              <a:buNone/>
              <a:defRPr/>
            </a:pPr>
            <a:r>
              <a:rPr lang="fr-FR" sz="1200" dirty="0" smtClean="0">
                <a:solidFill>
                  <a:srgbClr val="44236B"/>
                </a:solidFill>
                <a:sym typeface="Wingdings" panose="05000000000000000000" pitchFamily="2" charset="2"/>
              </a:rPr>
              <a:t>Messagerie entre Prescripteur et Receveur (après confirmation) : 	  message non lu - 	message lu</a:t>
            </a:r>
          </a:p>
          <a:p>
            <a:pPr>
              <a:buNone/>
              <a:defRPr/>
            </a:pPr>
            <a:r>
              <a:rPr lang="fr-FR" sz="1200" dirty="0">
                <a:solidFill>
                  <a:srgbClr val="44236B"/>
                </a:solidFill>
                <a:sym typeface="Wingdings" panose="05000000000000000000" pitchFamily="2" charset="2"/>
              </a:rPr>
              <a:t> </a:t>
            </a:r>
            <a:r>
              <a:rPr lang="fr-FR" sz="1200" dirty="0" smtClean="0">
                <a:solidFill>
                  <a:srgbClr val="44236B"/>
                </a:solidFill>
                <a:sym typeface="Wingdings" panose="05000000000000000000" pitchFamily="2" charset="2"/>
              </a:rPr>
              <a:t>       </a:t>
            </a:r>
            <a:r>
              <a:rPr lang="fr-FR" sz="1200" dirty="0">
                <a:solidFill>
                  <a:srgbClr val="44236B"/>
                </a:solidFill>
                <a:sym typeface="Wingdings" panose="05000000000000000000" pitchFamily="2" charset="2"/>
              </a:rPr>
              <a:t> </a:t>
            </a:r>
            <a:r>
              <a:rPr lang="fr-FR" sz="1200" dirty="0" smtClean="0">
                <a:solidFill>
                  <a:srgbClr val="44236B"/>
                </a:solidFill>
                <a:sym typeface="Wingdings" panose="05000000000000000000" pitchFamily="2" charset="2"/>
              </a:rPr>
              <a:t>   P</a:t>
            </a:r>
            <a:r>
              <a:rPr lang="fr-FR" sz="1200" dirty="0" smtClean="0">
                <a:solidFill>
                  <a:srgbClr val="44236B"/>
                </a:solidFill>
              </a:rPr>
              <a:t>résence </a:t>
            </a:r>
            <a:r>
              <a:rPr lang="fr-FR" sz="1200" dirty="0">
                <a:solidFill>
                  <a:srgbClr val="44236B"/>
                </a:solidFill>
              </a:rPr>
              <a:t>de pièce </a:t>
            </a:r>
            <a:r>
              <a:rPr lang="fr-FR" sz="1200" dirty="0" smtClean="0">
                <a:solidFill>
                  <a:srgbClr val="44236B"/>
                </a:solidFill>
              </a:rPr>
              <a:t>jointe	</a:t>
            </a:r>
          </a:p>
          <a:p>
            <a:pPr>
              <a:buNone/>
              <a:defRPr/>
            </a:pPr>
            <a:r>
              <a:rPr lang="fr-FR" sz="1200" dirty="0" smtClean="0">
                <a:solidFill>
                  <a:srgbClr val="44236B"/>
                </a:solidFill>
              </a:rPr>
              <a:t>            Possibilité de relance du Prescripteur si non confirmation de sa part, 72 heures après une proposition d’accueil</a:t>
            </a:r>
          </a:p>
          <a:p>
            <a:pPr>
              <a:buNone/>
              <a:defRPr/>
            </a:pPr>
            <a:r>
              <a:rPr lang="fr-FR" sz="1200" dirty="0" smtClean="0">
                <a:solidFill>
                  <a:srgbClr val="44236B"/>
                </a:solidFill>
              </a:rPr>
              <a:t>    </a:t>
            </a:r>
          </a:p>
        </p:txBody>
      </p:sp>
      <p:grpSp>
        <p:nvGrpSpPr>
          <p:cNvPr id="12" name="Groupe 2"/>
          <p:cNvGrpSpPr>
            <a:grpSpLocks/>
          </p:cNvGrpSpPr>
          <p:nvPr/>
        </p:nvGrpSpPr>
        <p:grpSpPr bwMode="auto">
          <a:xfrm>
            <a:off x="760164" y="3208308"/>
            <a:ext cx="328611" cy="793750"/>
            <a:chOff x="681083" y="4021203"/>
            <a:chExt cx="328393" cy="793171"/>
          </a:xfrm>
        </p:grpSpPr>
        <p:grpSp>
          <p:nvGrpSpPr>
            <p:cNvPr id="13" name="Groupe 1"/>
            <p:cNvGrpSpPr>
              <a:grpSpLocks/>
            </p:cNvGrpSpPr>
            <p:nvPr/>
          </p:nvGrpSpPr>
          <p:grpSpPr bwMode="auto">
            <a:xfrm>
              <a:off x="681083" y="4021203"/>
              <a:ext cx="328393" cy="559746"/>
              <a:chOff x="681083" y="2916828"/>
              <a:chExt cx="328393" cy="559746"/>
            </a:xfrm>
          </p:grpSpPr>
          <p:pic>
            <p:nvPicPr>
              <p:cNvPr id="15" name="Image 10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0948" y="2916828"/>
                <a:ext cx="278527" cy="263827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Image 1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083" y="3180655"/>
                <a:ext cx="328393" cy="2959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4" name="Imag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7582" y="4557199"/>
              <a:ext cx="301894" cy="257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e 3"/>
          <p:cNvGrpSpPr>
            <a:grpSpLocks/>
          </p:cNvGrpSpPr>
          <p:nvPr/>
        </p:nvGrpSpPr>
        <p:grpSpPr bwMode="auto">
          <a:xfrm>
            <a:off x="40862" y="1222375"/>
            <a:ext cx="9144000" cy="1587500"/>
            <a:chOff x="0" y="1239659"/>
            <a:chExt cx="9144000" cy="1587773"/>
          </a:xfrm>
        </p:grpSpPr>
        <p:pic>
          <p:nvPicPr>
            <p:cNvPr id="8" name="Picture 1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239659"/>
              <a:ext cx="9144000" cy="10597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40862" y="1529057"/>
              <a:ext cx="8324603" cy="214313"/>
            </a:xfrm>
            <a:prstGeom prst="rect">
              <a:avLst/>
            </a:prstGeom>
            <a:noFill/>
            <a:ln w="25400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</a:pPr>
              <a:endParaRPr lang="fr-FR" altLang="fr-FR" sz="2200">
                <a:latin typeface="Times New Roman" pitchFamily="18" charset="0"/>
              </a:endParaRPr>
            </a:p>
          </p:txBody>
        </p:sp>
        <p:pic>
          <p:nvPicPr>
            <p:cNvPr id="10" name="Picture 1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" y="2301703"/>
              <a:ext cx="9138763" cy="272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7" y="2561093"/>
              <a:ext cx="9138763" cy="2663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7"/>
          <a:stretch>
            <a:fillRect/>
          </a:stretch>
        </p:blipFill>
        <p:spPr bwMode="auto">
          <a:xfrm>
            <a:off x="5951583" y="5257418"/>
            <a:ext cx="336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691" y="5774024"/>
            <a:ext cx="276225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2104" y="5750781"/>
            <a:ext cx="27622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2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0998" y="6036531"/>
            <a:ext cx="247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808" y="6036531"/>
            <a:ext cx="266700" cy="23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2" name="Groupe 4"/>
          <p:cNvGrpSpPr>
            <a:grpSpLocks/>
          </p:cNvGrpSpPr>
          <p:nvPr/>
        </p:nvGrpSpPr>
        <p:grpSpPr bwMode="auto">
          <a:xfrm>
            <a:off x="317683" y="6244157"/>
            <a:ext cx="258762" cy="460693"/>
            <a:chOff x="280537" y="6166773"/>
            <a:chExt cx="259213" cy="460300"/>
          </a:xfrm>
        </p:grpSpPr>
        <p:pic>
          <p:nvPicPr>
            <p:cNvPr id="24" name="Image 24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100" y="6166773"/>
              <a:ext cx="247650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Image 25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537" y="6388948"/>
              <a:ext cx="257175" cy="238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17" t="27292" r="10903" b="11355"/>
          <a:stretch/>
        </p:blipFill>
        <p:spPr bwMode="auto">
          <a:xfrm>
            <a:off x="769242" y="3908541"/>
            <a:ext cx="245171" cy="239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16"/>
          <a:srcRect t="27119"/>
          <a:stretch/>
        </p:blipFill>
        <p:spPr>
          <a:xfrm>
            <a:off x="746262" y="4148138"/>
            <a:ext cx="342513" cy="239225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0862" y="1256764"/>
            <a:ext cx="2926666" cy="26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23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Détails du Tableau de bord receveur</a:t>
            </a:r>
            <a:endParaRPr lang="fr-FR" dirty="0"/>
          </a:p>
        </p:txBody>
      </p:sp>
      <p:sp>
        <p:nvSpPr>
          <p:cNvPr id="9" name="Carré corné 8"/>
          <p:cNvSpPr/>
          <p:nvPr/>
        </p:nvSpPr>
        <p:spPr>
          <a:xfrm>
            <a:off x="643405" y="1477747"/>
            <a:ext cx="2935288" cy="1598612"/>
          </a:xfrm>
          <a:prstGeom prst="foldedCorner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fr-FR" altLang="fr-FR" sz="1600" dirty="0">
                <a:solidFill>
                  <a:srgbClr val="44236B"/>
                </a:solidFill>
              </a:rPr>
              <a:t>Depuis le tableau de bord, a</a:t>
            </a:r>
            <a:r>
              <a:rPr lang="fr-FR" sz="1600" dirty="0">
                <a:solidFill>
                  <a:srgbClr val="44236B"/>
                </a:solidFill>
              </a:rPr>
              <a:t>ccès au récapitulatif des autres unités d’admission contactées en cliquant </a:t>
            </a:r>
            <a:r>
              <a:rPr lang="fr-FR" altLang="fr-FR" sz="1600" dirty="0">
                <a:solidFill>
                  <a:srgbClr val="44236B"/>
                </a:solidFill>
              </a:rPr>
              <a:t>sur : </a:t>
            </a:r>
            <a:endParaRPr lang="fr-FR" sz="1600" u="sng" dirty="0">
              <a:solidFill>
                <a:srgbClr val="44236B"/>
              </a:solidFill>
              <a:sym typeface="Wingdings" panose="05000000000000000000" pitchFamily="2" charset="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7"/>
          <a:stretch>
            <a:fillRect/>
          </a:stretch>
        </p:blipFill>
        <p:spPr bwMode="auto">
          <a:xfrm>
            <a:off x="1900705" y="2619159"/>
            <a:ext cx="33655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375" y="3216537"/>
            <a:ext cx="5480534" cy="317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40" t="66949" b="-1"/>
          <a:stretch/>
        </p:blipFill>
        <p:spPr bwMode="auto">
          <a:xfrm>
            <a:off x="4959220" y="1538323"/>
            <a:ext cx="4028122" cy="1490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Line 45"/>
          <p:cNvSpPr>
            <a:spLocks noChangeShapeType="1"/>
          </p:cNvSpPr>
          <p:nvPr/>
        </p:nvSpPr>
        <p:spPr bwMode="auto">
          <a:xfrm flipH="1">
            <a:off x="5088367" y="2867698"/>
            <a:ext cx="675258" cy="574749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square">
            <a:spAutoFit/>
          </a:bodyPr>
          <a:lstStyle/>
          <a:p>
            <a:endParaRPr lang="fr-FR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658904" y="2623229"/>
            <a:ext cx="184531" cy="244470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200">
              <a:latin typeface="Times New Roman" pitchFamily="18" charset="0"/>
            </a:endParaRPr>
          </a:p>
        </p:txBody>
      </p:sp>
      <p:grpSp>
        <p:nvGrpSpPr>
          <p:cNvPr id="12" name="Groupe 21"/>
          <p:cNvGrpSpPr>
            <a:grpSpLocks/>
          </p:cNvGrpSpPr>
          <p:nvPr/>
        </p:nvGrpSpPr>
        <p:grpSpPr bwMode="auto">
          <a:xfrm>
            <a:off x="643405" y="4172155"/>
            <a:ext cx="2379655" cy="2262419"/>
            <a:chOff x="261370" y="4112407"/>
            <a:chExt cx="4367979" cy="1053986"/>
          </a:xfrm>
          <a:solidFill>
            <a:schemeClr val="bg1"/>
          </a:solidFill>
        </p:grpSpPr>
        <p:sp>
          <p:nvSpPr>
            <p:cNvPr id="13" name="ZoneTexte 17"/>
            <p:cNvSpPr txBox="1">
              <a:spLocks noChangeArrowheads="1"/>
            </p:cNvSpPr>
            <p:nvPr/>
          </p:nvSpPr>
          <p:spPr bwMode="auto">
            <a:xfrm>
              <a:off x="261370" y="4112407"/>
              <a:ext cx="4367979" cy="71691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fr-FR" altLang="fr-FR" sz="1400" dirty="0" smtClean="0"/>
            </a:p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fr-FR" altLang="fr-FR" sz="1400" dirty="0"/>
            </a:p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fr-FR" altLang="fr-FR" sz="1400" dirty="0" smtClean="0">
                <a:solidFill>
                  <a:srgbClr val="44236B"/>
                </a:solidFill>
              </a:endParaRPr>
            </a:p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r>
                <a:rPr lang="fr-FR" altLang="fr-FR" sz="1400" dirty="0" smtClean="0">
                  <a:solidFill>
                    <a:srgbClr val="44236B"/>
                  </a:solidFill>
                </a:rPr>
                <a:t>Unités contactées, dates et réponses  </a:t>
              </a:r>
              <a:r>
                <a:rPr lang="fr-FR" altLang="fr-FR" sz="1200" dirty="0" smtClean="0">
                  <a:solidFill>
                    <a:srgbClr val="44236B"/>
                  </a:solidFill>
                </a:rPr>
                <a:t>(les lignes grisées correspondent aux échanges annulés) </a:t>
              </a:r>
              <a:endParaRPr lang="fr-FR" altLang="fr-FR" sz="1400" dirty="0">
                <a:solidFill>
                  <a:srgbClr val="44236B"/>
                </a:solidFill>
              </a:endParaRPr>
            </a:p>
          </p:txBody>
        </p:sp>
        <p:sp>
          <p:nvSpPr>
            <p:cNvPr id="14" name="Accolade ouvrante 18"/>
            <p:cNvSpPr>
              <a:spLocks/>
            </p:cNvSpPr>
            <p:nvPr/>
          </p:nvSpPr>
          <p:spPr bwMode="auto">
            <a:xfrm>
              <a:off x="4309748" y="4175805"/>
              <a:ext cx="319601" cy="990588"/>
            </a:xfrm>
            <a:prstGeom prst="leftBrace">
              <a:avLst>
                <a:gd name="adj1" fmla="val 10446"/>
                <a:gd name="adj2" fmla="val 50000"/>
              </a:avLst>
            </a:prstGeom>
            <a:grpFill/>
            <a:ln w="9525">
              <a:solidFill>
                <a:srgbClr val="FF0000"/>
              </a:solidFill>
              <a:round/>
              <a:headEnd/>
              <a:tailEnd/>
            </a:ln>
            <a:extLst/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FontTx/>
                <a:buNone/>
                <a:defRPr/>
              </a:pPr>
              <a:endParaRPr lang="fr-FR" altLang="fr-FR" sz="2200">
                <a:latin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891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Détails du Tableau de bord receveur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0" y="1512888"/>
            <a:ext cx="9144000" cy="4600437"/>
            <a:chOff x="0" y="1512888"/>
            <a:chExt cx="9144000" cy="4600437"/>
          </a:xfrm>
        </p:grpSpPr>
        <p:sp>
          <p:nvSpPr>
            <p:cNvPr id="7" name="Text Box 28"/>
            <p:cNvSpPr txBox="1">
              <a:spLocks noChangeArrowheads="1"/>
            </p:cNvSpPr>
            <p:nvPr/>
          </p:nvSpPr>
          <p:spPr bwMode="auto">
            <a:xfrm>
              <a:off x="190500" y="1512888"/>
              <a:ext cx="8863013" cy="37052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buFontTx/>
                <a:buNone/>
              </a:pPr>
              <a:r>
                <a:rPr lang="fr-FR" altLang="fr-FR" sz="1600" dirty="0" smtClean="0">
                  <a:solidFill>
                    <a:srgbClr val="44236B"/>
                  </a:solidFill>
                </a:rPr>
                <a:t>Si</a:t>
              </a:r>
              <a:r>
                <a:rPr lang="fr-FR" altLang="fr-FR" sz="1600" b="1" dirty="0" smtClean="0">
                  <a:solidFill>
                    <a:srgbClr val="44236B"/>
                  </a:solidFill>
                </a:rPr>
                <a:t> LE </a:t>
              </a:r>
              <a:r>
                <a:rPr lang="fr-FR" altLang="fr-FR" sz="1600" b="1" dirty="0">
                  <a:solidFill>
                    <a:srgbClr val="44236B"/>
                  </a:solidFill>
                </a:rPr>
                <a:t>RECEVEUR A DONNÉ UN ACCORD DE PRINCIPE </a:t>
              </a:r>
              <a:r>
                <a:rPr lang="fr-FR" altLang="fr-FR" sz="1600" dirty="0">
                  <a:solidFill>
                    <a:srgbClr val="44236B"/>
                  </a:solidFill>
                </a:rPr>
                <a:t>et </a:t>
              </a:r>
              <a:r>
                <a:rPr lang="fr-FR" altLang="fr-FR" sz="1600" dirty="0" smtClean="0">
                  <a:solidFill>
                    <a:srgbClr val="44236B"/>
                  </a:solidFill>
                </a:rPr>
                <a:t>qu’il n’a </a:t>
              </a:r>
              <a:r>
                <a:rPr lang="fr-FR" altLang="fr-FR" sz="1600" b="1" u="sng" dirty="0" smtClean="0">
                  <a:solidFill>
                    <a:srgbClr val="44236B"/>
                  </a:solidFill>
                </a:rPr>
                <a:t>pas été </a:t>
              </a:r>
              <a:r>
                <a:rPr lang="fr-FR" altLang="fr-FR" sz="1600" b="1" u="sng" dirty="0">
                  <a:solidFill>
                    <a:srgbClr val="44236B"/>
                  </a:solidFill>
                </a:rPr>
                <a:t>transformé </a:t>
              </a:r>
              <a:r>
                <a:rPr lang="fr-FR" altLang="fr-FR" sz="1600" dirty="0">
                  <a:solidFill>
                    <a:srgbClr val="44236B"/>
                  </a:solidFill>
                </a:rPr>
                <a:t>( en Accord avec date ou Refus) </a:t>
              </a:r>
              <a:r>
                <a:rPr lang="fr-FR" altLang="fr-FR" sz="1600" b="1" dirty="0">
                  <a:solidFill>
                    <a:srgbClr val="44236B"/>
                  </a:solidFill>
                </a:rPr>
                <a:t>après 72H</a:t>
              </a:r>
            </a:p>
            <a:p>
              <a:pPr lvl="1">
                <a:buFont typeface="Times New Roman" pitchFamily="18" charset="0"/>
                <a:buNone/>
              </a:pPr>
              <a:r>
                <a:rPr lang="fr-FR" altLang="fr-FR" sz="1600" dirty="0">
                  <a:solidFill>
                    <a:srgbClr val="44236B"/>
                  </a:solidFill>
                  <a:sym typeface="Wingdings" pitchFamily="2" charset="2"/>
                </a:rPr>
                <a:t> </a:t>
              </a:r>
              <a:r>
                <a:rPr lang="fr-FR" altLang="fr-FR" sz="1600" dirty="0">
                  <a:solidFill>
                    <a:srgbClr val="44236B"/>
                  </a:solidFill>
                </a:rPr>
                <a:t>Le service </a:t>
              </a:r>
              <a:r>
                <a:rPr lang="fr-FR" altLang="fr-FR" sz="1600" b="1" dirty="0">
                  <a:solidFill>
                    <a:srgbClr val="44236B"/>
                  </a:solidFill>
                </a:rPr>
                <a:t>prescripteur peut relancer </a:t>
              </a:r>
              <a:r>
                <a:rPr lang="fr-FR" altLang="fr-FR" sz="1600" dirty="0">
                  <a:solidFill>
                    <a:srgbClr val="44236B"/>
                  </a:solidFill>
                </a:rPr>
                <a:t>l’unité receveuse</a:t>
              </a:r>
            </a:p>
            <a:p>
              <a:pPr>
                <a:buFontTx/>
                <a:buNone/>
              </a:pPr>
              <a:r>
                <a:rPr lang="fr-FR" altLang="fr-FR" sz="1400" i="1" dirty="0">
                  <a:solidFill>
                    <a:srgbClr val="44236B"/>
                  </a:solidFill>
                </a:rPr>
                <a:t>Cas particulier des demandes « anticipées» :  la relance est possible 48H après la date d’hospitalisation du patient</a:t>
              </a:r>
            </a:p>
            <a:p>
              <a:pPr>
                <a:buFontTx/>
                <a:buNone/>
              </a:pPr>
              <a:endParaRPr lang="fr-FR" altLang="fr-FR" sz="1600" dirty="0">
                <a:sym typeface="Wingdings" pitchFamily="2" charset="2"/>
              </a:endParaRPr>
            </a:p>
            <a:p>
              <a:pPr>
                <a:buFontTx/>
                <a:buNone/>
              </a:pPr>
              <a:r>
                <a:rPr lang="fr-FR" altLang="fr-FR" sz="1600" b="1" u="sng" dirty="0">
                  <a:solidFill>
                    <a:srgbClr val="44236B"/>
                  </a:solidFill>
                  <a:sym typeface="Wingdings" pitchFamily="2" charset="2"/>
                </a:rPr>
                <a:t>Vision sur le TDB Receveur</a:t>
              </a:r>
              <a:r>
                <a:rPr lang="fr-FR" altLang="fr-FR" sz="1600" dirty="0">
                  <a:solidFill>
                    <a:srgbClr val="44236B"/>
                  </a:solidFill>
                  <a:sym typeface="Wingdings" pitchFamily="2" charset="2"/>
                </a:rPr>
                <a:t> : l</a:t>
              </a:r>
              <a:r>
                <a:rPr lang="fr-FR" altLang="fr-FR" sz="1600" dirty="0">
                  <a:solidFill>
                    <a:srgbClr val="44236B"/>
                  </a:solidFill>
                </a:rPr>
                <a:t>a relance de la part du service Prescripteur est indiquée par la présence de l’indicateur          et la ligne du dossier est distinguée en rose :</a:t>
              </a:r>
            </a:p>
            <a:p>
              <a:pPr>
                <a:buFontTx/>
                <a:buNone/>
              </a:pPr>
              <a:endParaRPr lang="fr-FR" altLang="fr-FR" sz="1600" dirty="0"/>
            </a:p>
            <a:p>
              <a:endParaRPr lang="fr-FR" altLang="fr-FR" sz="1600" dirty="0"/>
            </a:p>
            <a:p>
              <a:endParaRPr lang="fr-FR" altLang="fr-FR" sz="1600" dirty="0"/>
            </a:p>
            <a:p>
              <a:endParaRPr lang="fr-FR" altLang="fr-FR" sz="1600" dirty="0"/>
            </a:p>
            <a:p>
              <a:pPr>
                <a:buFontTx/>
                <a:buNone/>
              </a:pPr>
              <a:endParaRPr lang="fr-FR" altLang="fr-FR" sz="1800" dirty="0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3608" y="4667112"/>
              <a:ext cx="8964613" cy="1446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600" dirty="0">
                  <a:solidFill>
                    <a:srgbClr val="44236B"/>
                  </a:solidFill>
                  <a:sym typeface="Wingdings" pitchFamily="2" charset="2"/>
                </a:rPr>
                <a:t>Un message apparait </a:t>
              </a:r>
              <a:r>
                <a:rPr lang="fr-FR" altLang="fr-FR" sz="1600" dirty="0" smtClean="0">
                  <a:solidFill>
                    <a:srgbClr val="44236B"/>
                  </a:solidFill>
                  <a:sym typeface="Wingdings" pitchFamily="2" charset="2"/>
                </a:rPr>
                <a:t>à gauche de </a:t>
              </a:r>
              <a:r>
                <a:rPr lang="fr-FR" altLang="fr-FR" sz="1600" dirty="0">
                  <a:solidFill>
                    <a:srgbClr val="44236B"/>
                  </a:solidFill>
                  <a:sym typeface="Wingdings" pitchFamily="2" charset="2"/>
                </a:rPr>
                <a:t>la demande d’admission :</a:t>
              </a: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endParaRPr lang="fr-FR" altLang="fr-FR" sz="1600" dirty="0">
                <a:solidFill>
                  <a:srgbClr val="44236B"/>
                </a:solidFill>
                <a:sym typeface="Wingdings" pitchFamily="2" charset="2"/>
              </a:endParaRP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endParaRPr lang="fr-FR" altLang="fr-FR" sz="1600" dirty="0">
                <a:solidFill>
                  <a:srgbClr val="44236B"/>
                </a:solidFill>
                <a:sym typeface="Wingdings" pitchFamily="2" charset="2"/>
              </a:endParaRP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600" dirty="0">
                  <a:solidFill>
                    <a:srgbClr val="44236B"/>
                  </a:solidFill>
                  <a:sym typeface="Wingdings" pitchFamily="2" charset="2"/>
                </a:rPr>
                <a:t>N.B. : suite à une relance, u</a:t>
              </a:r>
              <a:r>
                <a:rPr lang="fr-FR" altLang="fr-FR" sz="1600" dirty="0">
                  <a:solidFill>
                    <a:srgbClr val="44236B"/>
                  </a:solidFill>
                </a:rPr>
                <a:t>n </a:t>
              </a:r>
              <a:r>
                <a:rPr lang="fr-FR" altLang="fr-FR" sz="1600" b="1" dirty="0">
                  <a:solidFill>
                    <a:srgbClr val="44236B"/>
                  </a:solidFill>
                </a:rPr>
                <a:t>e-mail  est adressé à l’unité relancée</a:t>
              </a:r>
              <a:endParaRPr lang="fr-FR" altLang="fr-FR" sz="1600" dirty="0">
                <a:solidFill>
                  <a:srgbClr val="44236B"/>
                </a:solidFill>
              </a:endParaRPr>
            </a:p>
          </p:txBody>
        </p:sp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86" t="15627" r="84276" b="18922"/>
            <a:stretch>
              <a:fillRect/>
            </a:stretch>
          </p:blipFill>
          <p:spPr bwMode="auto">
            <a:xfrm>
              <a:off x="2444750" y="3400425"/>
              <a:ext cx="393700" cy="344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1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885" r="45522" b="30138"/>
            <a:stretch>
              <a:fillRect/>
            </a:stretch>
          </p:blipFill>
          <p:spPr bwMode="auto">
            <a:xfrm>
              <a:off x="0" y="3744913"/>
              <a:ext cx="9144000" cy="731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648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29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Détails du Tableau de bord receveur</a:t>
            </a:r>
            <a:endParaRPr lang="fr-FR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636"/>
          <a:stretch/>
        </p:blipFill>
        <p:spPr bwMode="auto">
          <a:xfrm>
            <a:off x="0" y="1312863"/>
            <a:ext cx="9144000" cy="1000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24"/>
          <p:cNvSpPr txBox="1">
            <a:spLocks noChangeArrowheads="1"/>
          </p:cNvSpPr>
          <p:nvPr/>
        </p:nvSpPr>
        <p:spPr bwMode="auto">
          <a:xfrm>
            <a:off x="106363" y="3159958"/>
            <a:ext cx="8907462" cy="170815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600" dirty="0" smtClean="0">
                <a:solidFill>
                  <a:srgbClr val="44236B"/>
                </a:solidFill>
              </a:rPr>
              <a:t>Guichet </a:t>
            </a:r>
            <a:r>
              <a:rPr lang="fr-FR" altLang="fr-FR" sz="1600" dirty="0">
                <a:solidFill>
                  <a:srgbClr val="44236B"/>
                </a:solidFill>
              </a:rPr>
              <a:t>unique d’admission : 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600" dirty="0">
                <a:solidFill>
                  <a:srgbClr val="44236B"/>
                </a:solidFill>
              </a:rPr>
              <a:t>Possibilité </a:t>
            </a:r>
            <a:r>
              <a:rPr lang="fr-FR" altLang="fr-FR" sz="1600" dirty="0" smtClean="0">
                <a:solidFill>
                  <a:srgbClr val="44236B"/>
                </a:solidFill>
              </a:rPr>
              <a:t>d’</a:t>
            </a:r>
            <a:r>
              <a:rPr lang="fr-FR" altLang="fr-FR" sz="1600" b="1" dirty="0" smtClean="0">
                <a:solidFill>
                  <a:srgbClr val="44236B"/>
                </a:solidFill>
              </a:rPr>
              <a:t>afficher</a:t>
            </a:r>
            <a:r>
              <a:rPr lang="fr-FR" altLang="fr-FR" sz="1600" dirty="0" smtClean="0">
                <a:solidFill>
                  <a:srgbClr val="44236B"/>
                </a:solidFill>
              </a:rPr>
              <a:t>/</a:t>
            </a:r>
            <a:r>
              <a:rPr lang="fr-FR" altLang="fr-FR" sz="1600" b="1" dirty="0" smtClean="0">
                <a:solidFill>
                  <a:srgbClr val="44236B"/>
                </a:solidFill>
              </a:rPr>
              <a:t>masquer </a:t>
            </a:r>
            <a:r>
              <a:rPr lang="fr-FR" altLang="fr-FR" sz="1600" b="1" dirty="0">
                <a:solidFill>
                  <a:srgbClr val="44236B"/>
                </a:solidFill>
              </a:rPr>
              <a:t>les lignes en double </a:t>
            </a:r>
            <a:r>
              <a:rPr lang="fr-FR" altLang="fr-FR" sz="1600" dirty="0">
                <a:solidFill>
                  <a:srgbClr val="44236B"/>
                </a:solidFill>
              </a:rPr>
              <a:t>si une demande d’admission a été  envoyée à plusieurs unités du guichet unique</a:t>
            </a:r>
          </a:p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400" dirty="0">
                <a:solidFill>
                  <a:srgbClr val="44236B"/>
                </a:solidFill>
              </a:rPr>
              <a:t>Rappel : pour les demandes adressées à plusieurs unités du guichet unique d’admission :  </a:t>
            </a:r>
            <a:r>
              <a:rPr lang="fr-FR" altLang="fr-FR" sz="1400" u="sng" dirty="0">
                <a:solidFill>
                  <a:srgbClr val="44236B"/>
                </a:solidFill>
              </a:rPr>
              <a:t>après réponse par une unité du guichet unique,</a:t>
            </a:r>
            <a:r>
              <a:rPr lang="fr-FR" altLang="fr-FR" sz="1400" dirty="0">
                <a:solidFill>
                  <a:srgbClr val="44236B"/>
                </a:solidFill>
              </a:rPr>
              <a:t> les demandes sont masquées  sur les tableaux de bord des autres unités du guichet (voir paramétrage du guichet unique)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1" t="24348" r="76017" b="72624"/>
          <a:stretch/>
        </p:blipFill>
        <p:spPr bwMode="auto">
          <a:xfrm>
            <a:off x="717550" y="1853384"/>
            <a:ext cx="2082305" cy="24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056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Titre 1"/>
          <p:cNvSpPr>
            <a:spLocks noGrp="1"/>
          </p:cNvSpPr>
          <p:nvPr>
            <p:ph type="title"/>
          </p:nvPr>
        </p:nvSpPr>
        <p:spPr>
          <a:xfrm>
            <a:off x="790575" y="269875"/>
            <a:ext cx="8102600" cy="1143000"/>
          </a:xfrm>
        </p:spPr>
        <p:txBody>
          <a:bodyPr/>
          <a:lstStyle/>
          <a:p>
            <a:pPr eaLnBrk="1" hangingPunct="1"/>
            <a:r>
              <a:rPr lang="fr-FR" altLang="fr-FR" sz="3600" dirty="0" smtClean="0">
                <a:solidFill>
                  <a:srgbClr val="44236B"/>
                </a:solidFill>
              </a:rPr>
              <a:t>Accéder au TDB Responsable admissions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7" r="1065" b="10709"/>
          <a:stretch>
            <a:fillRect/>
          </a:stretch>
        </p:blipFill>
        <p:spPr bwMode="auto">
          <a:xfrm>
            <a:off x="0" y="1376363"/>
            <a:ext cx="8990013" cy="47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21"/>
          <p:cNvSpPr txBox="1">
            <a:spLocks noChangeArrowheads="1"/>
          </p:cNvSpPr>
          <p:nvPr/>
        </p:nvSpPr>
        <p:spPr bwMode="auto">
          <a:xfrm>
            <a:off x="4364774" y="1522413"/>
            <a:ext cx="2128101" cy="738187"/>
          </a:xfrm>
          <a:prstGeom prst="rect">
            <a:avLst/>
          </a:prstGeom>
          <a:solidFill>
            <a:schemeClr val="bg1"/>
          </a:solidFill>
          <a:ln w="19050" algn="ctr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FR" altLang="fr-FR" sz="1400" dirty="0">
                <a:solidFill>
                  <a:srgbClr val="44236B"/>
                </a:solidFill>
              </a:rPr>
              <a:t>Accès au </a:t>
            </a:r>
            <a:r>
              <a:rPr lang="fr-FR" altLang="fr-FR" sz="1400" b="1" dirty="0">
                <a:solidFill>
                  <a:srgbClr val="44236B"/>
                </a:solidFill>
              </a:rPr>
              <a:t>tableau de bord</a:t>
            </a:r>
            <a:r>
              <a:rPr lang="fr-FR" altLang="fr-FR" sz="1400" dirty="0">
                <a:solidFill>
                  <a:srgbClr val="44236B"/>
                </a:solidFill>
              </a:rPr>
              <a:t> du Responsable des admissions</a:t>
            </a:r>
          </a:p>
        </p:txBody>
      </p:sp>
      <p:sp>
        <p:nvSpPr>
          <p:cNvPr id="13" name="Line 22"/>
          <p:cNvSpPr>
            <a:spLocks noChangeShapeType="1"/>
          </p:cNvSpPr>
          <p:nvPr/>
        </p:nvSpPr>
        <p:spPr bwMode="auto">
          <a:xfrm flipH="1" flipV="1">
            <a:off x="2778125" y="1820171"/>
            <a:ext cx="1523531" cy="7133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fr-FR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1662113" y="1704975"/>
            <a:ext cx="1116012" cy="230188"/>
          </a:xfrm>
          <a:prstGeom prst="rect">
            <a:avLst/>
          </a:prstGeom>
          <a:noFill/>
          <a:ln w="1905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lr>
                <a:srgbClr val="278CB5"/>
              </a:buClr>
              <a:buChar char="•"/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78CB5"/>
              </a:buClr>
              <a:buFont typeface="Times New Roman" pitchFamily="18" charset="0"/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fr-FR" altLang="fr-FR" sz="22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42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23900" y="1298105"/>
            <a:ext cx="7509842" cy="802793"/>
          </a:xfrm>
        </p:spPr>
        <p:txBody>
          <a:bodyPr>
            <a:noAutofit/>
          </a:bodyPr>
          <a:lstStyle/>
          <a:p>
            <a:pPr algn="ctr"/>
            <a:r>
              <a:rPr lang="fr-FR" sz="4800" dirty="0" smtClean="0"/>
              <a:t>Merci de votre </a:t>
            </a:r>
            <a:r>
              <a:rPr lang="fr-FR" sz="4800" smtClean="0"/>
              <a:t>attention </a:t>
            </a:r>
            <a:r>
              <a:rPr lang="fr-FR" sz="3600" dirty="0" smtClean="0"/>
              <a:t/>
            </a:r>
            <a:br>
              <a:rPr lang="fr-FR" sz="3600" dirty="0" smtClean="0"/>
            </a:br>
            <a:endParaRPr lang="fr-FR" sz="3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30</a:t>
            </a:fld>
            <a:endParaRPr lang="fr-FR"/>
          </a:p>
        </p:txBody>
      </p:sp>
      <p:sp>
        <p:nvSpPr>
          <p:cNvPr id="3" name="Rectangle 2"/>
          <p:cNvSpPr/>
          <p:nvPr/>
        </p:nvSpPr>
        <p:spPr>
          <a:xfrm>
            <a:off x="882127" y="2967334"/>
            <a:ext cx="70355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600" dirty="0">
                <a:solidFill>
                  <a:srgbClr val="44236B"/>
                </a:solidFill>
              </a:rPr>
              <a:t>Contact support régional : </a:t>
            </a:r>
            <a:r>
              <a:rPr lang="fr-FR" sz="3600" u="sng" dirty="0" smtClean="0">
                <a:solidFill>
                  <a:srgbClr val="FF0066"/>
                </a:solidFill>
              </a:rPr>
              <a:t>infos@viatrajectoire-na.fr</a:t>
            </a:r>
            <a:r>
              <a:rPr lang="fr-FR" sz="3600" dirty="0" smtClean="0">
                <a:solidFill>
                  <a:srgbClr val="FF0066"/>
                </a:solidFill>
              </a:rPr>
              <a:t> </a:t>
            </a:r>
          </a:p>
          <a:p>
            <a:pPr algn="ctr"/>
            <a:r>
              <a:rPr lang="fr-FR" sz="3600" dirty="0">
                <a:solidFill>
                  <a:srgbClr val="FF0066"/>
                </a:solidFill>
              </a:rPr>
              <a:t/>
            </a:r>
            <a:br>
              <a:rPr lang="fr-FR" sz="3600" dirty="0">
                <a:solidFill>
                  <a:srgbClr val="FF0066"/>
                </a:solidFill>
              </a:rPr>
            </a:br>
            <a:r>
              <a:rPr lang="fr-FR" sz="3600" dirty="0">
                <a:solidFill>
                  <a:srgbClr val="44236B"/>
                </a:solidFill>
              </a:rPr>
              <a:t>Tél : 0805 690 656 </a:t>
            </a:r>
          </a:p>
        </p:txBody>
      </p:sp>
    </p:spTree>
    <p:extLst>
      <p:ext uri="{BB962C8B-B14F-4D97-AF65-F5344CB8AC3E}">
        <p14:creationId xmlns:p14="http://schemas.microsoft.com/office/powerpoint/2010/main" val="255160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TDB Responsable admissions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24" b="3216"/>
          <a:stretch/>
        </p:blipFill>
        <p:spPr bwMode="auto">
          <a:xfrm>
            <a:off x="628650" y="1852654"/>
            <a:ext cx="7886700" cy="395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0" y="1739541"/>
            <a:ext cx="9037638" cy="4659779"/>
            <a:chOff x="0" y="1946275"/>
            <a:chExt cx="9037638" cy="4659779"/>
          </a:xfrm>
        </p:grpSpPr>
        <p:sp>
          <p:nvSpPr>
            <p:cNvPr id="7" name="Rectangle 2"/>
            <p:cNvSpPr>
              <a:spLocks noChangeArrowheads="1"/>
            </p:cNvSpPr>
            <p:nvPr/>
          </p:nvSpPr>
          <p:spPr bwMode="auto">
            <a:xfrm>
              <a:off x="250825" y="5113338"/>
              <a:ext cx="8386763" cy="1492716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FF000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278CB5"/>
                </a:buClr>
                <a:buChar char="•"/>
                <a:defRPr sz="20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278CB5"/>
                </a:buClr>
                <a:buFont typeface="Times New Roman" pitchFamily="18" charset="0"/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400" dirty="0">
                  <a:solidFill>
                    <a:srgbClr val="44236B"/>
                  </a:solidFill>
                </a:rPr>
                <a:t>Chaque </a:t>
              </a:r>
              <a:r>
                <a:rPr lang="fr-FR" altLang="fr-FR" sz="1400" b="1" dirty="0">
                  <a:solidFill>
                    <a:srgbClr val="44236B"/>
                  </a:solidFill>
                </a:rPr>
                <a:t>ligne du tableau de bord</a:t>
              </a:r>
              <a:r>
                <a:rPr lang="fr-FR" altLang="fr-FR" sz="1400" dirty="0">
                  <a:solidFill>
                    <a:srgbClr val="44236B"/>
                  </a:solidFill>
                </a:rPr>
                <a:t> correspond à </a:t>
              </a:r>
              <a:r>
                <a:rPr lang="fr-FR" altLang="fr-FR" sz="1400" b="1" dirty="0">
                  <a:solidFill>
                    <a:srgbClr val="44236B"/>
                  </a:solidFill>
                </a:rPr>
                <a:t>une demande d’admission</a:t>
              </a:r>
              <a:r>
                <a:rPr lang="fr-FR" altLang="fr-FR" sz="1400" dirty="0">
                  <a:solidFill>
                    <a:srgbClr val="44236B"/>
                  </a:solidFill>
                </a:rPr>
                <a:t> transmise par un service prescripteur. </a:t>
              </a: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400" dirty="0">
                  <a:solidFill>
                    <a:srgbClr val="44236B"/>
                  </a:solidFill>
                </a:rPr>
                <a:t>Pour consulter l’une d’elle, l’utilisateur clique sur la ligne correspondante.</a:t>
              </a: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r>
                <a:rPr lang="fr-FR" altLang="fr-FR" sz="1400" dirty="0">
                  <a:solidFill>
                    <a:srgbClr val="44236B"/>
                  </a:solidFill>
                </a:rPr>
                <a:t>Onglet « demandes en cours » : les demandes en attente de réponse, apparaissent avec le </a:t>
              </a:r>
              <a:r>
                <a:rPr lang="fr-FR" altLang="fr-FR" sz="1400" dirty="0" smtClean="0">
                  <a:solidFill>
                    <a:srgbClr val="44236B"/>
                  </a:solidFill>
                </a:rPr>
                <a:t>statut:</a:t>
              </a:r>
              <a:endParaRPr lang="fr-FR" altLang="fr-FR" sz="1400" dirty="0">
                <a:solidFill>
                  <a:srgbClr val="44236B"/>
                </a:solidFill>
              </a:endParaRPr>
            </a:p>
            <a:p>
              <a:pPr>
                <a:spcBef>
                  <a:spcPct val="50000"/>
                </a:spcBef>
                <a:buClrTx/>
                <a:buFontTx/>
                <a:buNone/>
              </a:pPr>
              <a:endParaRPr lang="fr-FR" altLang="fr-FR" sz="1400" dirty="0"/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46275"/>
              <a:ext cx="9037638" cy="274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57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875" y="4357688"/>
              <a:ext cx="454025" cy="590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8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0532" y="5691573"/>
            <a:ext cx="558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8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784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demande d’admission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5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172" y="1160890"/>
            <a:ext cx="8954640" cy="4191646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35172" y="1160890"/>
            <a:ext cx="5907819" cy="174928"/>
          </a:xfrm>
          <a:prstGeom prst="rect">
            <a:avLst/>
          </a:prstGeom>
          <a:noFill/>
          <a:ln>
            <a:solidFill>
              <a:srgbClr val="562D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5820355" y="628153"/>
            <a:ext cx="14391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562D89"/>
                </a:solidFill>
              </a:rPr>
              <a:t>Barre d’outils</a:t>
            </a:r>
            <a:endParaRPr lang="fr-FR" sz="1400" dirty="0">
              <a:solidFill>
                <a:srgbClr val="562D89"/>
              </a:solidFill>
            </a:endParaRPr>
          </a:p>
        </p:txBody>
      </p:sp>
      <p:cxnSp>
        <p:nvCxnSpPr>
          <p:cNvPr id="9" name="Connecteur droit avec flèche 8"/>
          <p:cNvCxnSpPr>
            <a:stCxn id="7" idx="1"/>
          </p:cNvCxnSpPr>
          <p:nvPr/>
        </p:nvCxnSpPr>
        <p:spPr>
          <a:xfrm flipH="1">
            <a:off x="5617029" y="782042"/>
            <a:ext cx="203326" cy="37884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38407" y="1160890"/>
            <a:ext cx="2878372" cy="7315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/>
        </p:nvSpPr>
        <p:spPr>
          <a:xfrm>
            <a:off x="135171" y="1400753"/>
            <a:ext cx="6003235" cy="39425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>
            <a:stCxn id="14" idx="1"/>
          </p:cNvCxnSpPr>
          <p:nvPr/>
        </p:nvCxnSpPr>
        <p:spPr>
          <a:xfrm flipH="1" flipV="1">
            <a:off x="5112690" y="4317558"/>
            <a:ext cx="1677724" cy="16610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6790414" y="5716988"/>
            <a:ext cx="14391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562D89"/>
                </a:solidFill>
              </a:rPr>
              <a:t>Contenu de la demande</a:t>
            </a:r>
            <a:endParaRPr lang="fr-FR" sz="1400" dirty="0">
              <a:solidFill>
                <a:srgbClr val="562D89"/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345141" y="3601941"/>
            <a:ext cx="2592125" cy="954107"/>
          </a:xfrm>
          <a:prstGeom prst="rect">
            <a:avLst/>
          </a:prstGeom>
          <a:noFill/>
          <a:ln w="127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44236B"/>
                </a:solidFill>
              </a:rPr>
              <a:t>Le bloc note est interne au service receveur. Le contenu n’est pas visible par le prescripteur.</a:t>
            </a:r>
            <a:endParaRPr lang="fr-FR" sz="1400" dirty="0">
              <a:solidFill>
                <a:srgbClr val="44236B"/>
              </a:solidFill>
            </a:endParaRPr>
          </a:p>
        </p:txBody>
      </p:sp>
      <p:cxnSp>
        <p:nvCxnSpPr>
          <p:cNvPr id="20" name="Connecteur droit avec flèche 19"/>
          <p:cNvCxnSpPr/>
          <p:nvPr/>
        </p:nvCxnSpPr>
        <p:spPr>
          <a:xfrm flipV="1">
            <a:off x="7641203" y="3093057"/>
            <a:ext cx="0" cy="508884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790414" y="5716988"/>
            <a:ext cx="1289557" cy="52322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859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Consulter une demande d’admission : </a:t>
            </a:r>
            <a:br>
              <a:rPr lang="fr-FR" dirty="0" smtClean="0"/>
            </a:br>
            <a:r>
              <a:rPr lang="fr-FR" dirty="0" smtClean="0"/>
              <a:t>l’Orientation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0" r="33151" b="3575"/>
          <a:stretch/>
        </p:blipFill>
        <p:spPr bwMode="auto">
          <a:xfrm>
            <a:off x="207231" y="1661801"/>
            <a:ext cx="5756248" cy="4253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avec flèche 5"/>
          <p:cNvCxnSpPr>
            <a:stCxn id="7" idx="1"/>
          </p:cNvCxnSpPr>
          <p:nvPr/>
        </p:nvCxnSpPr>
        <p:spPr>
          <a:xfrm flipH="1">
            <a:off x="5907819" y="2360734"/>
            <a:ext cx="596348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/>
          <p:cNvSpPr txBox="1"/>
          <p:nvPr/>
        </p:nvSpPr>
        <p:spPr>
          <a:xfrm>
            <a:off x="6504167" y="2099124"/>
            <a:ext cx="2488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562D89"/>
                </a:solidFill>
              </a:rPr>
              <a:t>Menu déroulant qui permet la navigation dans la demande</a:t>
            </a:r>
            <a:endParaRPr lang="fr-FR" sz="1400" dirty="0">
              <a:solidFill>
                <a:srgbClr val="562D8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464" y="3689385"/>
            <a:ext cx="1709531" cy="4929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2" name="Connecteur droit avec flèche 11"/>
          <p:cNvCxnSpPr>
            <a:stCxn id="13" idx="1"/>
          </p:cNvCxnSpPr>
          <p:nvPr/>
        </p:nvCxnSpPr>
        <p:spPr>
          <a:xfrm flipH="1">
            <a:off x="1956022" y="3863537"/>
            <a:ext cx="4548135" cy="1667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504157" y="3601927"/>
            <a:ext cx="22740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562D89"/>
                </a:solidFill>
              </a:rPr>
              <a:t>Coordonnées du prescripteur</a:t>
            </a:r>
            <a:endParaRPr lang="fr-FR" sz="1400" dirty="0">
              <a:solidFill>
                <a:srgbClr val="562D89"/>
              </a:solidFill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H="1">
            <a:off x="4595866" y="4700136"/>
            <a:ext cx="1908291" cy="834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6504157" y="4444784"/>
            <a:ext cx="1645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44236B"/>
                </a:solidFill>
              </a:rPr>
              <a:t>Les données médicales justifiant l’orientation</a:t>
            </a:r>
            <a:endParaRPr lang="fr-FR" sz="1400" dirty="0">
              <a:solidFill>
                <a:srgbClr val="44236B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04157" y="2103120"/>
            <a:ext cx="2528028" cy="5070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6504157" y="3599411"/>
            <a:ext cx="1434498" cy="50707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6504157" y="4447309"/>
            <a:ext cx="1343058" cy="95596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874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27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Consulter une demande d’admission : </a:t>
            </a:r>
            <a:br>
              <a:rPr lang="fr-FR" dirty="0" smtClean="0"/>
            </a:br>
            <a:r>
              <a:rPr lang="fr-FR" dirty="0" smtClean="0"/>
              <a:t>le volet Médical</a:t>
            </a:r>
            <a:endParaRPr lang="fr-FR" dirty="0"/>
          </a:p>
        </p:txBody>
      </p:sp>
      <p:sp>
        <p:nvSpPr>
          <p:cNvPr id="26" name="ZoneTexte 25"/>
          <p:cNvSpPr txBox="1"/>
          <p:nvPr/>
        </p:nvSpPr>
        <p:spPr>
          <a:xfrm>
            <a:off x="6991350" y="1718887"/>
            <a:ext cx="2152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44236B"/>
                </a:solidFill>
              </a:rPr>
              <a:t>Informations renseignées par le prescripteur médical</a:t>
            </a:r>
            <a:endParaRPr lang="fr-FR" dirty="0">
              <a:solidFill>
                <a:srgbClr val="44236B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62" r="33241" b="7566"/>
          <a:stretch/>
        </p:blipFill>
        <p:spPr>
          <a:xfrm>
            <a:off x="628649" y="1213658"/>
            <a:ext cx="6242051" cy="4779817"/>
          </a:xfrm>
          <a:prstGeom prst="rect">
            <a:avLst/>
          </a:prstGeom>
        </p:spPr>
      </p:pic>
      <p:sp>
        <p:nvSpPr>
          <p:cNvPr id="2" name="Bulle ronde 1"/>
          <p:cNvSpPr/>
          <p:nvPr/>
        </p:nvSpPr>
        <p:spPr>
          <a:xfrm>
            <a:off x="6675120" y="1463041"/>
            <a:ext cx="2357065" cy="1596044"/>
          </a:xfrm>
          <a:prstGeom prst="wedgeEllipseCallout">
            <a:avLst>
              <a:gd name="adj1" fmla="val -51136"/>
              <a:gd name="adj2" fmla="val 85392"/>
            </a:avLst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773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8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Consulter une demande d’admission : </a:t>
            </a:r>
            <a:br>
              <a:rPr lang="fr-FR" dirty="0" smtClean="0"/>
            </a:br>
            <a:r>
              <a:rPr lang="fr-FR" dirty="0" smtClean="0"/>
              <a:t>le volet Médical (suite)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771277" y="1622066"/>
            <a:ext cx="1081377" cy="159026"/>
          </a:xfrm>
          <a:prstGeom prst="rect">
            <a:avLst/>
          </a:prstGeom>
          <a:noFill/>
          <a:ln>
            <a:solidFill>
              <a:srgbClr val="562D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7426518" y="3403941"/>
            <a:ext cx="12324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562D89"/>
                </a:solidFill>
              </a:rPr>
              <a:t>Les soins requis</a:t>
            </a:r>
            <a:endParaRPr lang="fr-FR" sz="1400" dirty="0">
              <a:solidFill>
                <a:srgbClr val="562D89"/>
              </a:solidFill>
            </a:endParaRPr>
          </a:p>
        </p:txBody>
      </p:sp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-1" t="6238" r="34506" b="22536"/>
          <a:stretch/>
        </p:blipFill>
        <p:spPr>
          <a:xfrm>
            <a:off x="628650" y="1159797"/>
            <a:ext cx="6797868" cy="4692363"/>
          </a:xfrm>
          <a:prstGeom prst="rect">
            <a:avLst/>
          </a:prstGeom>
        </p:spPr>
      </p:pic>
      <p:cxnSp>
        <p:nvCxnSpPr>
          <p:cNvPr id="11" name="Connecteur droit avec flèche 10"/>
          <p:cNvCxnSpPr>
            <a:stCxn id="10" idx="1"/>
          </p:cNvCxnSpPr>
          <p:nvPr/>
        </p:nvCxnSpPr>
        <p:spPr>
          <a:xfrm flipH="1">
            <a:off x="3616036" y="3665551"/>
            <a:ext cx="3810482" cy="1072704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7426518" y="3403941"/>
            <a:ext cx="927773" cy="64435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62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9</a:t>
            </a:fld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Consulter une demande d’admission : </a:t>
            </a:r>
            <a:br>
              <a:rPr lang="fr-FR" dirty="0" smtClean="0"/>
            </a:br>
            <a:r>
              <a:rPr lang="fr-FR" dirty="0" smtClean="0"/>
              <a:t>le volet Médical (fin)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12" r="34172" b="16281"/>
          <a:stretch/>
        </p:blipFill>
        <p:spPr bwMode="auto">
          <a:xfrm>
            <a:off x="318549" y="1152939"/>
            <a:ext cx="6930149" cy="3901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467320" y="5271715"/>
            <a:ext cx="8412480" cy="5847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sz="1600" u="sng" dirty="0" smtClean="0">
                <a:solidFill>
                  <a:srgbClr val="44236B"/>
                </a:solidFill>
              </a:rPr>
              <a:t>A noter </a:t>
            </a:r>
            <a:r>
              <a:rPr lang="fr-FR" sz="1600" dirty="0" smtClean="0">
                <a:solidFill>
                  <a:srgbClr val="44236B"/>
                </a:solidFill>
              </a:rPr>
              <a:t>: un certain nombre d’informations peuvent aussi être communiquées en pièces jointes (ordonnance, synthèse médicale…),</a:t>
            </a:r>
            <a:endParaRPr lang="fr-FR" sz="1600" baseline="30000" dirty="0">
              <a:solidFill>
                <a:srgbClr val="44236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340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3812</TotalTime>
  <Words>1791</Words>
  <Application>Microsoft Office PowerPoint</Application>
  <PresentationFormat>Affichage à l'écran (4:3)</PresentationFormat>
  <Paragraphs>224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6" baseType="lpstr">
      <vt:lpstr>Arial</vt:lpstr>
      <vt:lpstr>Calibri</vt:lpstr>
      <vt:lpstr>DejaVu Sans</vt:lpstr>
      <vt:lpstr>Times New Roman</vt:lpstr>
      <vt:lpstr>Wingdings</vt:lpstr>
      <vt:lpstr>Thème Office</vt:lpstr>
      <vt:lpstr>Formation Receveurs SSR, HAD et USP </vt:lpstr>
      <vt:lpstr>ViaTrajectoire : le circuit d’une demande</vt:lpstr>
      <vt:lpstr>Accéder au TDB Responsable admissions</vt:lpstr>
      <vt:lpstr>TDB Responsable admissions</vt:lpstr>
      <vt:lpstr>La demande d’admission</vt:lpstr>
      <vt:lpstr>Consulter une demande d’admission :  l’Orientation</vt:lpstr>
      <vt:lpstr>Consulter une demande d’admission :  le volet Médical</vt:lpstr>
      <vt:lpstr>Consulter une demande d’admission :  le volet Médical (suite)</vt:lpstr>
      <vt:lpstr>Consulter une demande d’admission :  le volet Médical (fin)</vt:lpstr>
      <vt:lpstr>Consulter une demande d’admission :  le volet Soins et projets</vt:lpstr>
      <vt:lpstr>Consulter une demande d’admission :  le volet Administratif et Social</vt:lpstr>
      <vt:lpstr>Consulter une demande d’admission :  le volet Administratif et Social</vt:lpstr>
      <vt:lpstr>Consulter une demande d’admission :  le Service Demandeur</vt:lpstr>
      <vt:lpstr>Consulter une demande d’admission :  les Pièces Jointes</vt:lpstr>
      <vt:lpstr>Répondre à une demande d’admission</vt:lpstr>
      <vt:lpstr>Répondre à une demande d’admission Accepter la demande – Statut </vt:lpstr>
      <vt:lpstr>Répondre à une demande d’admission Accord de principe – Statut </vt:lpstr>
      <vt:lpstr>Répondre à une demande d’admission Refus motivé – Statut </vt:lpstr>
      <vt:lpstr>Dialoguer et échanger avec le prescripteur</vt:lpstr>
      <vt:lpstr>Attester de l’arrivée du patient</vt:lpstr>
      <vt:lpstr>Historique des échanges</vt:lpstr>
      <vt:lpstr>Détails du Tableau de bord receveur</vt:lpstr>
      <vt:lpstr>Détails du Tableau de bord receveur</vt:lpstr>
      <vt:lpstr>Détails du Tableau de bord receveur</vt:lpstr>
      <vt:lpstr>Détails du Tableau de bord receveur</vt:lpstr>
      <vt:lpstr>Détails du Tableau de bord receveur</vt:lpstr>
      <vt:lpstr>Détails du Tableau de bord receveur</vt:lpstr>
      <vt:lpstr>Détails du Tableau de bord receveur</vt:lpstr>
      <vt:lpstr>Détails du Tableau de bord receveur</vt:lpstr>
      <vt:lpstr>Merci de votre attention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Noelie NR. RUFO</dc:creator>
  <cp:lastModifiedBy>METAIS Laetitia</cp:lastModifiedBy>
  <cp:revision>191</cp:revision>
  <dcterms:created xsi:type="dcterms:W3CDTF">2016-06-28T07:41:13Z</dcterms:created>
  <dcterms:modified xsi:type="dcterms:W3CDTF">2024-01-17T13:52:58Z</dcterms:modified>
</cp:coreProperties>
</file>