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85" r:id="rId2"/>
    <p:sldId id="287" r:id="rId3"/>
    <p:sldId id="288" r:id="rId4"/>
    <p:sldId id="289" r:id="rId5"/>
    <p:sldId id="290" r:id="rId6"/>
    <p:sldId id="291" r:id="rId7"/>
    <p:sldId id="292" r:id="rId8"/>
    <p:sldId id="32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6" r:id="rId21"/>
    <p:sldId id="305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4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elle NOZIERE" initials="CN" lastIdx="1" clrIdx="0">
    <p:extLst/>
  </p:cmAuthor>
  <p:cmAuthor id="2" name="BOUBIEN Sandrine" initials="BS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4236B"/>
    <a:srgbClr val="562D89"/>
    <a:srgbClr val="78B124"/>
    <a:srgbClr val="CC99FF"/>
    <a:srgbClr val="9966FF"/>
    <a:srgbClr val="C80051"/>
    <a:srgbClr val="E50046"/>
    <a:srgbClr val="B61264"/>
    <a:srgbClr val="FD8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6-04T17:08:22.922" idx="4">
    <p:pos x="5760" y="876"/>
    <p:text>j'ai ajouté www. à l'adresse du site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2D68-99BD-4801-BD47-423F016A79A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DA15-7142-4EAA-84A2-E99B76AF8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4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1252" y="1837979"/>
            <a:ext cx="5777948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2" y="4317654"/>
            <a:ext cx="632128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62D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93" y="413814"/>
            <a:ext cx="4000014" cy="15986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683"/>
            <a:ext cx="3009437" cy="42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17374"/>
            <a:ext cx="7886700" cy="49595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694247" y="6478538"/>
            <a:ext cx="1973503" cy="3922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0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3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54"/>
            <a:ext cx="9144000" cy="68247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4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5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471"/>
            <a:ext cx="7886700" cy="488049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562D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62D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7374"/>
            <a:ext cx="3886200" cy="49595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7374"/>
            <a:ext cx="3886200" cy="49595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17373"/>
            <a:ext cx="3868340" cy="837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4087"/>
            <a:ext cx="3868340" cy="41355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17373"/>
            <a:ext cx="3887391" cy="837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54087"/>
            <a:ext cx="3887391" cy="41355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39390"/>
            <a:ext cx="1973503" cy="3922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6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9575"/>
          </a:xfrm>
          <a:prstGeom prst="rect">
            <a:avLst/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61202"/>
            <a:ext cx="4788000" cy="61200"/>
          </a:xfrm>
          <a:prstGeom prst="rect">
            <a:avLst/>
          </a:prstGeom>
          <a:solidFill>
            <a:srgbClr val="E0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6801057"/>
            <a:ext cx="9144000" cy="61200"/>
          </a:xfrm>
          <a:prstGeom prst="rect">
            <a:avLst/>
          </a:prstGeom>
          <a:solidFill>
            <a:srgbClr val="78B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0" y="6522287"/>
            <a:ext cx="136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A5F725-21B7-4A9F-9AE7-2201969A0164}" type="datetime1">
              <a:rPr lang="fr-FR" sz="1400" i="1" smtClean="0">
                <a:solidFill>
                  <a:srgbClr val="78B124"/>
                </a:solidFill>
              </a:rPr>
              <a:t>08/06/2020</a:t>
            </a:fld>
            <a:endParaRPr lang="fr-FR" sz="1400" i="1" dirty="0">
              <a:solidFill>
                <a:srgbClr val="78B124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356000" y="6737476"/>
            <a:ext cx="4788000" cy="61200"/>
          </a:xfrm>
          <a:prstGeom prst="rect">
            <a:avLst/>
          </a:prstGeom>
          <a:solidFill>
            <a:srgbClr val="00B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6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44236B"/>
                </a:solidFill>
              </a:rPr>
              <a:t>Formation Receveurs</a:t>
            </a:r>
            <a:endParaRPr lang="fr-FR" sz="3600" dirty="0">
              <a:solidFill>
                <a:srgbClr val="44236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73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itre 1"/>
          <p:cNvSpPr>
            <a:spLocks noGrp="1"/>
          </p:cNvSpPr>
          <p:nvPr>
            <p:ph type="title"/>
          </p:nvPr>
        </p:nvSpPr>
        <p:spPr>
          <a:xfrm>
            <a:off x="790575" y="269875"/>
            <a:ext cx="8102600" cy="1143000"/>
          </a:xfrm>
        </p:spPr>
        <p:txBody>
          <a:bodyPr/>
          <a:lstStyle/>
          <a:p>
            <a:pPr eaLnBrk="1" hangingPunct="1"/>
            <a:r>
              <a:rPr lang="fr-FR" altLang="fr-FR" sz="3600" dirty="0" smtClean="0">
                <a:solidFill>
                  <a:srgbClr val="44236B"/>
                </a:solidFill>
              </a:rPr>
              <a:t>Accéder au TDB Responsable admissions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r="1065" b="10709"/>
          <a:stretch>
            <a:fillRect/>
          </a:stretch>
        </p:blipFill>
        <p:spPr bwMode="auto">
          <a:xfrm>
            <a:off x="0" y="1376363"/>
            <a:ext cx="8990013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364774" y="1522413"/>
            <a:ext cx="2128101" cy="73818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4423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400" dirty="0">
                <a:solidFill>
                  <a:srgbClr val="44236B"/>
                </a:solidFill>
              </a:rPr>
              <a:t>Accès au </a:t>
            </a:r>
            <a:r>
              <a:rPr lang="fr-FR" altLang="fr-FR" sz="1400" b="1" dirty="0">
                <a:solidFill>
                  <a:srgbClr val="44236B"/>
                </a:solidFill>
              </a:rPr>
              <a:t>tableau de bord</a:t>
            </a:r>
            <a:r>
              <a:rPr lang="fr-FR" altLang="fr-FR" sz="1400" dirty="0">
                <a:solidFill>
                  <a:srgbClr val="44236B"/>
                </a:solidFill>
              </a:rPr>
              <a:t> du Responsable des admissions</a:t>
            </a: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H="1" flipV="1">
            <a:off x="2778125" y="1820171"/>
            <a:ext cx="1523531" cy="71335"/>
          </a:xfrm>
          <a:prstGeom prst="line">
            <a:avLst/>
          </a:prstGeom>
          <a:noFill/>
          <a:ln w="25400">
            <a:solidFill>
              <a:srgbClr val="44236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662113" y="1704975"/>
            <a:ext cx="1116012" cy="230188"/>
          </a:xfrm>
          <a:prstGeom prst="rect">
            <a:avLst/>
          </a:prstGeom>
          <a:noFill/>
          <a:ln w="25400" algn="ctr">
            <a:solidFill>
              <a:srgbClr val="4423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TDB Responsable admissions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 b="3216"/>
          <a:stretch/>
        </p:blipFill>
        <p:spPr bwMode="auto">
          <a:xfrm>
            <a:off x="628650" y="1852654"/>
            <a:ext cx="7886700" cy="39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0" y="1739541"/>
            <a:ext cx="9037638" cy="4659779"/>
            <a:chOff x="0" y="1946275"/>
            <a:chExt cx="9037638" cy="4659779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50825" y="5113338"/>
              <a:ext cx="8386763" cy="14927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4236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>
                  <a:solidFill>
                    <a:srgbClr val="44236B"/>
                  </a:solidFill>
                </a:rPr>
                <a:t>Chaque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ligne du tableau de bord</a:t>
              </a:r>
              <a:r>
                <a:rPr lang="fr-FR" altLang="fr-FR" sz="1400" dirty="0">
                  <a:solidFill>
                    <a:srgbClr val="44236B"/>
                  </a:solidFill>
                </a:rPr>
                <a:t> correspond à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une demande d’admission</a:t>
              </a:r>
              <a:r>
                <a:rPr lang="fr-FR" altLang="fr-FR" sz="1400" dirty="0">
                  <a:solidFill>
                    <a:srgbClr val="44236B"/>
                  </a:solidFill>
                </a:rPr>
                <a:t> transmise par un service prescripteur. 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>
                  <a:solidFill>
                    <a:srgbClr val="44236B"/>
                  </a:solidFill>
                </a:rPr>
                <a:t>Pour consulter l’une d’elle, l’utilisateur clique sur la ligne correspondante.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>
                  <a:solidFill>
                    <a:srgbClr val="44236B"/>
                  </a:solidFill>
                </a:rPr>
                <a:t>Onglet « demandes en cours » : les demandes en attente de réponse, apparaissent avec le statut :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fr-FR" altLang="fr-FR" sz="1400" dirty="0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46275"/>
              <a:ext cx="903763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" y="4357688"/>
              <a:ext cx="4540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6141957"/>
            <a:ext cx="558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demande d’admission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" y="1160890"/>
            <a:ext cx="8954640" cy="41916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172" y="1160890"/>
            <a:ext cx="5907819" cy="174928"/>
          </a:xfrm>
          <a:prstGeom prst="rect">
            <a:avLst/>
          </a:prstGeom>
          <a:noFill/>
          <a:ln>
            <a:solidFill>
              <a:srgbClr val="562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820355" y="628153"/>
            <a:ext cx="143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62D89"/>
                </a:solidFill>
              </a:rPr>
              <a:t>Barre d’outils</a:t>
            </a:r>
            <a:endParaRPr lang="fr-FR" sz="1400" dirty="0">
              <a:solidFill>
                <a:srgbClr val="562D89"/>
              </a:solidFill>
            </a:endParaRPr>
          </a:p>
        </p:txBody>
      </p:sp>
      <p:cxnSp>
        <p:nvCxnSpPr>
          <p:cNvPr id="9" name="Connecteur droit avec flèche 8"/>
          <p:cNvCxnSpPr>
            <a:stCxn id="7" idx="1"/>
          </p:cNvCxnSpPr>
          <p:nvPr/>
        </p:nvCxnSpPr>
        <p:spPr>
          <a:xfrm flipH="1">
            <a:off x="5617029" y="782042"/>
            <a:ext cx="203326" cy="378848"/>
          </a:xfrm>
          <a:prstGeom prst="straightConnector1">
            <a:avLst/>
          </a:prstGeom>
          <a:ln>
            <a:solidFill>
              <a:srgbClr val="4423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38407" y="1160890"/>
            <a:ext cx="2878372" cy="731520"/>
          </a:xfrm>
          <a:prstGeom prst="rect">
            <a:avLst/>
          </a:prstGeom>
          <a:noFill/>
          <a:ln>
            <a:solidFill>
              <a:srgbClr val="562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35171" y="1400753"/>
            <a:ext cx="6003235" cy="3942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14" idx="1"/>
          </p:cNvCxnSpPr>
          <p:nvPr/>
        </p:nvCxnSpPr>
        <p:spPr>
          <a:xfrm flipH="1" flipV="1">
            <a:off x="5112690" y="4317558"/>
            <a:ext cx="1677724" cy="1661040"/>
          </a:xfrm>
          <a:prstGeom prst="straightConnector1">
            <a:avLst/>
          </a:prstGeom>
          <a:ln>
            <a:solidFill>
              <a:srgbClr val="4423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790414" y="5716988"/>
            <a:ext cx="143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62D89"/>
                </a:solidFill>
              </a:rPr>
              <a:t>Contenu de la demande</a:t>
            </a:r>
            <a:endParaRPr lang="fr-FR" sz="1400" dirty="0">
              <a:solidFill>
                <a:srgbClr val="562D89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45141" y="3601941"/>
            <a:ext cx="2592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44236B"/>
                </a:solidFill>
              </a:rPr>
              <a:t>Le bloc note est interne au service receveur. Le contenu n’est pas visible par le prescripteur</a:t>
            </a:r>
            <a:endParaRPr lang="fr-FR" sz="1400" dirty="0">
              <a:solidFill>
                <a:srgbClr val="44236B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7641203" y="3093057"/>
            <a:ext cx="0" cy="508884"/>
          </a:xfrm>
          <a:prstGeom prst="straightConnector1">
            <a:avLst/>
          </a:prstGeom>
          <a:ln>
            <a:solidFill>
              <a:srgbClr val="4423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235" r="34019" b="46883"/>
          <a:stretch>
            <a:fillRect/>
          </a:stretch>
        </p:blipFill>
        <p:spPr bwMode="auto">
          <a:xfrm>
            <a:off x="107950" y="1411392"/>
            <a:ext cx="44878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997025"/>
            <a:ext cx="4487863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284788" y="1347612"/>
            <a:ext cx="3644900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562D8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dirty="0" smtClean="0">
                <a:solidFill>
                  <a:srgbClr val="44236B"/>
                </a:solidFill>
              </a:rPr>
              <a:t>Disposition en </a:t>
            </a:r>
            <a:r>
              <a:rPr lang="fr-FR" altLang="fr-FR" b="1" dirty="0" smtClean="0">
                <a:solidFill>
                  <a:srgbClr val="44236B"/>
                </a:solidFill>
              </a:rPr>
              <a:t> grandes parties</a:t>
            </a:r>
            <a:r>
              <a:rPr lang="fr-FR" altLang="fr-FR" dirty="0" smtClean="0">
                <a:solidFill>
                  <a:srgbClr val="44236B"/>
                </a:solidFill>
              </a:rPr>
              <a:t>  auxquelles peuvent s’ajouter une ou plusieurs</a:t>
            </a:r>
            <a:r>
              <a:rPr lang="fr-FR" altLang="fr-FR" b="1" dirty="0" smtClean="0">
                <a:solidFill>
                  <a:srgbClr val="44236B"/>
                </a:solidFill>
              </a:rPr>
              <a:t> pièce(s)-jointe(s)</a:t>
            </a:r>
            <a:r>
              <a:rPr lang="fr-FR" altLang="fr-FR" dirty="0" smtClean="0">
                <a:solidFill>
                  <a:srgbClr val="44236B"/>
                </a:solidFill>
              </a:rPr>
              <a:t> : </a:t>
            </a:r>
          </a:p>
          <a:p>
            <a:pPr marL="285750" indent="-285750">
              <a:buFontTx/>
              <a:buChar char="-"/>
              <a:defRPr/>
            </a:pPr>
            <a:r>
              <a:rPr lang="fr-FR" altLang="fr-FR" b="1" dirty="0" smtClean="0">
                <a:solidFill>
                  <a:srgbClr val="44236B"/>
                </a:solidFill>
              </a:rPr>
              <a:t>Informations relatives à la demande</a:t>
            </a:r>
          </a:p>
          <a:p>
            <a:pPr marL="285750" indent="-285750">
              <a:buFontTx/>
              <a:buChar char="-"/>
              <a:defRPr/>
            </a:pPr>
            <a:r>
              <a:rPr lang="fr-FR" altLang="fr-FR" b="1" dirty="0" smtClean="0">
                <a:solidFill>
                  <a:srgbClr val="44236B"/>
                </a:solidFill>
              </a:rPr>
              <a:t>Orientation</a:t>
            </a:r>
            <a:endParaRPr lang="fr-FR" altLang="fr-FR" b="1" dirty="0">
              <a:solidFill>
                <a:srgbClr val="44236B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fr-FR" altLang="fr-FR" b="1" dirty="0">
                <a:solidFill>
                  <a:srgbClr val="44236B"/>
                </a:solidFill>
              </a:rPr>
              <a:t>Volet médical</a:t>
            </a:r>
          </a:p>
          <a:p>
            <a:pPr marL="285750" indent="-285750">
              <a:buFontTx/>
              <a:buChar char="-"/>
              <a:defRPr/>
            </a:pPr>
            <a:r>
              <a:rPr lang="fr-FR" altLang="fr-FR" b="1" dirty="0">
                <a:solidFill>
                  <a:srgbClr val="44236B"/>
                </a:solidFill>
              </a:rPr>
              <a:t>Volet Soins et Projet</a:t>
            </a:r>
          </a:p>
          <a:p>
            <a:pPr marL="285750" indent="-285750">
              <a:buFontTx/>
              <a:buChar char="-"/>
              <a:defRPr/>
            </a:pPr>
            <a:r>
              <a:rPr lang="fr-FR" altLang="fr-FR" b="1" dirty="0" smtClean="0">
                <a:solidFill>
                  <a:srgbClr val="44236B"/>
                </a:solidFill>
              </a:rPr>
              <a:t>Volet Administratif et Social </a:t>
            </a:r>
          </a:p>
          <a:p>
            <a:pPr marL="285750" indent="-285750">
              <a:buFontTx/>
              <a:buChar char="-"/>
              <a:defRPr/>
            </a:pPr>
            <a:r>
              <a:rPr lang="fr-FR" altLang="fr-FR" b="1" dirty="0" smtClean="0">
                <a:solidFill>
                  <a:srgbClr val="44236B"/>
                </a:solidFill>
              </a:rPr>
              <a:t>Service Demandeur</a:t>
            </a:r>
            <a:endParaRPr lang="fr-FR" altLang="fr-FR" dirty="0" smtClean="0">
              <a:solidFill>
                <a:srgbClr val="44236B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284788" y="4098750"/>
            <a:ext cx="3644900" cy="2492375"/>
          </a:xfrm>
          <a:prstGeom prst="rect">
            <a:avLst/>
          </a:prstGeom>
          <a:solidFill>
            <a:schemeClr val="bg1"/>
          </a:solidFill>
          <a:ln w="28575">
            <a:solidFill>
              <a:srgbClr val="562D8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200" dirty="0" smtClean="0">
                <a:solidFill>
                  <a:srgbClr val="44236B"/>
                </a:solidFill>
              </a:rPr>
              <a:t>En tête </a:t>
            </a:r>
            <a:r>
              <a:rPr lang="fr-FR" altLang="fr-FR" sz="1200" dirty="0">
                <a:solidFill>
                  <a:srgbClr val="44236B"/>
                </a:solidFill>
              </a:rPr>
              <a:t>de chaque volet (hors Orientation) </a:t>
            </a:r>
            <a:r>
              <a:rPr lang="fr-FR" altLang="fr-FR" sz="1200" dirty="0">
                <a:solidFill>
                  <a:srgbClr val="44236B"/>
                </a:solidFill>
                <a:sym typeface="Wingdings" pitchFamily="2" charset="2"/>
              </a:rPr>
              <a:t> </a:t>
            </a:r>
            <a:r>
              <a:rPr lang="fr-FR" altLang="fr-FR" sz="1200" dirty="0">
                <a:solidFill>
                  <a:srgbClr val="44236B"/>
                </a:solidFill>
              </a:rPr>
              <a:t>date et heure de  dernière validation du volet par le service Prescripteur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200" b="1" dirty="0">
                <a:solidFill>
                  <a:srgbClr val="44236B"/>
                </a:solidFill>
              </a:rPr>
              <a:t>A noter</a:t>
            </a:r>
            <a:r>
              <a:rPr lang="fr-FR" altLang="fr-FR" sz="1200" dirty="0">
                <a:solidFill>
                  <a:srgbClr val="44236B"/>
                </a:solidFill>
              </a:rPr>
              <a:t> : une demande d’admission ne peut être transmise que si  les </a:t>
            </a:r>
            <a:r>
              <a:rPr lang="fr-FR" altLang="fr-FR" sz="1200" b="1" dirty="0">
                <a:solidFill>
                  <a:srgbClr val="44236B"/>
                </a:solidFill>
              </a:rPr>
              <a:t>volets ont été préalablement validés par le prescripteur avant envoi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200" dirty="0">
                <a:solidFill>
                  <a:srgbClr val="44236B"/>
                </a:solidFill>
                <a:sym typeface="Wingdings" pitchFamily="2" charset="2"/>
              </a:rPr>
              <a:t> !! Pour les demandes  « Anticipées » (ex :chirurgie </a:t>
            </a:r>
            <a:endParaRPr lang="fr-FR" altLang="fr-FR" sz="1200" dirty="0">
              <a:solidFill>
                <a:srgbClr val="44236B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200" dirty="0">
                <a:solidFill>
                  <a:srgbClr val="44236B"/>
                </a:solidFill>
              </a:rPr>
              <a:t>Programmées) seuls les volets Orientation et Service Demandeur doivent </a:t>
            </a:r>
            <a:r>
              <a:rPr lang="fr-FR" altLang="fr-FR" sz="1200" dirty="0" smtClean="0">
                <a:solidFill>
                  <a:srgbClr val="44236B"/>
                </a:solidFill>
              </a:rPr>
              <a:t>a </a:t>
            </a:r>
            <a:r>
              <a:rPr lang="fr-FR" altLang="fr-FR" sz="1200" dirty="0">
                <a:solidFill>
                  <a:srgbClr val="44236B"/>
                </a:solidFill>
              </a:rPr>
              <a:t>minima être validés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fr-FR" altLang="fr-FR" sz="1200" dirty="0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H="1">
            <a:off x="4527550" y="4206700"/>
            <a:ext cx="757238" cy="441325"/>
          </a:xfrm>
          <a:prstGeom prst="line">
            <a:avLst/>
          </a:prstGeom>
          <a:noFill/>
          <a:ln w="28575">
            <a:solidFill>
              <a:srgbClr val="562D8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de la demande d’admission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9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l’Orientation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0" r="33151" b="3575"/>
          <a:stretch/>
        </p:blipFill>
        <p:spPr bwMode="auto">
          <a:xfrm>
            <a:off x="207231" y="1661801"/>
            <a:ext cx="5756248" cy="425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>
            <a:stCxn id="7" idx="1"/>
          </p:cNvCxnSpPr>
          <p:nvPr/>
        </p:nvCxnSpPr>
        <p:spPr>
          <a:xfrm flipH="1">
            <a:off x="5907819" y="2360734"/>
            <a:ext cx="596348" cy="0"/>
          </a:xfrm>
          <a:prstGeom prst="straightConnector1">
            <a:avLst/>
          </a:prstGeom>
          <a:ln>
            <a:solidFill>
              <a:srgbClr val="562D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504167" y="2099124"/>
            <a:ext cx="248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62D89"/>
                </a:solidFill>
              </a:rPr>
              <a:t>Menu déroulant qui permet la navigation dans la demande</a:t>
            </a:r>
            <a:endParaRPr lang="fr-FR" sz="1400" dirty="0">
              <a:solidFill>
                <a:srgbClr val="562D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64" y="3689385"/>
            <a:ext cx="1709531" cy="492980"/>
          </a:xfrm>
          <a:prstGeom prst="rect">
            <a:avLst/>
          </a:prstGeom>
          <a:noFill/>
          <a:ln>
            <a:solidFill>
              <a:srgbClr val="562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13" idx="1"/>
          </p:cNvCxnSpPr>
          <p:nvPr/>
        </p:nvCxnSpPr>
        <p:spPr>
          <a:xfrm flipH="1">
            <a:off x="1956022" y="3863537"/>
            <a:ext cx="4548135" cy="16679"/>
          </a:xfrm>
          <a:prstGeom prst="straightConnector1">
            <a:avLst/>
          </a:prstGeom>
          <a:ln>
            <a:solidFill>
              <a:srgbClr val="562D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504157" y="3601927"/>
            <a:ext cx="227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62D89"/>
                </a:solidFill>
              </a:rPr>
              <a:t>Coordonnées du prescripteur</a:t>
            </a:r>
            <a:endParaRPr lang="fr-FR" sz="1400" dirty="0">
              <a:solidFill>
                <a:srgbClr val="562D89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4595866" y="4700136"/>
            <a:ext cx="1908291" cy="8340"/>
          </a:xfrm>
          <a:prstGeom prst="straightConnector1">
            <a:avLst/>
          </a:prstGeom>
          <a:ln>
            <a:solidFill>
              <a:srgbClr val="562D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504157" y="4444784"/>
            <a:ext cx="1645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44236B"/>
                </a:solidFill>
              </a:rPr>
              <a:t>Les données médicales justifiant l’orientation</a:t>
            </a:r>
            <a:endParaRPr lang="fr-FR" sz="1400" dirty="0">
              <a:solidFill>
                <a:srgbClr val="442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6" r="32861"/>
          <a:stretch/>
        </p:blipFill>
        <p:spPr bwMode="auto">
          <a:xfrm>
            <a:off x="501428" y="1494844"/>
            <a:ext cx="6197097" cy="45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5677230" y="3172570"/>
            <a:ext cx="1359674" cy="747423"/>
            <a:chOff x="5677230" y="3172570"/>
            <a:chExt cx="1359674" cy="747423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5677230" y="3172570"/>
              <a:ext cx="1359673" cy="0"/>
            </a:xfrm>
            <a:prstGeom prst="line">
              <a:avLst/>
            </a:prstGeom>
            <a:ln>
              <a:solidFill>
                <a:srgbClr val="562D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7036904" y="3172570"/>
              <a:ext cx="0" cy="747423"/>
            </a:xfrm>
            <a:prstGeom prst="line">
              <a:avLst/>
            </a:prstGeom>
            <a:ln>
              <a:solidFill>
                <a:srgbClr val="562D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>
              <a:off x="6551875" y="3919993"/>
              <a:ext cx="485029" cy="0"/>
            </a:xfrm>
            <a:prstGeom prst="straightConnector1">
              <a:avLst/>
            </a:prstGeom>
            <a:ln>
              <a:solidFill>
                <a:srgbClr val="562D8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Médical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870700" y="1727200"/>
            <a:ext cx="215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4236B"/>
                </a:solidFill>
              </a:rPr>
              <a:t>renseigné par le prescripteur médical</a:t>
            </a:r>
            <a:endParaRPr lang="fr-FR" dirty="0">
              <a:solidFill>
                <a:srgbClr val="442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9" r="33062" b="6621"/>
          <a:stretch/>
        </p:blipFill>
        <p:spPr bwMode="auto">
          <a:xfrm>
            <a:off x="604796" y="1502796"/>
            <a:ext cx="6020331" cy="368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Médical (suite)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71277" y="1622066"/>
            <a:ext cx="1081377" cy="159026"/>
          </a:xfrm>
          <a:prstGeom prst="rect">
            <a:avLst/>
          </a:prstGeom>
          <a:noFill/>
          <a:ln>
            <a:solidFill>
              <a:srgbClr val="562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6456459" y="3665551"/>
            <a:ext cx="970059" cy="0"/>
          </a:xfrm>
          <a:prstGeom prst="straightConnector1">
            <a:avLst/>
          </a:prstGeom>
          <a:ln>
            <a:solidFill>
              <a:srgbClr val="562D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426518" y="340394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62D89"/>
                </a:solidFill>
              </a:rPr>
              <a:t>Les soins requis</a:t>
            </a:r>
            <a:endParaRPr lang="fr-FR" sz="1400" dirty="0">
              <a:solidFill>
                <a:srgbClr val="562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Médical (fin)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2" r="34172" b="16281"/>
          <a:stretch/>
        </p:blipFill>
        <p:spPr bwMode="auto">
          <a:xfrm>
            <a:off x="318549" y="1152939"/>
            <a:ext cx="6091437" cy="33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8883" y="5271715"/>
            <a:ext cx="841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44236B"/>
                </a:solidFill>
              </a:rPr>
              <a:t>A noter : un certain nb d’informations peuvent aussi être communiquées en pièces jointes (</a:t>
            </a:r>
            <a:r>
              <a:rPr lang="fr-FR" sz="1600" dirty="0" err="1" smtClean="0">
                <a:solidFill>
                  <a:srgbClr val="44236B"/>
                </a:solidFill>
              </a:rPr>
              <a:t>tt</a:t>
            </a:r>
            <a:r>
              <a:rPr lang="fr-FR" sz="1600" baseline="30000" dirty="0" err="1" smtClean="0">
                <a:solidFill>
                  <a:srgbClr val="44236B"/>
                </a:solidFill>
              </a:rPr>
              <a:t>t</a:t>
            </a:r>
            <a:r>
              <a:rPr lang="fr-FR" sz="1600" dirty="0">
                <a:solidFill>
                  <a:srgbClr val="44236B"/>
                </a:solidFill>
              </a:rPr>
              <a:t> </a:t>
            </a:r>
            <a:r>
              <a:rPr lang="fr-FR" sz="1600" dirty="0" smtClean="0">
                <a:solidFill>
                  <a:srgbClr val="44236B"/>
                </a:solidFill>
              </a:rPr>
              <a:t>, </a:t>
            </a:r>
            <a:r>
              <a:rPr lang="fr-FR" sz="1600" dirty="0" err="1" smtClean="0">
                <a:solidFill>
                  <a:srgbClr val="44236B"/>
                </a:solidFill>
              </a:rPr>
              <a:t>recap</a:t>
            </a:r>
            <a:r>
              <a:rPr lang="fr-FR" sz="1600" dirty="0" smtClean="0">
                <a:solidFill>
                  <a:srgbClr val="44236B"/>
                </a:solidFill>
              </a:rPr>
              <a:t> d’</a:t>
            </a:r>
            <a:r>
              <a:rPr lang="fr-FR" sz="1600" dirty="0" err="1" smtClean="0">
                <a:solidFill>
                  <a:srgbClr val="44236B"/>
                </a:solidFill>
              </a:rPr>
              <a:t>hospi</a:t>
            </a:r>
            <a:r>
              <a:rPr lang="fr-FR" sz="1600" dirty="0" smtClean="0">
                <a:solidFill>
                  <a:srgbClr val="44236B"/>
                </a:solidFill>
              </a:rPr>
              <a:t> …)</a:t>
            </a:r>
            <a:endParaRPr lang="fr-FR" sz="1600" baseline="30000" dirty="0">
              <a:solidFill>
                <a:srgbClr val="442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</a:t>
            </a:r>
            <a:r>
              <a:rPr lang="fr-FR" dirty="0"/>
              <a:t>S</a:t>
            </a:r>
            <a:r>
              <a:rPr lang="fr-FR" dirty="0" smtClean="0"/>
              <a:t>oins et projets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1" r="34819" b="13075"/>
          <a:stretch/>
        </p:blipFill>
        <p:spPr bwMode="auto">
          <a:xfrm>
            <a:off x="453721" y="1168854"/>
            <a:ext cx="6492620" cy="361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8" r="34860" b="29646"/>
          <a:stretch/>
        </p:blipFill>
        <p:spPr bwMode="auto">
          <a:xfrm>
            <a:off x="445377" y="4470886"/>
            <a:ext cx="677169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2050" y="1256868"/>
            <a:ext cx="1562100" cy="406400"/>
          </a:xfrm>
          <a:prstGeom prst="rect">
            <a:avLst/>
          </a:prstGeom>
          <a:noFill/>
          <a:ln>
            <a:solidFill>
              <a:srgbClr val="442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740052" y="1444166"/>
            <a:ext cx="3314700" cy="0"/>
          </a:xfrm>
          <a:prstGeom prst="straightConnector1">
            <a:avLst/>
          </a:prstGeom>
          <a:ln>
            <a:solidFill>
              <a:srgbClr val="4423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107045" y="1304574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44236B"/>
                </a:solidFill>
              </a:rPr>
              <a:t>Identité du soignant et date de dernière mise à jour</a:t>
            </a:r>
            <a:endParaRPr lang="fr-FR" sz="1400" dirty="0">
              <a:solidFill>
                <a:srgbClr val="44236B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15409" y="2041498"/>
            <a:ext cx="82550" cy="127000"/>
          </a:xfrm>
          <a:prstGeom prst="roundRect">
            <a:avLst/>
          </a:prstGeom>
          <a:noFill/>
          <a:ln>
            <a:solidFill>
              <a:srgbClr val="442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>
            <a:stCxn id="16" idx="1"/>
          </p:cNvCxnSpPr>
          <p:nvPr/>
        </p:nvCxnSpPr>
        <p:spPr>
          <a:xfrm flipH="1">
            <a:off x="3016000" y="2096989"/>
            <a:ext cx="3130800" cy="23911"/>
          </a:xfrm>
          <a:prstGeom prst="straightConnector1">
            <a:avLst/>
          </a:prstGeom>
          <a:ln>
            <a:solidFill>
              <a:srgbClr val="4423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146800" y="1943100"/>
            <a:ext cx="219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*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rgbClr val="44236B"/>
                </a:solidFill>
              </a:rPr>
              <a:t>: Indication obligatoire</a:t>
            </a:r>
            <a:endParaRPr lang="fr-FR" sz="1400" dirty="0">
              <a:solidFill>
                <a:srgbClr val="442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Administratif et Social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 r="34166" b="13026"/>
          <a:stretch/>
        </p:blipFill>
        <p:spPr bwMode="auto">
          <a:xfrm>
            <a:off x="519467" y="1146411"/>
            <a:ext cx="6181096" cy="358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0" r="34339" b="41583"/>
          <a:stretch/>
        </p:blipFill>
        <p:spPr bwMode="auto">
          <a:xfrm>
            <a:off x="522513" y="4403273"/>
            <a:ext cx="6145481" cy="207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752752" y="44624"/>
            <a:ext cx="8283744" cy="1143000"/>
          </a:xfrm>
        </p:spPr>
        <p:txBody>
          <a:bodyPr>
            <a:normAutofit/>
          </a:bodyPr>
          <a:lstStyle/>
          <a:p>
            <a:pPr algn="l"/>
            <a:r>
              <a:rPr lang="fr-FR" sz="3000" dirty="0" smtClean="0">
                <a:solidFill>
                  <a:srgbClr val="562D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ViaTrajectoire : 3 modules</a:t>
            </a:r>
            <a:endParaRPr lang="fr-FR" sz="3000" dirty="0">
              <a:solidFill>
                <a:srgbClr val="562D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30980" y="1244636"/>
            <a:ext cx="81959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8B124"/>
                </a:solidFill>
              </a:rPr>
              <a:t>Sanitaire : </a:t>
            </a:r>
          </a:p>
          <a:p>
            <a:endParaRPr lang="fr-FR" b="1" dirty="0">
              <a:solidFill>
                <a:srgbClr val="78B124"/>
              </a:solidFill>
            </a:endParaRPr>
          </a:p>
          <a:p>
            <a:r>
              <a:rPr lang="fr-FR" dirty="0">
                <a:solidFill>
                  <a:srgbClr val="44236B"/>
                </a:solidFill>
              </a:rPr>
              <a:t>Initier et suivre des demandes d’admission en Soins de Suite et Réadaptation (SSR), Hospitalisation à Domicile (HAD), Unités de Soins Palliatifs (USP) et solutions du domicile. Recevoir et répondre à des demandes de SSR, HAD, USP, etc. </a:t>
            </a:r>
            <a:endParaRPr lang="fr-FR" dirty="0" smtClean="0">
              <a:solidFill>
                <a:srgbClr val="44236B"/>
              </a:solidFill>
            </a:endParaRPr>
          </a:p>
          <a:p>
            <a:endParaRPr lang="fr-FR" dirty="0"/>
          </a:p>
          <a:p>
            <a:r>
              <a:rPr lang="fr-FR" b="1" dirty="0">
                <a:solidFill>
                  <a:srgbClr val="C80051"/>
                </a:solidFill>
              </a:rPr>
              <a:t>Grand </a:t>
            </a:r>
            <a:r>
              <a:rPr lang="fr-FR" b="1" dirty="0" smtClean="0">
                <a:solidFill>
                  <a:srgbClr val="C80051"/>
                </a:solidFill>
              </a:rPr>
              <a:t>Age : </a:t>
            </a:r>
          </a:p>
          <a:p>
            <a:endParaRPr lang="fr-FR" b="1" dirty="0">
              <a:solidFill>
                <a:srgbClr val="C80051"/>
              </a:solidFill>
            </a:endParaRPr>
          </a:p>
          <a:p>
            <a:r>
              <a:rPr lang="fr-FR" dirty="0">
                <a:solidFill>
                  <a:srgbClr val="44236B"/>
                </a:solidFill>
              </a:rPr>
              <a:t>Initier et suivre des demandes d’admission en Etablissement d’Hébergement pour Personnes Agées, dépendantes ou non (Ehpad, </a:t>
            </a:r>
            <a:r>
              <a:rPr lang="fr-FR" dirty="0" smtClean="0">
                <a:solidFill>
                  <a:srgbClr val="44236B"/>
                </a:solidFill>
              </a:rPr>
              <a:t>Résidences Autonomie</a:t>
            </a:r>
            <a:r>
              <a:rPr lang="fr-FR" dirty="0">
                <a:solidFill>
                  <a:srgbClr val="44236B"/>
                </a:solidFill>
              </a:rPr>
              <a:t>), ou en Unité de Soins de Longue Durée (USLD). Recevoir et répondre à des demandes d’Ehpad, résidences autonomie, USLD</a:t>
            </a:r>
            <a:r>
              <a:rPr lang="fr-FR" dirty="0"/>
              <a:t>. 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>
                <a:solidFill>
                  <a:schemeClr val="accent3"/>
                </a:solidFill>
              </a:rPr>
              <a:t>Handicap : </a:t>
            </a:r>
            <a:endParaRPr lang="fr-FR" b="1" dirty="0">
              <a:solidFill>
                <a:schemeClr val="accent3"/>
              </a:solidFill>
            </a:endParaRPr>
          </a:p>
          <a:p>
            <a:r>
              <a:rPr lang="fr-FR" dirty="0">
                <a:solidFill>
                  <a:srgbClr val="44236B"/>
                </a:solidFill>
              </a:rPr>
              <a:t>Gérer et suivre des </a:t>
            </a:r>
            <a:r>
              <a:rPr lang="fr-FR" dirty="0" smtClean="0">
                <a:solidFill>
                  <a:srgbClr val="44236B"/>
                </a:solidFill>
              </a:rPr>
              <a:t>décisions d’orientation vers </a:t>
            </a:r>
            <a:r>
              <a:rPr lang="fr-FR" dirty="0">
                <a:solidFill>
                  <a:srgbClr val="44236B"/>
                </a:solidFill>
              </a:rPr>
              <a:t>les établissements et services médico-sociaux pour personnes en situation de handicap. </a:t>
            </a:r>
            <a:endParaRPr lang="fr-FR" dirty="0">
              <a:solidFill>
                <a:srgbClr val="44236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42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0" r="34917" b="33366"/>
          <a:stretch/>
        </p:blipFill>
        <p:spPr bwMode="auto">
          <a:xfrm>
            <a:off x="-184571" y="1639533"/>
            <a:ext cx="9202373" cy="364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Administratif et Social</a:t>
            </a:r>
            <a:endParaRPr lang="fr-FR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284099" y="3718735"/>
            <a:ext cx="3660874" cy="25237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44236B"/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>
              <a:buFont typeface="Wingdings" pitchFamily="2" charset="2"/>
              <a:buChar char="à"/>
              <a:defRPr/>
            </a:pPr>
            <a:r>
              <a:rPr lang="fr-FR" dirty="0" smtClean="0">
                <a:solidFill>
                  <a:srgbClr val="44236B"/>
                </a:solidFill>
              </a:rPr>
              <a:t>rubrique « Prise en charge des soins ou du séjour, aides financières » : </a:t>
            </a:r>
            <a:r>
              <a:rPr lang="fr-FR" b="1" dirty="0" smtClean="0">
                <a:solidFill>
                  <a:srgbClr val="44236B"/>
                </a:solidFill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44236B"/>
                </a:solidFill>
              </a:rPr>
              <a:t>date de l’hospitalisation</a:t>
            </a:r>
            <a:r>
              <a:rPr lang="fr-FR" dirty="0" smtClean="0">
                <a:solidFill>
                  <a:srgbClr val="44236B"/>
                </a:solidFill>
              </a:rPr>
              <a:t>, date  intervention (dates passées ou à venir) </a:t>
            </a:r>
          </a:p>
          <a:p>
            <a:pPr marL="171450" indent="-171450">
              <a:buFont typeface="Wingdings" pitchFamily="2" charset="2"/>
              <a:buChar char="à"/>
              <a:defRPr/>
            </a:pPr>
            <a:endParaRPr lang="fr-FR" dirty="0" smtClean="0">
              <a:solidFill>
                <a:srgbClr val="44236B"/>
              </a:solidFill>
            </a:endParaRPr>
          </a:p>
          <a:p>
            <a:pPr marL="171450" indent="-171450">
              <a:buFont typeface="Wingdings" pitchFamily="2" charset="2"/>
              <a:buChar char="à"/>
              <a:defRPr/>
            </a:pPr>
            <a:r>
              <a:rPr lang="fr-FR" dirty="0" smtClean="0">
                <a:solidFill>
                  <a:srgbClr val="44236B"/>
                </a:solidFill>
              </a:rPr>
              <a:t>Volet « Contact » : nom du  </a:t>
            </a:r>
            <a:r>
              <a:rPr lang="fr-FR" b="1" dirty="0" smtClean="0">
                <a:solidFill>
                  <a:srgbClr val="44236B"/>
                </a:solidFill>
              </a:rPr>
              <a:t>médecin traitant </a:t>
            </a:r>
            <a:r>
              <a:rPr lang="fr-FR" dirty="0" smtClean="0">
                <a:solidFill>
                  <a:srgbClr val="44236B"/>
                </a:solidFill>
              </a:rPr>
              <a:t>du patient  </a:t>
            </a:r>
            <a:r>
              <a:rPr lang="fr-FR" sz="1200" dirty="0" smtClean="0">
                <a:solidFill>
                  <a:srgbClr val="44236B"/>
                </a:solidFill>
              </a:rPr>
              <a:t>(ou au contraire l’absence de médecin traitant est obligatoirement indiquée)</a:t>
            </a:r>
          </a:p>
          <a:p>
            <a:pPr>
              <a:defRPr/>
            </a:pPr>
            <a:r>
              <a:rPr lang="fr-FR" sz="1200" dirty="0" smtClean="0">
                <a:solidFill>
                  <a:srgbClr val="44236B"/>
                </a:solidFill>
              </a:rPr>
              <a:t>A noter : Le médecin traitant identifié dans ViaTrajectoire a la possibilité de consulter le dossier d’orientation de son patient via l’espace « Médecin libéral ».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9193" y="4167399"/>
            <a:ext cx="1586039" cy="158239"/>
          </a:xfrm>
          <a:prstGeom prst="rect">
            <a:avLst/>
          </a:prstGeom>
          <a:noFill/>
          <a:ln>
            <a:solidFill>
              <a:srgbClr val="442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917812" y="2248237"/>
            <a:ext cx="1950181" cy="158239"/>
          </a:xfrm>
          <a:prstGeom prst="rect">
            <a:avLst/>
          </a:prstGeom>
          <a:noFill/>
          <a:ln>
            <a:solidFill>
              <a:srgbClr val="442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4" r="34190" b="22344"/>
          <a:stretch/>
        </p:blipFill>
        <p:spPr bwMode="auto">
          <a:xfrm>
            <a:off x="628651" y="1395293"/>
            <a:ext cx="7626178" cy="37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68310" y="316411"/>
            <a:ext cx="7509842" cy="80279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Service Demandeur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4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5" r="33260" b="9003"/>
          <a:stretch/>
        </p:blipFill>
        <p:spPr bwMode="auto">
          <a:xfrm>
            <a:off x="311945" y="1654372"/>
            <a:ext cx="8641224" cy="93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8" r="1890" b="48336"/>
          <a:stretch/>
        </p:blipFill>
        <p:spPr bwMode="auto">
          <a:xfrm>
            <a:off x="115219" y="4588821"/>
            <a:ext cx="8829969" cy="52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00013" y="3122613"/>
            <a:ext cx="7939087" cy="52228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400" dirty="0">
                <a:solidFill>
                  <a:srgbClr val="44236B"/>
                </a:solidFill>
              </a:rPr>
              <a:t>La présence de pièce jointe est aussi visible sur le tableau de bord Responsable des admissions par l’icône :</a:t>
            </a:r>
            <a:r>
              <a:rPr lang="fr-FR" altLang="fr-FR" sz="1400" dirty="0"/>
              <a:t>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4505" r="2" b="14470"/>
          <a:stretch>
            <a:fillRect/>
          </a:stretch>
        </p:blipFill>
        <p:spPr bwMode="auto">
          <a:xfrm>
            <a:off x="1168841" y="3383756"/>
            <a:ext cx="374329" cy="386027"/>
          </a:xfrm>
          <a:prstGeom prst="rect">
            <a:avLst/>
          </a:prstGeom>
          <a:noFill/>
          <a:ln w="25400" algn="ctr">
            <a:solidFill>
              <a:srgbClr val="4423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les Pièces Jointes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543170" y="3769783"/>
            <a:ext cx="6980628" cy="1096415"/>
          </a:xfrm>
          <a:prstGeom prst="straightConnector1">
            <a:avLst/>
          </a:prstGeom>
          <a:ln>
            <a:solidFill>
              <a:srgbClr val="4423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Répondre à une demande d’admission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23</a:t>
            </a:fld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30163" y="1229219"/>
            <a:ext cx="9113837" cy="5172510"/>
            <a:chOff x="30163" y="1857348"/>
            <a:chExt cx="9113837" cy="51725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0" r="28838" b="26512"/>
            <a:stretch>
              <a:fillRect/>
            </a:stretch>
          </p:blipFill>
          <p:spPr bwMode="auto">
            <a:xfrm>
              <a:off x="30163" y="1857348"/>
              <a:ext cx="8662987" cy="387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231063" y="1944688"/>
              <a:ext cx="1462087" cy="1108075"/>
            </a:xfrm>
            <a:prstGeom prst="rect">
              <a:avLst/>
            </a:prstGeom>
            <a:noFill/>
            <a:ln w="28575">
              <a:solidFill>
                <a:srgbClr val="4423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82880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200" dirty="0"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95725" y="3490428"/>
              <a:ext cx="5248275" cy="353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236B"/>
              </a:solidFill>
            </a:ln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à"/>
                <a:defRPr/>
              </a:pPr>
              <a:r>
                <a:rPr lang="fr-FR" sz="1400" b="1" dirty="0" smtClean="0">
                  <a:solidFill>
                    <a:srgbClr val="44236B"/>
                  </a:solidFill>
                </a:rPr>
                <a:t>3 </a:t>
              </a:r>
              <a:r>
                <a:rPr lang="fr-FR" sz="1400" b="1" dirty="0">
                  <a:solidFill>
                    <a:srgbClr val="44236B"/>
                  </a:solidFill>
                </a:rPr>
                <a:t>types de réponse possibles avec passage au statut suivant </a:t>
              </a:r>
              <a:r>
                <a:rPr lang="fr-FR" sz="1400" dirty="0" smtClean="0">
                  <a:solidFill>
                    <a:srgbClr val="44236B"/>
                  </a:solidFill>
                </a:rPr>
                <a:t>:</a:t>
              </a:r>
            </a:p>
            <a:p>
              <a:pPr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 marL="285750" indent="-285750">
                <a:buFontTx/>
                <a:buChar char="-"/>
                <a:defRPr/>
              </a:pPr>
              <a:r>
                <a:rPr lang="fr-FR" sz="1400" dirty="0">
                  <a:solidFill>
                    <a:srgbClr val="44236B"/>
                  </a:solidFill>
                </a:rPr>
                <a:t>Si Acceptation de la demande avec date d’admission proposée </a:t>
              </a: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 marL="285750" indent="-285750">
                <a:buFontTx/>
                <a:buChar char="-"/>
                <a:defRPr/>
              </a:pPr>
              <a:r>
                <a:rPr lang="fr-FR" sz="1400" dirty="0">
                  <a:solidFill>
                    <a:srgbClr val="44236B"/>
                  </a:solidFill>
                </a:rPr>
                <a:t>Si Accord de principe </a:t>
              </a: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 marL="285750" indent="-285750">
                <a:buFontTx/>
                <a:buChar char="-"/>
                <a:defRPr/>
              </a:pPr>
              <a:r>
                <a:rPr lang="fr-FR" sz="1400" dirty="0">
                  <a:solidFill>
                    <a:srgbClr val="44236B"/>
                  </a:solidFill>
                </a:rPr>
                <a:t>Si Refus motivé de la demande </a:t>
              </a: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 marL="285750" indent="-285750">
                <a:buFont typeface="Wingdings" pitchFamily="2" charset="2"/>
                <a:buChar char="à"/>
                <a:defRPr/>
              </a:pPr>
              <a:r>
                <a:rPr lang="fr-FR" sz="1400" dirty="0" smtClean="0">
                  <a:solidFill>
                    <a:srgbClr val="44236B"/>
                  </a:solidFill>
                </a:rPr>
                <a:t>Possibilité </a:t>
              </a:r>
              <a:r>
                <a:rPr lang="fr-FR" sz="1400" dirty="0">
                  <a:solidFill>
                    <a:srgbClr val="44236B"/>
                  </a:solidFill>
                </a:rPr>
                <a:t>de </a:t>
              </a:r>
              <a:r>
                <a:rPr lang="fr-FR" sz="1400" b="1" dirty="0">
                  <a:solidFill>
                    <a:srgbClr val="44236B"/>
                  </a:solidFill>
                </a:rPr>
                <a:t>revenir en arrière en changeant de réponse</a:t>
              </a:r>
              <a:r>
                <a:rPr lang="fr-FR" sz="1400" dirty="0">
                  <a:solidFill>
                    <a:srgbClr val="44236B"/>
                  </a:solidFill>
                </a:rPr>
                <a:t>  AVANT confirmation par le Prescripteur d’une acceptation ou attestation de l’arrivée du patient par le Receveur </a:t>
              </a:r>
              <a:endParaRPr lang="fr-FR" sz="1400" dirty="0" smtClean="0">
                <a:solidFill>
                  <a:srgbClr val="44236B"/>
                </a:solidFill>
              </a:endParaRPr>
            </a:p>
            <a:p>
              <a:pPr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>
                <a:defRPr/>
              </a:pPr>
              <a:r>
                <a:rPr lang="fr-FR" sz="1400" b="1" dirty="0">
                  <a:solidFill>
                    <a:srgbClr val="44236B"/>
                  </a:solidFill>
                  <a:sym typeface="Wingdings" panose="05000000000000000000" pitchFamily="2" charset="2"/>
                </a:rPr>
                <a:t> Après réponse, le </a:t>
              </a:r>
              <a:r>
                <a:rPr lang="fr-FR" sz="1400" b="1" dirty="0">
                  <a:solidFill>
                    <a:srgbClr val="44236B"/>
                  </a:solidFill>
                </a:rPr>
                <a:t>service prescripteur  est  automatiquement informé </a:t>
              </a:r>
              <a:endParaRPr lang="fr-FR" sz="1400" dirty="0">
                <a:solidFill>
                  <a:srgbClr val="44236B"/>
                </a:solidFill>
              </a:endParaRPr>
            </a:p>
          </p:txBody>
        </p:sp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1979613"/>
              <a:ext cx="35433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5309337" y="3743580"/>
            <a:ext cx="2076450" cy="1256073"/>
            <a:chOff x="6248555" y="4453606"/>
            <a:chExt cx="2076058" cy="1257001"/>
          </a:xfrm>
        </p:grpSpPr>
        <p:pic>
          <p:nvPicPr>
            <p:cNvPr id="13" name="Imag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565" y="4880155"/>
              <a:ext cx="367950" cy="34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555" y="4453606"/>
              <a:ext cx="347147" cy="38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00" y="5223864"/>
              <a:ext cx="377413" cy="48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5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Répondre à une demande d’admission</a:t>
            </a:r>
            <a:br>
              <a:rPr lang="fr-FR" dirty="0" smtClean="0"/>
            </a:br>
            <a:r>
              <a:rPr lang="fr-FR" dirty="0" smtClean="0"/>
              <a:t>Accepter la demande – Statut </a:t>
            </a:r>
            <a:endParaRPr lang="fr-FR" dirty="0"/>
          </a:p>
        </p:txBody>
      </p:sp>
      <p:pic>
        <p:nvPicPr>
          <p:cNvPr id="6" name="Imag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97" y="729509"/>
            <a:ext cx="3460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69688" y="1325330"/>
            <a:ext cx="8662988" cy="4722773"/>
            <a:chOff x="53974" y="1924179"/>
            <a:chExt cx="8662988" cy="45491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0" r="28838" b="65932"/>
            <a:stretch>
              <a:fillRect/>
            </a:stretch>
          </p:blipFill>
          <p:spPr bwMode="auto">
            <a:xfrm>
              <a:off x="53974" y="1924179"/>
              <a:ext cx="8662988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3330575"/>
              <a:ext cx="6154738" cy="1493838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380515" y="2290151"/>
              <a:ext cx="1239838" cy="328613"/>
            </a:xfrm>
            <a:prstGeom prst="rect">
              <a:avLst/>
            </a:prstGeom>
            <a:noFill/>
            <a:ln w="19050">
              <a:solidFill>
                <a:srgbClr val="4423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82880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200" dirty="0">
                <a:latin typeface="Times New Roman"/>
                <a:ea typeface="Times New Roman"/>
              </a:endParaRPr>
            </a:p>
          </p:txBody>
        </p:sp>
        <p:grpSp>
          <p:nvGrpSpPr>
            <p:cNvPr id="11" name="Groupe 10"/>
            <p:cNvGrpSpPr>
              <a:grpSpLocks/>
            </p:cNvGrpSpPr>
            <p:nvPr/>
          </p:nvGrpSpPr>
          <p:grpSpPr bwMode="auto">
            <a:xfrm>
              <a:off x="315912" y="4903695"/>
              <a:ext cx="8139113" cy="1569660"/>
              <a:chOff x="315904" y="5307059"/>
              <a:chExt cx="8139689" cy="157015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15904" y="5307059"/>
                <a:ext cx="8139689" cy="15701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à"/>
                  <a:defRPr/>
                </a:pPr>
                <a:r>
                  <a:rPr lang="fr-FR" sz="1600" dirty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Indiquer la date d’admission possible du patient + commentaires </a:t>
                </a:r>
                <a:r>
                  <a:rPr lang="fr-FR" sz="1600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éventuels</a:t>
                </a:r>
              </a:p>
              <a:p>
                <a:pPr>
                  <a:defRPr/>
                </a:pPr>
                <a:endParaRPr lang="fr-FR" sz="1600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itchFamily="2" charset="2"/>
                  <a:buChar char="à"/>
                  <a:defRPr/>
                </a:pPr>
                <a:r>
                  <a:rPr lang="fr-FR" sz="1600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Et</a:t>
                </a:r>
              </a:p>
              <a:p>
                <a:pPr>
                  <a:defRPr/>
                </a:pPr>
                <a:endParaRPr lang="fr-FR" sz="1600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fr-FR" sz="1600" dirty="0" smtClean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        le </a:t>
                </a:r>
                <a:r>
                  <a:rPr lang="fr-FR" sz="1600" dirty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Prescripteur </a:t>
                </a:r>
                <a:r>
                  <a:rPr lang="fr-FR" sz="1600" dirty="0" smtClean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doit CONFIRMER </a:t>
                </a:r>
                <a:r>
                  <a:rPr lang="fr-FR" sz="1600" dirty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la proposition d’accueil </a:t>
                </a:r>
                <a:r>
                  <a:rPr lang="fr-FR" sz="1600" dirty="0" smtClean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pour garantir l’envoi du patient au receveur </a:t>
                </a:r>
                <a:r>
                  <a:rPr lang="fr-FR" sz="1600" dirty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le  dossier passera alors au statut </a:t>
                </a:r>
              </a:p>
            </p:txBody>
          </p: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14" b="18340"/>
              <a:stretch>
                <a:fillRect/>
              </a:stretch>
            </p:blipFill>
            <p:spPr bwMode="auto">
              <a:xfrm>
                <a:off x="966491" y="5758090"/>
                <a:ext cx="1931426" cy="35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871" y="6120930"/>
              <a:ext cx="2576512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3" y="2012950"/>
              <a:ext cx="35433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004" y="5323078"/>
            <a:ext cx="416515" cy="3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Imag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27" y="806322"/>
            <a:ext cx="355938" cy="37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Répondre à une demande d’admission</a:t>
            </a:r>
            <a:br>
              <a:rPr lang="fr-FR" dirty="0" smtClean="0"/>
            </a:br>
            <a:r>
              <a:rPr lang="fr-FR" dirty="0" smtClean="0"/>
              <a:t>Accord de principe – Statut 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53975" y="1245121"/>
            <a:ext cx="9090025" cy="5529322"/>
            <a:chOff x="53975" y="1873250"/>
            <a:chExt cx="9090025" cy="55293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0" r="28838" b="65932"/>
            <a:stretch>
              <a:fillRect/>
            </a:stretch>
          </p:blipFill>
          <p:spPr bwMode="auto">
            <a:xfrm>
              <a:off x="53975" y="1873250"/>
              <a:ext cx="8662988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315200" y="2468563"/>
              <a:ext cx="1239838" cy="239712"/>
            </a:xfrm>
            <a:prstGeom prst="rect">
              <a:avLst/>
            </a:prstGeom>
            <a:noFill/>
            <a:ln w="19050">
              <a:solidFill>
                <a:srgbClr val="4423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82880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200" dirty="0">
                <a:latin typeface="Times New Roman"/>
                <a:ea typeface="Times New Roman"/>
              </a:endParaRPr>
            </a:p>
          </p:txBody>
        </p:sp>
        <p:grpSp>
          <p:nvGrpSpPr>
            <p:cNvPr id="10" name="Groupe 9"/>
            <p:cNvGrpSpPr>
              <a:grpSpLocks/>
            </p:cNvGrpSpPr>
            <p:nvPr/>
          </p:nvGrpSpPr>
          <p:grpSpPr bwMode="auto">
            <a:xfrm>
              <a:off x="133350" y="4540250"/>
              <a:ext cx="9010650" cy="2862322"/>
              <a:chOff x="415924" y="5431438"/>
              <a:chExt cx="7778049" cy="286128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15924" y="5431438"/>
                <a:ext cx="7778049" cy="28612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itchFamily="2" charset="2"/>
                  <a:buChar char="à"/>
                  <a:defRPr/>
                </a:pPr>
                <a:r>
                  <a:rPr lang="fr-FR" sz="1600" dirty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Renseigner la période d’admission envisagée  ou </a:t>
                </a:r>
                <a:r>
                  <a:rPr lang="fr-FR" sz="1600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la date </a:t>
                </a:r>
                <a:r>
                  <a:rPr lang="fr-FR" sz="1600" dirty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à partir de laquelle celle-ci est possible  + </a:t>
                </a:r>
                <a:r>
                  <a:rPr lang="fr-FR" sz="1600" u="sng" dirty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commentaires </a:t>
                </a:r>
                <a:r>
                  <a:rPr lang="fr-FR" sz="1600" u="sng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obligatoires</a:t>
                </a:r>
              </a:p>
              <a:p>
                <a:pPr>
                  <a:defRPr/>
                </a:pPr>
                <a:endParaRPr lang="fr-FR" sz="1600" u="sng" dirty="0">
                  <a:solidFill>
                    <a:srgbClr val="44236B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itchFamily="2" charset="2"/>
                  <a:buChar char="à"/>
                  <a:defRPr/>
                </a:pPr>
                <a:r>
                  <a:rPr lang="fr-FR" sz="1600" dirty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Ou Signaler l’envoi d’un Consultant pour avis + date potentielle de la </a:t>
                </a:r>
                <a:r>
                  <a:rPr lang="fr-FR" sz="1600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consultation</a:t>
                </a:r>
              </a:p>
              <a:p>
                <a:pPr>
                  <a:defRPr/>
                </a:pPr>
                <a:endParaRPr lang="fr-FR" sz="1600" dirty="0">
                  <a:solidFill>
                    <a:srgbClr val="44236B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itchFamily="2" charset="2"/>
                  <a:buChar char="à"/>
                  <a:defRPr/>
                </a:pPr>
                <a:r>
                  <a:rPr lang="fr-FR" sz="1600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Et</a:t>
                </a:r>
              </a:p>
              <a:p>
                <a:pPr marL="285750" indent="-285750">
                  <a:buFont typeface="Wingdings" pitchFamily="2" charset="2"/>
                  <a:buChar char="à"/>
                  <a:defRPr/>
                </a:pPr>
                <a:endParaRPr lang="fr-FR" sz="1600" dirty="0">
                  <a:solidFill>
                    <a:srgbClr val="44236B"/>
                  </a:solidFill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fr-FR" sz="1600" dirty="0" smtClean="0">
                    <a:solidFill>
                      <a:srgbClr val="FF0066"/>
                    </a:solidFill>
                  </a:rPr>
                  <a:t>         Un </a:t>
                </a:r>
                <a:r>
                  <a:rPr lang="fr-FR" sz="1600" dirty="0">
                    <a:solidFill>
                      <a:srgbClr val="FF0066"/>
                    </a:solidFill>
                  </a:rPr>
                  <a:t>accord de principe </a:t>
                </a:r>
                <a:r>
                  <a:rPr lang="fr-FR" sz="1600" u="sng" dirty="0">
                    <a:solidFill>
                      <a:srgbClr val="FF0066"/>
                    </a:solidFill>
                  </a:rPr>
                  <a:t>ne vaut pas acceptation de la demande </a:t>
                </a:r>
                <a:r>
                  <a:rPr lang="fr-FR" sz="1600" dirty="0">
                    <a:solidFill>
                      <a:srgbClr val="FF0066"/>
                    </a:solidFill>
                  </a:rPr>
                  <a:t>et ne pourra donc pas être confirmé par le prescripteur</a:t>
                </a:r>
              </a:p>
              <a:p>
                <a:pPr>
                  <a:defRPr/>
                </a:pPr>
                <a:r>
                  <a:rPr lang="fr-FR" sz="1600" dirty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FR" sz="1600" u="sng" dirty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fr-FR" sz="1600" u="sng" dirty="0">
                    <a:solidFill>
                      <a:srgbClr val="FF0066"/>
                    </a:solidFill>
                  </a:rPr>
                  <a:t>onvertir l’accord de principe en Accord avec date proposée ou en Refus </a:t>
                </a:r>
                <a:r>
                  <a:rPr lang="fr-FR" sz="1600" u="sng" dirty="0" smtClean="0">
                    <a:solidFill>
                      <a:srgbClr val="FF0066"/>
                    </a:solidFill>
                  </a:rPr>
                  <a:t>dans les 72h</a:t>
                </a:r>
                <a:r>
                  <a:rPr lang="fr-FR" sz="1600" dirty="0" smtClean="0">
                    <a:solidFill>
                      <a:srgbClr val="FF0066"/>
                    </a:solidFill>
                  </a:rPr>
                  <a:t>–  Un </a:t>
                </a:r>
                <a:r>
                  <a:rPr lang="fr-FR" sz="1600" dirty="0">
                    <a:solidFill>
                      <a:srgbClr val="FF0066"/>
                    </a:solidFill>
                  </a:rPr>
                  <a:t>accord de principe non transformé pourra donner lieu à une relance de la part du Prescripteur</a:t>
                </a:r>
                <a:endParaRPr lang="fr-FR" sz="1600" dirty="0">
                  <a:solidFill>
                    <a:srgbClr val="FF0066"/>
                  </a:solidFill>
                  <a:sym typeface="Wingdings" panose="05000000000000000000" pitchFamily="2" charset="2"/>
                </a:endParaRPr>
              </a:p>
            </p:txBody>
          </p: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14" b="18340"/>
              <a:stretch>
                <a:fillRect/>
              </a:stretch>
            </p:blipFill>
            <p:spPr bwMode="auto">
              <a:xfrm>
                <a:off x="1033752" y="6587561"/>
                <a:ext cx="1931426" cy="35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2924175"/>
              <a:ext cx="5080000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" y="2016125"/>
              <a:ext cx="35433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89" y="5548215"/>
            <a:ext cx="414564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26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3975" y="1873250"/>
            <a:ext cx="8710613" cy="4662488"/>
            <a:chOff x="53975" y="1873250"/>
            <a:chExt cx="8710613" cy="466248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0" r="28838" b="65932"/>
            <a:stretch>
              <a:fillRect/>
            </a:stretch>
          </p:blipFill>
          <p:spPr bwMode="auto">
            <a:xfrm>
              <a:off x="53975" y="1873250"/>
              <a:ext cx="8662988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315200" y="2659063"/>
              <a:ext cx="1239838" cy="238125"/>
            </a:xfrm>
            <a:prstGeom prst="rect">
              <a:avLst/>
            </a:prstGeom>
            <a:noFill/>
            <a:ln w="19050">
              <a:solidFill>
                <a:srgbClr val="4423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82880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200" dirty="0">
                <a:latin typeface="Times New Roman"/>
                <a:ea typeface="Times New Roman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" y="3186113"/>
              <a:ext cx="5653088" cy="334962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grpSp>
          <p:nvGrpSpPr>
            <p:cNvPr id="9" name="Groupe 8"/>
            <p:cNvGrpSpPr>
              <a:grpSpLocks/>
            </p:cNvGrpSpPr>
            <p:nvPr/>
          </p:nvGrpSpPr>
          <p:grpSpPr bwMode="auto">
            <a:xfrm>
              <a:off x="5853113" y="3403600"/>
              <a:ext cx="2911475" cy="1384300"/>
              <a:chOff x="5806395" y="3807130"/>
              <a:chExt cx="2910093" cy="1384995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5806395" y="3807130"/>
                <a:ext cx="2910093" cy="138499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236B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 typeface="Wingdings" pitchFamily="2" charset="2"/>
                  <a:buChar char="à"/>
                </a:pPr>
                <a:r>
                  <a:rPr lang="fr-FR" altLang="fr-FR" sz="1400" dirty="0">
                    <a:solidFill>
                      <a:srgbClr val="44236B"/>
                    </a:solidFill>
                    <a:sym typeface="Wingdings" pitchFamily="2" charset="2"/>
                  </a:rPr>
                  <a:t>Sélectionner un motif de refus dans la liste proposée  + précision éventuelle</a:t>
                </a:r>
              </a:p>
              <a:p>
                <a:pPr>
                  <a:spcBef>
                    <a:spcPct val="50000"/>
                  </a:spcBef>
                  <a:buClrTx/>
                  <a:buFont typeface="Wingdings" pitchFamily="2" charset="2"/>
                  <a:buChar char="à"/>
                </a:pPr>
                <a:endParaRPr lang="fr-FR" altLang="fr-FR" sz="1400" b="1" u="sng" dirty="0">
                  <a:sym typeface="Wingdings" pitchFamily="2" charset="2"/>
                </a:endParaRPr>
              </a:p>
              <a:p>
                <a:pPr>
                  <a:spcBef>
                    <a:spcPct val="50000"/>
                  </a:spcBef>
                  <a:buClrTx/>
                  <a:buFont typeface="Wingdings" pitchFamily="2" charset="2"/>
                  <a:buChar char="à"/>
                </a:pPr>
                <a:r>
                  <a:rPr lang="fr-FR" altLang="fr-FR" sz="1400" dirty="0">
                    <a:solidFill>
                      <a:srgbClr val="44236B"/>
                    </a:solidFill>
                    <a:sym typeface="Wingdings" pitchFamily="2" charset="2"/>
                  </a:rPr>
                  <a:t>Et</a:t>
                </a:r>
                <a:r>
                  <a:rPr lang="fr-FR" altLang="fr-FR" sz="1400" b="1" dirty="0">
                    <a:sym typeface="Wingdings" pitchFamily="2" charset="2"/>
                  </a:rPr>
                  <a:t> </a:t>
                </a:r>
              </a:p>
            </p:txBody>
          </p:sp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181" y="4753274"/>
                <a:ext cx="2005888" cy="38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" y="2016125"/>
              <a:ext cx="35433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Répondre à une demande d’admission</a:t>
            </a:r>
            <a:br>
              <a:rPr lang="fr-FR" dirty="0" smtClean="0"/>
            </a:br>
            <a:r>
              <a:rPr lang="fr-FR" dirty="0" smtClean="0"/>
              <a:t>Refus motivé – Statut </a:t>
            </a:r>
            <a:endParaRPr lang="fr-FR" dirty="0"/>
          </a:p>
        </p:txBody>
      </p:sp>
      <p:pic>
        <p:nvPicPr>
          <p:cNvPr id="14" name="Imag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88" y="686615"/>
            <a:ext cx="377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Dialoguer et échanger avec le prescripteur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27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-7623" y="1749425"/>
            <a:ext cx="9144000" cy="4464050"/>
            <a:chOff x="0" y="1749425"/>
            <a:chExt cx="9144000" cy="446405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1749425"/>
              <a:ext cx="9144000" cy="1061829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 smtClean="0">
                  <a:solidFill>
                    <a:srgbClr val="44236B"/>
                  </a:solidFill>
                </a:rPr>
                <a:t>Après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confirmation du Prescripteur suite à une proposition d’accueil</a:t>
              </a:r>
              <a:r>
                <a:rPr lang="fr-FR" altLang="fr-FR" sz="1400" dirty="0">
                  <a:solidFill>
                    <a:srgbClr val="44236B"/>
                  </a:solidFill>
                </a:rPr>
                <a:t>, l’unité Receveuse a la possibilité de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dialoguer avec le prescripteur </a:t>
              </a:r>
              <a:r>
                <a:rPr lang="fr-FR" altLang="fr-FR" sz="1400" dirty="0">
                  <a:solidFill>
                    <a:srgbClr val="44236B"/>
                  </a:solidFill>
                </a:rPr>
                <a:t>pour préparer l’arrivée du patient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>
                  <a:solidFill>
                    <a:srgbClr val="44236B"/>
                  </a:solidFill>
                  <a:sym typeface="Wingdings" pitchFamily="2" charset="2"/>
                </a:rPr>
                <a:t> u</a:t>
              </a:r>
              <a:r>
                <a:rPr lang="fr-FR" altLang="fr-FR" sz="1400" dirty="0">
                  <a:solidFill>
                    <a:srgbClr val="44236B"/>
                  </a:solidFill>
                </a:rPr>
                <a:t>n bouton d’accès à la zone de «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Messagerie </a:t>
              </a:r>
              <a:r>
                <a:rPr lang="fr-FR" altLang="fr-FR" sz="1400" dirty="0">
                  <a:solidFill>
                    <a:srgbClr val="44236B"/>
                  </a:solidFill>
                </a:rPr>
                <a:t>» apparaît dans la demande d’admission ( au statut         ) au niveau du menu d’actions : </a:t>
              </a:r>
              <a:endParaRPr lang="fr-FR" altLang="fr-FR" sz="1400" dirty="0">
                <a:solidFill>
                  <a:srgbClr val="44236B"/>
                </a:solidFill>
                <a:sym typeface="Wingdings" pitchFamily="2" charset="2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650" y="2591969"/>
              <a:ext cx="269557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8" t="13728" b="21945"/>
            <a:stretch>
              <a:fillRect/>
            </a:stretch>
          </p:blipFill>
          <p:spPr bwMode="auto">
            <a:xfrm>
              <a:off x="8075613" y="2301112"/>
              <a:ext cx="344487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e 8"/>
            <p:cNvGrpSpPr>
              <a:grpSpLocks/>
            </p:cNvGrpSpPr>
            <p:nvPr/>
          </p:nvGrpSpPr>
          <p:grpSpPr bwMode="auto">
            <a:xfrm>
              <a:off x="177800" y="3291520"/>
              <a:ext cx="5032375" cy="2149475"/>
              <a:chOff x="391020" y="2886790"/>
              <a:chExt cx="5032279" cy="2150357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020" y="2886790"/>
                <a:ext cx="5032279" cy="2150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4667006" y="4646620"/>
                <a:ext cx="653137" cy="302584"/>
              </a:xfrm>
              <a:prstGeom prst="rect">
                <a:avLst/>
              </a:prstGeom>
              <a:noFill/>
              <a:ln w="19050" algn="ctr">
                <a:solidFill>
                  <a:srgbClr val="44236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2200">
                  <a:latin typeface="Times New Roman" pitchFamily="18" charset="0"/>
                </a:endParaRPr>
              </a:p>
            </p:txBody>
          </p:sp>
        </p:grp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5319713" y="3190875"/>
              <a:ext cx="3824287" cy="30226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44236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accent6"/>
                </a:buClr>
                <a:buFontTx/>
                <a:buNone/>
                <a:defRPr/>
              </a:pP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1400" dirty="0" smtClean="0">
                  <a:solidFill>
                    <a:srgbClr val="44236B"/>
                  </a:solidFill>
                </a:rPr>
                <a:t>Saisir le texte dans la zone de saisie et cliquer sur</a:t>
              </a:r>
            </a:p>
            <a:p>
              <a:pPr marL="285750" indent="-285750">
                <a:buClr>
                  <a:schemeClr val="accent6"/>
                </a:buClr>
                <a:buFont typeface="Wingdings"/>
                <a:buChar char="à"/>
                <a:defRPr/>
              </a:pPr>
              <a:endParaRPr lang="fr-FR" sz="1400" dirty="0" smtClean="0">
                <a:solidFill>
                  <a:srgbClr val="44236B"/>
                </a:solidFill>
              </a:endParaRPr>
            </a:p>
            <a:p>
              <a:pPr>
                <a:buClr>
                  <a:schemeClr val="accent6"/>
                </a:buClr>
                <a:buFontTx/>
                <a:buNone/>
                <a:defRPr/>
              </a:pP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 Symbole visible dans la messagerie : </a:t>
              </a:r>
              <a:endParaRPr lang="fr-FR" sz="1400" dirty="0">
                <a:solidFill>
                  <a:srgbClr val="44236B"/>
                </a:solidFill>
              </a:endParaRPr>
            </a:p>
            <a:p>
              <a:pPr>
                <a:buClr>
                  <a:schemeClr val="accent6"/>
                </a:buClr>
                <a:buFontTx/>
                <a:buNone/>
                <a:defRPr/>
              </a:pPr>
              <a:r>
                <a:rPr lang="fr-FR" sz="1400" dirty="0" smtClean="0">
                  <a:solidFill>
                    <a:srgbClr val="44236B"/>
                  </a:solidFill>
                </a:rPr>
                <a:t>	: </a:t>
              </a:r>
              <a:r>
                <a:rPr lang="fr-FR" sz="1400" dirty="0">
                  <a:solidFill>
                    <a:srgbClr val="44236B"/>
                  </a:solidFill>
                </a:rPr>
                <a:t>message du service prescripteur</a:t>
              </a:r>
            </a:p>
            <a:p>
              <a:pPr marL="0" lvl="1" indent="0">
                <a:buClr>
                  <a:schemeClr val="accent6"/>
                </a:buClr>
                <a:buFont typeface="Times New Roman" pitchFamily="18" charset="0"/>
                <a:buNone/>
                <a:defRPr/>
              </a:pPr>
              <a:r>
                <a:rPr lang="fr-FR" sz="1400" dirty="0">
                  <a:solidFill>
                    <a:srgbClr val="44236B"/>
                  </a:solidFill>
                </a:rPr>
                <a:t>	: message de l’unité receveuse </a:t>
              </a:r>
            </a:p>
            <a:p>
              <a:pPr marL="285750" indent="-285750">
                <a:buClr>
                  <a:schemeClr val="accent6"/>
                </a:buClr>
                <a:buFont typeface="Wingdings"/>
                <a:buChar char="à"/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>
                <a:buClr>
                  <a:schemeClr val="accent6"/>
                </a:buClr>
                <a:buFontTx/>
                <a:buNone/>
                <a:defRPr/>
              </a:pP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1400" dirty="0" smtClean="0">
                  <a:solidFill>
                    <a:srgbClr val="44236B"/>
                  </a:solidFill>
                </a:rPr>
                <a:t>L’arrivée </a:t>
              </a:r>
              <a:r>
                <a:rPr lang="fr-FR" sz="1400" dirty="0">
                  <a:solidFill>
                    <a:srgbClr val="44236B"/>
                  </a:solidFill>
                </a:rPr>
                <a:t>d’un nouveau message est également visible </a:t>
              </a:r>
              <a:r>
                <a:rPr lang="fr-FR" sz="1400" dirty="0" smtClean="0">
                  <a:solidFill>
                    <a:srgbClr val="44236B"/>
                  </a:solidFill>
                </a:rPr>
                <a:t>dans la dernière colonne du  </a:t>
              </a:r>
              <a:r>
                <a:rPr lang="fr-FR" sz="1400" b="1" dirty="0">
                  <a:solidFill>
                    <a:srgbClr val="44236B"/>
                  </a:solidFill>
                </a:rPr>
                <a:t>tableau de </a:t>
              </a:r>
              <a:r>
                <a:rPr lang="fr-FR" sz="1400" b="1" dirty="0" smtClean="0">
                  <a:solidFill>
                    <a:srgbClr val="44236B"/>
                  </a:solidFill>
                </a:rPr>
                <a:t>bord Receveur </a:t>
              </a:r>
              <a:r>
                <a:rPr lang="fr-FR" sz="1400" dirty="0" smtClean="0">
                  <a:solidFill>
                    <a:srgbClr val="44236B"/>
                  </a:solidFill>
                </a:rPr>
                <a:t>:</a:t>
              </a:r>
            </a:p>
            <a:p>
              <a:pPr>
                <a:buFontTx/>
                <a:buNone/>
                <a:defRPr/>
              </a:pPr>
              <a:r>
                <a:rPr lang="fr-FR" sz="1400" dirty="0" smtClean="0">
                  <a:solidFill>
                    <a:srgbClr val="44236B"/>
                  </a:solidFill>
                </a:rPr>
                <a:t>	: message  lu </a:t>
              </a:r>
              <a:r>
                <a:rPr lang="fr-FR" sz="1400" dirty="0">
                  <a:solidFill>
                    <a:srgbClr val="44236B"/>
                  </a:solidFill>
                </a:rPr>
                <a:t>	</a:t>
              </a:r>
              <a:endParaRPr lang="fr-FR" sz="1400" dirty="0" smtClean="0">
                <a:solidFill>
                  <a:srgbClr val="44236B"/>
                </a:solidFill>
              </a:endParaRPr>
            </a:p>
            <a:p>
              <a:pPr>
                <a:buFontTx/>
                <a:buNone/>
                <a:defRPr/>
              </a:pPr>
              <a:r>
                <a:rPr lang="fr-FR" sz="1400" dirty="0">
                  <a:solidFill>
                    <a:srgbClr val="44236B"/>
                  </a:solidFill>
                </a:rPr>
                <a:t>	</a:t>
              </a:r>
              <a:r>
                <a:rPr lang="fr-FR" sz="1400" dirty="0" smtClean="0">
                  <a:solidFill>
                    <a:srgbClr val="44236B"/>
                  </a:solidFill>
                </a:rPr>
                <a:t>: message non lu </a:t>
              </a:r>
              <a:endParaRPr lang="fr-FR" sz="1400" dirty="0">
                <a:solidFill>
                  <a:srgbClr val="44236B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50" y="3424238"/>
              <a:ext cx="796925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050" y="4198938"/>
              <a:ext cx="330200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23" r="6706"/>
            <a:stretch>
              <a:fillRect/>
            </a:stretch>
          </p:blipFill>
          <p:spPr bwMode="auto">
            <a:xfrm>
              <a:off x="5991225" y="4498975"/>
              <a:ext cx="3302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0" t="21533" r="562" b="9184"/>
            <a:stretch>
              <a:fillRect/>
            </a:stretch>
          </p:blipFill>
          <p:spPr bwMode="auto">
            <a:xfrm>
              <a:off x="6037263" y="5626100"/>
              <a:ext cx="284162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85"/>
            <a:stretch>
              <a:fillRect/>
            </a:stretch>
          </p:blipFill>
          <p:spPr bwMode="auto">
            <a:xfrm>
              <a:off x="5919788" y="5834063"/>
              <a:ext cx="40005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22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Attester de l’arrivée du patient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362" y="987085"/>
            <a:ext cx="8955087" cy="227754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 smtClean="0">
                <a:solidFill>
                  <a:srgbClr val="44236B"/>
                </a:solidFill>
              </a:rPr>
              <a:t>Lors de </a:t>
            </a:r>
            <a:r>
              <a:rPr lang="fr-FR" sz="1600" dirty="0">
                <a:solidFill>
                  <a:srgbClr val="44236B"/>
                </a:solidFill>
              </a:rPr>
              <a:t>l’entrée du patient dans l’établissement receveur, l’unité de soins doit </a:t>
            </a:r>
            <a:r>
              <a:rPr lang="fr-FR" sz="1600" b="1" dirty="0">
                <a:solidFill>
                  <a:srgbClr val="44236B"/>
                </a:solidFill>
              </a:rPr>
              <a:t>attester de son arrivée </a:t>
            </a:r>
            <a:r>
              <a:rPr lang="fr-FR" sz="1600" dirty="0" smtClean="0">
                <a:solidFill>
                  <a:srgbClr val="44236B"/>
                </a:solidFill>
              </a:rPr>
              <a:t>en </a:t>
            </a:r>
            <a:r>
              <a:rPr lang="fr-FR" sz="1600" dirty="0">
                <a:solidFill>
                  <a:srgbClr val="44236B"/>
                </a:solidFill>
              </a:rPr>
              <a:t>renseignant la </a:t>
            </a:r>
            <a:r>
              <a:rPr lang="fr-FR" sz="1600" b="1" dirty="0">
                <a:solidFill>
                  <a:srgbClr val="44236B"/>
                </a:solidFill>
              </a:rPr>
              <a:t>date d’admission </a:t>
            </a:r>
            <a:r>
              <a:rPr lang="fr-FR" sz="1600" b="1" dirty="0" smtClean="0">
                <a:solidFill>
                  <a:srgbClr val="44236B"/>
                </a:solidFill>
              </a:rPr>
              <a:t>effective. </a:t>
            </a:r>
          </a:p>
          <a:p>
            <a:pPr>
              <a:defRPr/>
            </a:pPr>
            <a:endParaRPr lang="fr-FR" sz="1600" dirty="0">
              <a:solidFill>
                <a:srgbClr val="44236B"/>
              </a:solidFill>
            </a:endParaRPr>
          </a:p>
          <a:p>
            <a:pPr>
              <a:defRPr/>
            </a:pPr>
            <a:r>
              <a:rPr lang="fr-FR" sz="1600" u="sng" dirty="0">
                <a:solidFill>
                  <a:srgbClr val="44236B"/>
                </a:solidFill>
              </a:rPr>
              <a:t>Attester l’arrivée du patient est possible  :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>
                <a:solidFill>
                  <a:srgbClr val="44236B"/>
                </a:solidFill>
              </a:rPr>
              <a:t>Après l’acceptation de la demande par le receveur </a:t>
            </a:r>
            <a:endParaRPr lang="fr-FR" sz="1200" dirty="0" smtClean="0">
              <a:solidFill>
                <a:srgbClr val="44236B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fr-FR" sz="1200" dirty="0" smtClean="0">
              <a:solidFill>
                <a:srgbClr val="44236B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200" dirty="0" smtClean="0">
                <a:solidFill>
                  <a:srgbClr val="44236B"/>
                </a:solidFill>
                <a:sym typeface="Wingdings" panose="05000000000000000000" pitchFamily="2" charset="2"/>
              </a:rPr>
              <a:t>Après </a:t>
            </a:r>
            <a:r>
              <a:rPr lang="fr-FR" sz="1200" dirty="0">
                <a:solidFill>
                  <a:srgbClr val="44236B"/>
                </a:solidFill>
                <a:sym typeface="Wingdings" panose="05000000000000000000" pitchFamily="2" charset="2"/>
              </a:rPr>
              <a:t>confirmation par le prescripteur suite à une proposition d’accueil </a:t>
            </a:r>
            <a:endParaRPr lang="fr-FR" sz="1200" dirty="0" smtClean="0">
              <a:solidFill>
                <a:srgbClr val="44236B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  <a:defRPr/>
            </a:pPr>
            <a:endParaRPr lang="fr-FR" sz="1200" dirty="0" smtClean="0">
              <a:solidFill>
                <a:srgbClr val="44236B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1600" dirty="0">
                <a:solidFill>
                  <a:srgbClr val="44236B"/>
                </a:solidFill>
              </a:rPr>
              <a:t> </a:t>
            </a:r>
            <a:r>
              <a:rPr lang="fr-FR" sz="1600" u="sng" dirty="0">
                <a:solidFill>
                  <a:srgbClr val="44236B"/>
                </a:solidFill>
              </a:rPr>
              <a:t>Application sur la demande : </a:t>
            </a:r>
          </a:p>
          <a:p>
            <a:pPr>
              <a:defRPr/>
            </a:pPr>
            <a:r>
              <a:rPr lang="fr-FR" sz="1400" dirty="0">
                <a:solidFill>
                  <a:srgbClr val="44236B"/>
                </a:solidFill>
              </a:rPr>
              <a:t>- Cliquer sur Répondre /  « Attestation d’arrivée (Finaliser) » et Indiquer la date d’amission réelle du patient :</a:t>
            </a:r>
            <a:endParaRPr lang="fr-FR" sz="1400" dirty="0">
              <a:solidFill>
                <a:srgbClr val="44236B"/>
              </a:solidFill>
              <a:sym typeface="Wingdings" panose="05000000000000000000" pitchFamily="2" charset="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7" t="13818" b="72696"/>
          <a:stretch>
            <a:fillRect/>
          </a:stretch>
        </p:blipFill>
        <p:spPr bwMode="auto">
          <a:xfrm>
            <a:off x="200025" y="3264633"/>
            <a:ext cx="4519613" cy="836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316688"/>
            <a:ext cx="4376737" cy="6397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362" y="4033233"/>
            <a:ext cx="9037637" cy="238526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altLang="fr-FR" sz="1200" dirty="0">
                <a:solidFill>
                  <a:srgbClr val="44236B"/>
                </a:solidFill>
              </a:rPr>
              <a:t>A noter, après l’attestation d’arrivée prononcée :	</a:t>
            </a:r>
          </a:p>
          <a:p>
            <a:pPr marL="171450" indent="-171450">
              <a:buFont typeface="Wingdings" pitchFamily="2" charset="2"/>
              <a:buChar char="à"/>
              <a:defRPr/>
            </a:pPr>
            <a:r>
              <a:rPr lang="fr-FR" altLang="fr-FR" sz="1200" dirty="0" smtClean="0">
                <a:solidFill>
                  <a:srgbClr val="44236B"/>
                </a:solidFill>
                <a:sym typeface="Wingdings" panose="05000000000000000000" pitchFamily="2" charset="2"/>
              </a:rPr>
              <a:t>Il n’est plus </a:t>
            </a:r>
            <a:r>
              <a:rPr lang="fr-FR" altLang="fr-FR" sz="1200" dirty="0">
                <a:solidFill>
                  <a:srgbClr val="44236B"/>
                </a:solidFill>
                <a:sym typeface="Wingdings" panose="05000000000000000000" pitchFamily="2" charset="2"/>
              </a:rPr>
              <a:t>possible de modifier </a:t>
            </a:r>
            <a:r>
              <a:rPr lang="fr-FR" altLang="fr-FR" sz="1200" dirty="0">
                <a:solidFill>
                  <a:srgbClr val="44236B"/>
                </a:solidFill>
              </a:rPr>
              <a:t>la réponse apportée</a:t>
            </a:r>
          </a:p>
          <a:p>
            <a:pPr marL="171450" indent="-171450">
              <a:buFont typeface="Wingdings" pitchFamily="2" charset="2"/>
              <a:buChar char="à"/>
              <a:defRPr/>
            </a:pPr>
            <a:r>
              <a:rPr lang="fr-FR" altLang="fr-FR" sz="1200" dirty="0">
                <a:solidFill>
                  <a:srgbClr val="44236B"/>
                </a:solidFill>
                <a:sym typeface="Wingdings" panose="05000000000000000000" pitchFamily="2" charset="2"/>
              </a:rPr>
              <a:t>la </a:t>
            </a:r>
            <a:r>
              <a:rPr lang="fr-FR" altLang="fr-FR" sz="1200" dirty="0">
                <a:solidFill>
                  <a:srgbClr val="44236B"/>
                </a:solidFill>
              </a:rPr>
              <a:t>demande bascule de l’onglet «Demandes en cours» à l’onglet «</a:t>
            </a:r>
            <a:r>
              <a:rPr lang="fr-FR" altLang="fr-FR" sz="1200" b="1" dirty="0">
                <a:solidFill>
                  <a:srgbClr val="44236B"/>
                </a:solidFill>
              </a:rPr>
              <a:t>Patients sortis</a:t>
            </a:r>
            <a:r>
              <a:rPr lang="fr-FR" altLang="fr-FR" sz="1200" dirty="0" smtClean="0">
                <a:solidFill>
                  <a:srgbClr val="44236B"/>
                </a:solidFill>
              </a:rPr>
              <a:t>»</a:t>
            </a:r>
          </a:p>
          <a:p>
            <a:pPr>
              <a:defRPr/>
            </a:pPr>
            <a:endParaRPr lang="fr-FR" altLang="fr-FR" sz="1200" dirty="0"/>
          </a:p>
          <a:p>
            <a:pPr>
              <a:defRPr/>
            </a:pPr>
            <a:r>
              <a:rPr lang="fr-FR" altLang="fr-FR" sz="1200" b="1" u="sng" dirty="0">
                <a:solidFill>
                  <a:srgbClr val="44236B"/>
                </a:solidFill>
              </a:rPr>
              <a:t>Finalisation de la demande d’admission : </a:t>
            </a:r>
            <a:endParaRPr lang="fr-FR" altLang="fr-FR" sz="1200" b="1" u="sng" dirty="0" smtClean="0">
              <a:solidFill>
                <a:srgbClr val="44236B"/>
              </a:solidFill>
            </a:endParaRPr>
          </a:p>
          <a:p>
            <a:pPr>
              <a:defRPr/>
            </a:pPr>
            <a:endParaRPr lang="fr-FR" altLang="fr-FR" sz="1200" b="1" u="sng" dirty="0">
              <a:solidFill>
                <a:srgbClr val="44236B"/>
              </a:solidFill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fr-FR" altLang="fr-FR" sz="1200" dirty="0">
                <a:solidFill>
                  <a:srgbClr val="44236B"/>
                </a:solidFill>
              </a:rPr>
              <a:t>si la </a:t>
            </a:r>
            <a:r>
              <a:rPr lang="fr-FR" altLang="fr-FR" sz="1200" u="sng" dirty="0">
                <a:solidFill>
                  <a:srgbClr val="44236B"/>
                </a:solidFill>
              </a:rPr>
              <a:t>proposition d’accueil a été préalablement confirmée par le service prescripteur</a:t>
            </a:r>
            <a:r>
              <a:rPr lang="fr-FR" altLang="fr-FR" sz="1200" dirty="0">
                <a:solidFill>
                  <a:srgbClr val="44236B"/>
                </a:solidFill>
              </a:rPr>
              <a:t>, l’attestation d’arrivée du patient permet de finaliser la demande d’admission  avec passage au statut            </a:t>
            </a:r>
            <a:endParaRPr lang="fr-FR" altLang="fr-FR" sz="1200" dirty="0" smtClean="0">
              <a:solidFill>
                <a:srgbClr val="44236B"/>
              </a:solidFill>
            </a:endParaRPr>
          </a:p>
          <a:p>
            <a:pPr marL="171450" indent="-171450" algn="just">
              <a:buFontTx/>
              <a:buChar char="-"/>
              <a:defRPr/>
            </a:pPr>
            <a:endParaRPr lang="fr-FR" altLang="fr-FR" sz="800" dirty="0">
              <a:solidFill>
                <a:srgbClr val="44236B"/>
              </a:solidFill>
            </a:endParaRPr>
          </a:p>
          <a:p>
            <a:pPr algn="just">
              <a:defRPr/>
            </a:pPr>
            <a:r>
              <a:rPr lang="fr-FR" altLang="fr-FR" sz="1200" dirty="0" smtClean="0">
                <a:solidFill>
                  <a:srgbClr val="44236B"/>
                </a:solidFill>
              </a:rPr>
              <a:t>-  dans </a:t>
            </a:r>
            <a:r>
              <a:rPr lang="fr-FR" altLang="fr-FR" sz="1200" dirty="0">
                <a:solidFill>
                  <a:srgbClr val="44236B"/>
                </a:solidFill>
              </a:rPr>
              <a:t>le cas contraire, l’admission est bien enregistrée mais la demande demeure dans le tableau de bord du receveur et du prescripteur au </a:t>
            </a:r>
            <a:r>
              <a:rPr lang="fr-FR" altLang="fr-FR" sz="1200" dirty="0" smtClean="0">
                <a:solidFill>
                  <a:srgbClr val="44236B"/>
                </a:solidFill>
              </a:rPr>
              <a:t>statut            jusqu'à </a:t>
            </a:r>
            <a:r>
              <a:rPr lang="fr-FR" altLang="fr-FR" sz="1200" dirty="0">
                <a:solidFill>
                  <a:srgbClr val="44236B"/>
                </a:solidFill>
              </a:rPr>
              <a:t>ce qu’elle soit confirmée par ce dernier</a:t>
            </a:r>
          </a:p>
          <a:p>
            <a:pPr algn="just">
              <a:spcBef>
                <a:spcPct val="0"/>
              </a:spcBef>
              <a:defRPr/>
            </a:pPr>
            <a:endParaRPr lang="fr-FR" altLang="fr-FR" sz="500" dirty="0">
              <a:solidFill>
                <a:srgbClr val="44236B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fr-FR" altLang="fr-FR" sz="1200" b="1" u="sng" dirty="0">
                <a:solidFill>
                  <a:srgbClr val="44236B"/>
                </a:solidFill>
              </a:rPr>
              <a:t>Archivage de la demande d’admission </a:t>
            </a:r>
            <a:r>
              <a:rPr lang="fr-FR" altLang="fr-FR" sz="1200" dirty="0">
                <a:solidFill>
                  <a:srgbClr val="44236B"/>
                </a:solidFill>
              </a:rPr>
              <a:t>:   programmé 10 jours après la date de finalisation de la demande d’admission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98604" y="3279183"/>
            <a:ext cx="1176338" cy="433388"/>
          </a:xfrm>
          <a:prstGeom prst="rect">
            <a:avLst/>
          </a:prstGeom>
          <a:noFill/>
          <a:ln w="19050">
            <a:solidFill>
              <a:srgbClr val="442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82880">
              <a:lnSpc>
                <a:spcPct val="115000"/>
              </a:lnSpc>
              <a:spcAft>
                <a:spcPts val="1000"/>
              </a:spcAft>
              <a:defRPr/>
            </a:pPr>
            <a:endParaRPr lang="fr-FR" sz="1200" dirty="0">
              <a:ln w="19050">
                <a:solidFill>
                  <a:schemeClr val="tx1"/>
                </a:solidFill>
              </a:ln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81477" y="3442612"/>
            <a:ext cx="1398587" cy="3016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82880">
              <a:lnSpc>
                <a:spcPct val="115000"/>
              </a:lnSpc>
              <a:spcAft>
                <a:spcPts val="1000"/>
              </a:spcAft>
              <a:defRPr/>
            </a:pPr>
            <a:endParaRPr lang="fr-FR" sz="1200" dirty="0">
              <a:latin typeface="Times New Roman"/>
              <a:ea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6" y="1974253"/>
            <a:ext cx="12239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01" y="2277465"/>
            <a:ext cx="19907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92" y="5382821"/>
            <a:ext cx="657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08" y="5839096"/>
            <a:ext cx="248267" cy="29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 des échanges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36104" y="1542060"/>
            <a:ext cx="768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Tx/>
              <a:buFont typeface="Wingdings" pitchFamily="2" charset="2"/>
              <a:buChar char="à"/>
              <a:defRPr/>
            </a:pPr>
            <a:r>
              <a:rPr lang="fr-FR" altLang="fr-FR" sz="1400" dirty="0">
                <a:solidFill>
                  <a:srgbClr val="44236B"/>
                </a:solidFill>
                <a:sym typeface="Wingdings" pitchFamily="2" charset="2"/>
              </a:rPr>
              <a:t>Possibilité</a:t>
            </a:r>
            <a:r>
              <a:rPr lang="fr-FR" altLang="fr-FR" sz="1400" dirty="0">
                <a:solidFill>
                  <a:srgbClr val="44236B"/>
                </a:solidFill>
              </a:rPr>
              <a:t> </a:t>
            </a:r>
            <a:r>
              <a:rPr lang="fr-FR" altLang="fr-FR" sz="1400" dirty="0" smtClean="0">
                <a:solidFill>
                  <a:srgbClr val="44236B"/>
                </a:solidFill>
              </a:rPr>
              <a:t>à tout moment de </a:t>
            </a:r>
            <a:r>
              <a:rPr lang="fr-FR" altLang="fr-FR" sz="1400" b="1" dirty="0">
                <a:solidFill>
                  <a:srgbClr val="44236B"/>
                </a:solidFill>
              </a:rPr>
              <a:t>visualiser les échanges entre le service prescripteur</a:t>
            </a:r>
            <a:r>
              <a:rPr lang="fr-FR" altLang="fr-FR" sz="1400" dirty="0">
                <a:solidFill>
                  <a:srgbClr val="44236B"/>
                </a:solidFill>
              </a:rPr>
              <a:t> (envoi de la demande, accord confirmé, etc.) </a:t>
            </a:r>
            <a:r>
              <a:rPr lang="fr-FR" altLang="fr-FR" sz="1400" b="1" dirty="0">
                <a:solidFill>
                  <a:srgbClr val="44236B"/>
                </a:solidFill>
              </a:rPr>
              <a:t>et l’unité destinataire de la demande</a:t>
            </a:r>
            <a:r>
              <a:rPr lang="fr-FR" altLang="fr-FR" sz="1400" dirty="0">
                <a:solidFill>
                  <a:srgbClr val="44236B"/>
                </a:solidFill>
              </a:rPr>
              <a:t> (refus, accord de principe, acceptation, etc.)  </a:t>
            </a:r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-11113" y="2386372"/>
            <a:ext cx="9145588" cy="1319212"/>
            <a:chOff x="-11867" y="3109120"/>
            <a:chExt cx="9146844" cy="1320375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67" y="3109120"/>
              <a:ext cx="9146844" cy="1320375"/>
            </a:xfrm>
            <a:prstGeom prst="rect">
              <a:avLst/>
            </a:prstGeom>
            <a:noFill/>
            <a:ln w="25400" algn="ctr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6045278" y="3781224"/>
              <a:ext cx="3089699" cy="2764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82880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811947"/>
            <a:ext cx="4589462" cy="2754312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/>
          <a:stretch/>
        </p:blipFill>
        <p:spPr bwMode="auto">
          <a:xfrm>
            <a:off x="77004" y="1390650"/>
            <a:ext cx="906699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23925" y="460891"/>
            <a:ext cx="614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562D89"/>
                </a:solidFill>
              </a:rPr>
              <a:t>www.viatrajectoire.fr</a:t>
            </a:r>
            <a:endParaRPr lang="fr-FR" sz="3200" dirty="0">
              <a:solidFill>
                <a:srgbClr val="562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4" b="68202"/>
          <a:stretch/>
        </p:blipFill>
        <p:spPr bwMode="auto">
          <a:xfrm>
            <a:off x="212136" y="2643013"/>
            <a:ext cx="8727656" cy="11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67898" y="2963710"/>
            <a:ext cx="3600450" cy="427038"/>
          </a:xfrm>
          <a:prstGeom prst="rect">
            <a:avLst/>
          </a:prstGeom>
          <a:noFill/>
          <a:ln w="19050" algn="ctr">
            <a:solidFill>
              <a:srgbClr val="4423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  <p:grpSp>
        <p:nvGrpSpPr>
          <p:cNvPr id="8" name="Groupe 12"/>
          <p:cNvGrpSpPr>
            <a:grpSpLocks/>
          </p:cNvGrpSpPr>
          <p:nvPr/>
        </p:nvGrpSpPr>
        <p:grpSpPr bwMode="auto">
          <a:xfrm>
            <a:off x="4479460" y="3211380"/>
            <a:ext cx="2704171" cy="2039909"/>
            <a:chOff x="1083956" y="4497369"/>
            <a:chExt cx="2087445" cy="2061415"/>
          </a:xfrm>
        </p:grpSpPr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1158451" y="5166307"/>
              <a:ext cx="2012950" cy="1392477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44236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b="1" dirty="0">
                  <a:solidFill>
                    <a:srgbClr val="44236B"/>
                  </a:solidFill>
                </a:rPr>
                <a:t>2 - Sélection de l’établissement/unité </a:t>
              </a:r>
              <a:r>
                <a:rPr lang="fr-FR" altLang="fr-FR" sz="1400" dirty="0">
                  <a:solidFill>
                    <a:srgbClr val="44236B"/>
                  </a:solidFill>
                </a:rPr>
                <a:t>(menu déroulant) en lien avec les habilitations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100" dirty="0">
                  <a:solidFill>
                    <a:srgbClr val="44236B"/>
                  </a:solidFill>
                </a:rPr>
                <a:t>N.B. :  choisir « Toutes les unités » pour voir toutes les demandes reçues</a:t>
              </a:r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 flipH="1" flipV="1">
              <a:off x="1083956" y="4497369"/>
              <a:ext cx="453875" cy="0"/>
            </a:xfrm>
            <a:prstGeom prst="line">
              <a:avLst/>
            </a:prstGeom>
            <a:noFill/>
            <a:ln w="19050">
              <a:solidFill>
                <a:srgbClr val="44236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r="62755" b="79665"/>
          <a:stretch>
            <a:fillRect/>
          </a:stretch>
        </p:blipFill>
        <p:spPr bwMode="auto">
          <a:xfrm>
            <a:off x="320210" y="1712760"/>
            <a:ext cx="48450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487273" y="1896910"/>
            <a:ext cx="1341437" cy="611188"/>
          </a:xfrm>
          <a:prstGeom prst="rect">
            <a:avLst/>
          </a:prstGeom>
          <a:noFill/>
          <a:ln w="19050" algn="ctr">
            <a:solidFill>
              <a:srgbClr val="4423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  <p:grpSp>
        <p:nvGrpSpPr>
          <p:cNvPr id="11" name="Groupe 12"/>
          <p:cNvGrpSpPr>
            <a:grpSpLocks/>
          </p:cNvGrpSpPr>
          <p:nvPr/>
        </p:nvGrpSpPr>
        <p:grpSpPr bwMode="auto">
          <a:xfrm>
            <a:off x="4925548" y="1784186"/>
            <a:ext cx="3195636" cy="738187"/>
            <a:chOff x="1083956" y="4168339"/>
            <a:chExt cx="2466825" cy="746803"/>
          </a:xfrm>
        </p:grpSpPr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537831" y="4168339"/>
              <a:ext cx="2012950" cy="746803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44236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b="1" dirty="0">
                  <a:solidFill>
                    <a:srgbClr val="44236B"/>
                  </a:solidFill>
                </a:rPr>
                <a:t>1 - Accès aux tableaux de bord du responsable des admissions</a:t>
              </a:r>
              <a:endParaRPr lang="fr-FR" altLang="fr-FR" sz="1200" dirty="0">
                <a:solidFill>
                  <a:srgbClr val="44236B"/>
                </a:solidFill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 flipV="1">
              <a:off x="1083956" y="4497369"/>
              <a:ext cx="453875" cy="0"/>
            </a:xfrm>
            <a:prstGeom prst="line">
              <a:avLst/>
            </a:prstGeom>
            <a:noFill/>
            <a:ln w="19050">
              <a:solidFill>
                <a:srgbClr val="44236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4" b="68202"/>
          <a:stretch/>
        </p:blipFill>
        <p:spPr bwMode="auto">
          <a:xfrm>
            <a:off x="212136" y="2615434"/>
            <a:ext cx="8727656" cy="11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4258491" y="3390748"/>
            <a:ext cx="317473" cy="482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4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1" b="23681"/>
          <a:stretch/>
        </p:blipFill>
        <p:spPr bwMode="auto">
          <a:xfrm>
            <a:off x="-22225" y="1700450"/>
            <a:ext cx="9029700" cy="28451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54588" y="1700450"/>
            <a:ext cx="3776662" cy="42703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0" t="33434" b="33335"/>
          <a:stretch/>
        </p:blipFill>
        <p:spPr bwMode="auto">
          <a:xfrm>
            <a:off x="34925" y="2887747"/>
            <a:ext cx="9029700" cy="16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12"/>
          <p:cNvGrpSpPr>
            <a:grpSpLocks/>
          </p:cNvGrpSpPr>
          <p:nvPr/>
        </p:nvGrpSpPr>
        <p:grpSpPr bwMode="auto">
          <a:xfrm>
            <a:off x="5156200" y="2127487"/>
            <a:ext cx="3851275" cy="1687682"/>
            <a:chOff x="926613" y="6552347"/>
            <a:chExt cx="2972768" cy="1706377"/>
          </a:xfrm>
        </p:grpSpPr>
        <p:sp>
          <p:nvSpPr>
            <p:cNvPr id="12" name="Line 31"/>
            <p:cNvSpPr>
              <a:spLocks noChangeShapeType="1"/>
            </p:cNvSpPr>
            <p:nvPr/>
          </p:nvSpPr>
          <p:spPr bwMode="auto">
            <a:xfrm flipH="1" flipV="1">
              <a:off x="2090431" y="6552347"/>
              <a:ext cx="1" cy="373423"/>
            </a:xfrm>
            <a:prstGeom prst="rect">
              <a:avLst/>
            </a:prstGeom>
            <a:noFill/>
            <a:ln w="19050">
              <a:noFill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926613" y="6859090"/>
              <a:ext cx="2972768" cy="139963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fr-FR" sz="1200" dirty="0" smtClean="0">
                  <a:solidFill>
                    <a:srgbClr val="44236B"/>
                  </a:solidFill>
                </a:rPr>
                <a:t>Ou  Accès rapide à une demande :</a:t>
              </a:r>
            </a:p>
            <a:p>
              <a:pPr marL="285750" indent="-285750">
                <a:buFontTx/>
                <a:buChar char="-"/>
                <a:defRPr/>
              </a:pPr>
              <a:r>
                <a:rPr lang="fr-FR" sz="1200" b="1" dirty="0" smtClean="0">
                  <a:solidFill>
                    <a:srgbClr val="44236B"/>
                  </a:solidFill>
                </a:rPr>
                <a:t>par nom du patient</a:t>
              </a:r>
            </a:p>
            <a:p>
              <a:pPr marL="285750" indent="-285750">
                <a:buFontTx/>
                <a:buChar char="-"/>
                <a:defRPr/>
              </a:pPr>
              <a:r>
                <a:rPr lang="fr-FR" sz="1200" b="1" dirty="0" smtClean="0">
                  <a:solidFill>
                    <a:srgbClr val="44236B"/>
                  </a:solidFill>
                </a:rPr>
                <a:t>ou par numéro de dossier</a:t>
              </a:r>
              <a:r>
                <a:rPr lang="fr-FR" sz="1200" dirty="0" smtClean="0">
                  <a:solidFill>
                    <a:srgbClr val="44236B"/>
                  </a:solidFill>
                </a:rPr>
                <a:t> </a:t>
              </a:r>
            </a:p>
            <a:p>
              <a:pPr>
                <a:buFontTx/>
                <a:buNone/>
                <a:defRPr/>
              </a:pPr>
              <a:r>
                <a:rPr lang="fr-FR" sz="1200" dirty="0" smtClean="0">
                  <a:solidFill>
                    <a:srgbClr val="44236B"/>
                  </a:solidFill>
                </a:rPr>
                <a:t>Puis clic sur :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fr-FR" sz="1200" dirty="0" smtClean="0">
                  <a:solidFill>
                    <a:srgbClr val="44236B"/>
                  </a:solidFill>
                </a:rPr>
                <a:t>« Ouvrir Demande » : accès à la demande 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fr-FR" sz="1200" dirty="0" smtClean="0">
                  <a:solidFill>
                    <a:srgbClr val="44236B"/>
                  </a:solidFill>
                </a:rPr>
                <a:t>« Ouvrir TDB »  : accès au TDB de la demande</a:t>
              </a:r>
              <a:endParaRPr lang="fr-FR" sz="1200" dirty="0">
                <a:solidFill>
                  <a:srgbClr val="44236B"/>
                </a:solidFill>
              </a:endParaRPr>
            </a:p>
          </p:txBody>
        </p:sp>
      </p:grp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1" y="4144229"/>
            <a:ext cx="310982" cy="40449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804169" y="4121163"/>
            <a:ext cx="2606675" cy="52228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dirty="0">
                <a:solidFill>
                  <a:srgbClr val="44236B"/>
                </a:solidFill>
              </a:rPr>
              <a:t>Accès à une demande :  cliquer sur la ligne du dossier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4348" r="76017" b="71570"/>
          <a:stretch/>
        </p:blipFill>
        <p:spPr bwMode="auto">
          <a:xfrm>
            <a:off x="804169" y="2120107"/>
            <a:ext cx="1670071" cy="2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3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42875" y="1242905"/>
            <a:ext cx="8583613" cy="5153025"/>
            <a:chOff x="142875" y="1306513"/>
            <a:chExt cx="8583613" cy="51530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-291" r="55473" b="58371"/>
            <a:stretch>
              <a:fillRect/>
            </a:stretch>
          </p:blipFill>
          <p:spPr bwMode="auto">
            <a:xfrm>
              <a:off x="142875" y="1306513"/>
              <a:ext cx="569912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311150" y="3265488"/>
              <a:ext cx="8293100" cy="120015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44236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 typeface="Wingdings" pitchFamily="2" charset="2"/>
                <a:buChar char="à"/>
              </a:pPr>
              <a:r>
                <a:rPr lang="fr-FR" altLang="fr-FR" sz="1600" b="1" dirty="0">
                  <a:solidFill>
                    <a:srgbClr val="44236B"/>
                  </a:solidFill>
                </a:rPr>
                <a:t>Sur le tableau de bord « Demandes en cours </a:t>
              </a:r>
              <a:r>
                <a:rPr lang="fr-FR" altLang="fr-FR" sz="1600" dirty="0">
                  <a:solidFill>
                    <a:srgbClr val="44236B"/>
                  </a:solidFill>
                </a:rPr>
                <a:t>», possibilité de filtrer selon le statut des demandes : </a:t>
              </a:r>
              <a:r>
                <a:rPr lang="fr-FR" altLang="fr-FR" sz="1600" dirty="0">
                  <a:solidFill>
                    <a:srgbClr val="FF0066"/>
                  </a:solidFill>
                </a:rPr>
                <a:t>sélectionner (icône en couleur) / désélectionner (icône grisées) le(s) statut(s)  puis clic sur </a:t>
              </a:r>
              <a:r>
                <a:rPr lang="fr-FR" altLang="fr-FR" sz="1600" u="sng" dirty="0">
                  <a:solidFill>
                    <a:schemeClr val="accent1"/>
                  </a:solidFill>
                </a:rPr>
                <a:t> Filtrer </a:t>
              </a:r>
            </a:p>
            <a:p>
              <a:pPr>
                <a:spcBef>
                  <a:spcPct val="50000"/>
                </a:spcBef>
                <a:buClrTx/>
                <a:buFont typeface="Wingdings" pitchFamily="2" charset="2"/>
                <a:buChar char="à"/>
              </a:pPr>
              <a:r>
                <a:rPr lang="fr-FR" altLang="fr-FR" sz="1600" dirty="0">
                  <a:solidFill>
                    <a:srgbClr val="44236B"/>
                  </a:solidFill>
                </a:rPr>
                <a:t>Pour désélectionner les filtres appliqués, cliquer sur le bouton </a:t>
              </a:r>
              <a:r>
                <a:rPr lang="fr-FR" altLang="fr-FR" sz="1600" u="sng" dirty="0">
                  <a:solidFill>
                    <a:schemeClr val="accent1"/>
                  </a:solidFill>
                </a:rPr>
                <a:t> Réinitialiser 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354138" y="2259013"/>
              <a:ext cx="2255837" cy="412750"/>
            </a:xfrm>
            <a:prstGeom prst="rect">
              <a:avLst/>
            </a:prstGeom>
            <a:noFill/>
            <a:ln w="25400" algn="ctr">
              <a:solidFill>
                <a:srgbClr val="4423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FR" altLang="fr-FR" sz="2200">
                <a:latin typeface="Times New Roman" pitchFamily="18" charset="0"/>
              </a:endParaRPr>
            </a:p>
          </p:txBody>
        </p:sp>
        <p:grpSp>
          <p:nvGrpSpPr>
            <p:cNvPr id="10" name="Groupe 6"/>
            <p:cNvGrpSpPr>
              <a:grpSpLocks/>
            </p:cNvGrpSpPr>
            <p:nvPr/>
          </p:nvGrpSpPr>
          <p:grpSpPr bwMode="auto">
            <a:xfrm>
              <a:off x="398463" y="4675188"/>
              <a:ext cx="3967162" cy="328612"/>
              <a:chOff x="363538" y="5632450"/>
              <a:chExt cx="3967162" cy="328613"/>
            </a:xfrm>
          </p:grpSpPr>
          <p:pic>
            <p:nvPicPr>
              <p:cNvPr id="28" name="Picture 15" descr="fiche_attent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8" y="5646738"/>
                <a:ext cx="361950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760413" y="5632450"/>
                <a:ext cx="3570287" cy="307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400" dirty="0">
                    <a:solidFill>
                      <a:srgbClr val="44236B"/>
                    </a:solidFill>
                  </a:rPr>
                  <a:t>Demande en attente de réponse</a:t>
                </a:r>
              </a:p>
            </p:txBody>
          </p:sp>
        </p:grpSp>
        <p:grpSp>
          <p:nvGrpSpPr>
            <p:cNvPr id="11" name="Groupe 10"/>
            <p:cNvGrpSpPr>
              <a:grpSpLocks/>
            </p:cNvGrpSpPr>
            <p:nvPr/>
          </p:nvGrpSpPr>
          <p:grpSpPr bwMode="auto">
            <a:xfrm>
              <a:off x="398463" y="5935663"/>
              <a:ext cx="3944937" cy="523875"/>
              <a:chOff x="398463" y="6080125"/>
              <a:chExt cx="3944937" cy="523220"/>
            </a:xfrm>
          </p:grpSpPr>
          <p:pic>
            <p:nvPicPr>
              <p:cNvPr id="26" name="Picture 19" descr="fiche_valide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63" y="6111875"/>
                <a:ext cx="361950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773113" y="6080125"/>
                <a:ext cx="35702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400" dirty="0">
                    <a:solidFill>
                      <a:srgbClr val="44236B"/>
                    </a:solidFill>
                  </a:rPr>
                  <a:t>Demande d’admission acceptée (avec date proposée)</a:t>
                </a:r>
              </a:p>
            </p:txBody>
          </p:sp>
        </p:grpSp>
        <p:grpSp>
          <p:nvGrpSpPr>
            <p:cNvPr id="13" name="Groupe 16"/>
            <p:cNvGrpSpPr>
              <a:grpSpLocks/>
            </p:cNvGrpSpPr>
            <p:nvPr/>
          </p:nvGrpSpPr>
          <p:grpSpPr bwMode="auto">
            <a:xfrm>
              <a:off x="4657725" y="4991802"/>
              <a:ext cx="4068763" cy="523875"/>
              <a:chOff x="4651375" y="4987779"/>
              <a:chExt cx="4068763" cy="523220"/>
            </a:xfrm>
          </p:grpSpPr>
          <p:pic>
            <p:nvPicPr>
              <p:cNvPr id="22" name="Picture 22" descr="accor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1375" y="5108429"/>
                <a:ext cx="31115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32"/>
              <p:cNvSpPr txBox="1">
                <a:spLocks noChangeArrowheads="1"/>
              </p:cNvSpPr>
              <p:nvPr/>
            </p:nvSpPr>
            <p:spPr bwMode="auto">
              <a:xfrm>
                <a:off x="5137150" y="4987779"/>
                <a:ext cx="35829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400" dirty="0">
                    <a:solidFill>
                      <a:srgbClr val="44236B"/>
                    </a:solidFill>
                  </a:rPr>
                  <a:t>Accord conclu avec l’unité prescriptrice, demande à compléter</a:t>
                </a:r>
              </a:p>
            </p:txBody>
          </p:sp>
        </p:grpSp>
        <p:grpSp>
          <p:nvGrpSpPr>
            <p:cNvPr id="14" name="Groupe 19"/>
            <p:cNvGrpSpPr>
              <a:grpSpLocks/>
            </p:cNvGrpSpPr>
            <p:nvPr/>
          </p:nvGrpSpPr>
          <p:grpSpPr bwMode="auto">
            <a:xfrm>
              <a:off x="4651375" y="5666712"/>
              <a:ext cx="4075113" cy="352425"/>
              <a:chOff x="4651375" y="5654012"/>
              <a:chExt cx="4075113" cy="352425"/>
            </a:xfrm>
          </p:grpSpPr>
          <p:pic>
            <p:nvPicPr>
              <p:cNvPr id="20" name="Picture 23" descr="dossier_ok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1375" y="5701637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5143500" y="5654012"/>
                <a:ext cx="358298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400" dirty="0">
                    <a:solidFill>
                      <a:srgbClr val="44236B"/>
                    </a:solidFill>
                  </a:rPr>
                  <a:t>Dossier d’admission finalisé</a:t>
                </a:r>
              </a:p>
            </p:txBody>
          </p:sp>
        </p:grpSp>
        <p:grpSp>
          <p:nvGrpSpPr>
            <p:cNvPr id="15" name="Groupe 22"/>
            <p:cNvGrpSpPr>
              <a:grpSpLocks/>
            </p:cNvGrpSpPr>
            <p:nvPr/>
          </p:nvGrpSpPr>
          <p:grpSpPr bwMode="auto">
            <a:xfrm>
              <a:off x="4600575" y="4510088"/>
              <a:ext cx="4125913" cy="452437"/>
              <a:chOff x="4641850" y="4483100"/>
              <a:chExt cx="4126315" cy="452438"/>
            </a:xfrm>
          </p:grpSpPr>
          <p:sp>
            <p:nvSpPr>
              <p:cNvPr id="18" name="Text Box 70"/>
              <p:cNvSpPr txBox="1">
                <a:spLocks noChangeArrowheads="1"/>
              </p:cNvSpPr>
              <p:nvPr/>
            </p:nvSpPr>
            <p:spPr bwMode="auto">
              <a:xfrm>
                <a:off x="5156200" y="4483100"/>
                <a:ext cx="36119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400" dirty="0">
                    <a:solidFill>
                      <a:srgbClr val="44236B"/>
                    </a:solidFill>
                    <a:cs typeface="Arial" charset="0"/>
                  </a:rPr>
                  <a:t>Demande ayant reçu un accord de principe</a:t>
                </a:r>
              </a:p>
            </p:txBody>
          </p:sp>
          <p:pic>
            <p:nvPicPr>
              <p:cNvPr id="19" name="Picture 7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1850" y="4552950"/>
                <a:ext cx="430213" cy="382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Imag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5187950"/>
              <a:ext cx="482600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887413" y="5257800"/>
              <a:ext cx="35702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>
                  <a:solidFill>
                    <a:srgbClr val="44236B"/>
                  </a:solidFill>
                </a:rPr>
                <a:t>Demande d’admission lue</a:t>
              </a: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4348" r="76017" b="71570"/>
          <a:stretch/>
        </p:blipFill>
        <p:spPr bwMode="auto">
          <a:xfrm>
            <a:off x="1385100" y="2216261"/>
            <a:ext cx="2082305" cy="3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6"/>
          <a:stretch/>
        </p:blipFill>
        <p:spPr bwMode="auto">
          <a:xfrm>
            <a:off x="80963" y="979488"/>
            <a:ext cx="8982075" cy="35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0" t="33434" b="33335"/>
          <a:stretch/>
        </p:blipFill>
        <p:spPr bwMode="auto">
          <a:xfrm>
            <a:off x="0" y="2887747"/>
            <a:ext cx="9029700" cy="16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73050" y="4468019"/>
            <a:ext cx="8597900" cy="176688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44236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fr-FR" sz="1600" b="1" dirty="0" smtClean="0">
                <a:solidFill>
                  <a:srgbClr val="44236B"/>
                </a:solidFill>
              </a:rPr>
              <a:t>Possibilité de trier </a:t>
            </a:r>
            <a:r>
              <a:rPr lang="fr-FR" sz="1600" b="1" dirty="0">
                <a:solidFill>
                  <a:srgbClr val="44236B"/>
                </a:solidFill>
              </a:rPr>
              <a:t>les dossiers </a:t>
            </a:r>
            <a:r>
              <a:rPr lang="fr-FR" sz="1600" b="1" dirty="0" smtClean="0">
                <a:solidFill>
                  <a:srgbClr val="44236B"/>
                </a:solidFill>
              </a:rPr>
              <a:t>par colonne : </a:t>
            </a:r>
          </a:p>
          <a:p>
            <a:pPr marL="285750" indent="-285750">
              <a:buClrTx/>
              <a:buFont typeface="Wingdings"/>
              <a:buChar char="à"/>
              <a:defRPr/>
            </a:pPr>
            <a:r>
              <a:rPr lang="fr-FR" sz="1600" dirty="0" smtClean="0">
                <a:solidFill>
                  <a:srgbClr val="44236B"/>
                </a:solidFill>
              </a:rPr>
              <a:t>Au clic sur les hauts de colonne : </a:t>
            </a:r>
            <a:r>
              <a:rPr lang="fr-FR" sz="1600" dirty="0">
                <a:solidFill>
                  <a:srgbClr val="44236B"/>
                </a:solidFill>
              </a:rPr>
              <a:t>Numéro, Statut</a:t>
            </a:r>
            <a:r>
              <a:rPr lang="fr-FR" sz="1600" dirty="0" smtClean="0">
                <a:solidFill>
                  <a:srgbClr val="44236B"/>
                </a:solidFill>
              </a:rPr>
              <a:t>, </a:t>
            </a:r>
            <a:r>
              <a:rPr lang="fr-FR" sz="1600" dirty="0" err="1" smtClean="0">
                <a:solidFill>
                  <a:srgbClr val="44236B"/>
                </a:solidFill>
              </a:rPr>
              <a:t>Ant</a:t>
            </a:r>
            <a:r>
              <a:rPr lang="fr-FR" sz="1600" dirty="0" smtClean="0">
                <a:solidFill>
                  <a:srgbClr val="44236B"/>
                </a:solidFill>
              </a:rPr>
              <a:t>., </a:t>
            </a:r>
            <a:r>
              <a:rPr lang="fr-FR" sz="1600" dirty="0">
                <a:solidFill>
                  <a:srgbClr val="44236B"/>
                </a:solidFill>
              </a:rPr>
              <a:t>Identité, </a:t>
            </a:r>
            <a:r>
              <a:rPr lang="fr-FR" sz="1600" dirty="0" err="1" smtClean="0">
                <a:solidFill>
                  <a:srgbClr val="44236B"/>
                </a:solidFill>
              </a:rPr>
              <a:t>Récept</a:t>
            </a:r>
            <a:r>
              <a:rPr lang="fr-FR" sz="1600" dirty="0" smtClean="0">
                <a:solidFill>
                  <a:srgbClr val="44236B"/>
                </a:solidFill>
              </a:rPr>
              <a:t>., </a:t>
            </a:r>
            <a:r>
              <a:rPr lang="fr-FR" sz="1600" dirty="0" err="1" smtClean="0">
                <a:solidFill>
                  <a:srgbClr val="44236B"/>
                </a:solidFill>
              </a:rPr>
              <a:t>Admiss</a:t>
            </a:r>
            <a:r>
              <a:rPr lang="fr-FR" sz="1600" dirty="0" smtClean="0">
                <a:solidFill>
                  <a:srgbClr val="44236B"/>
                </a:solidFill>
              </a:rPr>
              <a:t>.</a:t>
            </a:r>
          </a:p>
          <a:p>
            <a:pPr>
              <a:buFontTx/>
              <a:buNone/>
              <a:defRPr/>
            </a:pPr>
            <a:r>
              <a:rPr lang="fr-FR" sz="1600" dirty="0" smtClean="0">
                <a:solidFill>
                  <a:srgbClr val="44236B"/>
                </a:solidFill>
                <a:sym typeface="Wingdings" panose="05000000000000000000" pitchFamily="2" charset="2"/>
              </a:rPr>
              <a:t> </a:t>
            </a:r>
            <a:r>
              <a:rPr lang="fr-FR" sz="1600" dirty="0" smtClean="0">
                <a:solidFill>
                  <a:srgbClr val="44236B"/>
                </a:solidFill>
              </a:rPr>
              <a:t>tri disponible ascendant ou descendant (le </a:t>
            </a:r>
            <a:r>
              <a:rPr lang="fr-FR" sz="1600" dirty="0">
                <a:solidFill>
                  <a:srgbClr val="44236B"/>
                </a:solidFill>
              </a:rPr>
              <a:t>sens du </a:t>
            </a:r>
            <a:r>
              <a:rPr lang="fr-FR" sz="1600" dirty="0" smtClean="0">
                <a:solidFill>
                  <a:srgbClr val="44236B"/>
                </a:solidFill>
              </a:rPr>
              <a:t>tri est </a:t>
            </a:r>
            <a:r>
              <a:rPr lang="fr-FR" sz="1600" dirty="0">
                <a:solidFill>
                  <a:srgbClr val="44236B"/>
                </a:solidFill>
              </a:rPr>
              <a:t>symbolisé par une petite flèche à côté du libellé de </a:t>
            </a:r>
            <a:r>
              <a:rPr lang="fr-FR" sz="1600" dirty="0" smtClean="0">
                <a:solidFill>
                  <a:srgbClr val="44236B"/>
                </a:solidFill>
              </a:rPr>
              <a:t>l’entête )</a:t>
            </a:r>
          </a:p>
          <a:p>
            <a:pPr>
              <a:buFontTx/>
              <a:buNone/>
              <a:defRPr/>
            </a:pPr>
            <a:r>
              <a:rPr lang="fr-FR" sz="1600" dirty="0">
                <a:solidFill>
                  <a:srgbClr val="44236B"/>
                </a:solidFill>
              </a:rPr>
              <a:t>e</a:t>
            </a:r>
            <a:r>
              <a:rPr lang="fr-FR" sz="1600" dirty="0" smtClean="0">
                <a:solidFill>
                  <a:srgbClr val="44236B"/>
                </a:solidFill>
              </a:rPr>
              <a:t>x : </a:t>
            </a:r>
            <a:r>
              <a:rPr lang="fr-FR" sz="1600" dirty="0" smtClean="0"/>
              <a:t>		ou </a:t>
            </a:r>
          </a:p>
          <a:p>
            <a:pPr>
              <a:buFontTx/>
              <a:buNone/>
              <a:defRPr/>
            </a:pPr>
            <a:endParaRPr lang="fr-FR" sz="16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9912" y="3087656"/>
            <a:ext cx="3423900" cy="300037"/>
          </a:xfrm>
          <a:prstGeom prst="rect">
            <a:avLst/>
          </a:prstGeom>
          <a:noFill/>
          <a:ln w="25400" algn="ctr">
            <a:solidFill>
              <a:srgbClr val="4423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5584548"/>
            <a:ext cx="9985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5568843"/>
            <a:ext cx="10128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4348" r="76017" b="71570"/>
          <a:stretch/>
        </p:blipFill>
        <p:spPr bwMode="auto">
          <a:xfrm>
            <a:off x="1604556" y="2472293"/>
            <a:ext cx="2082305" cy="3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0862" y="2933700"/>
            <a:ext cx="8877300" cy="4038029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fr-FR" sz="1400" b="1" dirty="0" smtClean="0">
                <a:solidFill>
                  <a:srgbClr val="44236B"/>
                </a:solidFill>
                <a:sym typeface="Wingdings" panose="05000000000000000000" pitchFamily="2" charset="2"/>
              </a:rPr>
              <a:t>« </a:t>
            </a:r>
            <a:r>
              <a:rPr lang="fr-FR" sz="1400" b="1" dirty="0" smtClean="0">
                <a:solidFill>
                  <a:srgbClr val="44236B"/>
                </a:solidFill>
              </a:rPr>
              <a:t>Statut »</a:t>
            </a:r>
            <a:r>
              <a:rPr lang="fr-FR" sz="1400" b="1" dirty="0">
                <a:solidFill>
                  <a:srgbClr val="44236B"/>
                </a:solidFill>
              </a:rPr>
              <a:t> :</a:t>
            </a:r>
            <a:r>
              <a:rPr lang="fr-FR" sz="1200" dirty="0">
                <a:solidFill>
                  <a:srgbClr val="44236B"/>
                </a:solidFill>
              </a:rPr>
              <a:t> </a:t>
            </a:r>
            <a:r>
              <a:rPr lang="fr-FR" sz="1400" dirty="0" smtClean="0">
                <a:solidFill>
                  <a:srgbClr val="44236B"/>
                </a:solidFill>
              </a:rPr>
              <a:t>statut </a:t>
            </a:r>
            <a:r>
              <a:rPr lang="fr-FR" sz="1400" dirty="0">
                <a:solidFill>
                  <a:srgbClr val="44236B"/>
                </a:solidFill>
              </a:rPr>
              <a:t>de la demande </a:t>
            </a:r>
            <a:r>
              <a:rPr lang="fr-FR" sz="1400" dirty="0" smtClean="0">
                <a:solidFill>
                  <a:srgbClr val="44236B"/>
                </a:solidFill>
              </a:rPr>
              <a:t>le </a:t>
            </a:r>
            <a:r>
              <a:rPr lang="fr-FR" sz="1400" dirty="0">
                <a:solidFill>
                  <a:srgbClr val="44236B"/>
                </a:solidFill>
              </a:rPr>
              <a:t>plus </a:t>
            </a:r>
            <a:r>
              <a:rPr lang="fr-FR" sz="1400" dirty="0" smtClean="0">
                <a:solidFill>
                  <a:srgbClr val="44236B"/>
                </a:solidFill>
              </a:rPr>
              <a:t>avancé -  autres </a:t>
            </a:r>
            <a:r>
              <a:rPr lang="fr-FR" sz="1400" dirty="0">
                <a:solidFill>
                  <a:srgbClr val="44236B"/>
                </a:solidFill>
              </a:rPr>
              <a:t>icônes présents : </a:t>
            </a:r>
            <a:endParaRPr lang="fr-FR" sz="1600" dirty="0" smtClean="0">
              <a:solidFill>
                <a:srgbClr val="44236B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>
                <a:solidFill>
                  <a:srgbClr val="44236B"/>
                </a:solidFill>
              </a:rPr>
              <a:t>	 </a:t>
            </a:r>
            <a:r>
              <a:rPr lang="fr-FR" sz="1400" dirty="0" smtClean="0">
                <a:solidFill>
                  <a:srgbClr val="44236B"/>
                </a:solidFill>
              </a:rPr>
              <a:t> </a:t>
            </a:r>
            <a:r>
              <a:rPr lang="fr-FR" sz="1200" dirty="0" smtClean="0">
                <a:solidFill>
                  <a:srgbClr val="44236B"/>
                </a:solidFill>
              </a:rPr>
              <a:t>présence </a:t>
            </a:r>
            <a:r>
              <a:rPr lang="fr-FR" sz="1200" dirty="0">
                <a:solidFill>
                  <a:srgbClr val="44236B"/>
                </a:solidFill>
              </a:rPr>
              <a:t>d’un dossier Grand Age lié au dossier </a:t>
            </a:r>
            <a:r>
              <a:rPr lang="fr-FR" sz="1200" dirty="0" smtClean="0">
                <a:solidFill>
                  <a:srgbClr val="44236B"/>
                </a:solidFill>
              </a:rPr>
              <a:t>Sanitaire</a:t>
            </a:r>
          </a:p>
          <a:p>
            <a:pPr>
              <a:buFontTx/>
              <a:buNone/>
              <a:defRPr/>
            </a:pPr>
            <a:r>
              <a:rPr lang="fr-FR" sz="1200" dirty="0">
                <a:solidFill>
                  <a:srgbClr val="44236B"/>
                </a:solidFill>
              </a:rPr>
              <a:t> </a:t>
            </a:r>
            <a:r>
              <a:rPr lang="fr-FR" sz="1200" dirty="0" smtClean="0">
                <a:solidFill>
                  <a:srgbClr val="44236B"/>
                </a:solidFill>
              </a:rPr>
              <a:t>                       demande </a:t>
            </a:r>
            <a:r>
              <a:rPr lang="fr-FR" sz="1200" dirty="0">
                <a:solidFill>
                  <a:srgbClr val="44236B"/>
                </a:solidFill>
              </a:rPr>
              <a:t>d’admission </a:t>
            </a:r>
            <a:r>
              <a:rPr lang="fr-FR" sz="1200" dirty="0" smtClean="0">
                <a:solidFill>
                  <a:srgbClr val="44236B"/>
                </a:solidFill>
              </a:rPr>
              <a:t>relancée auprès du service Prescripteur pour qu’il confirme l’accord proposé</a:t>
            </a:r>
          </a:p>
          <a:p>
            <a:pPr>
              <a:buFontTx/>
              <a:buNone/>
              <a:defRPr/>
            </a:pPr>
            <a:r>
              <a:rPr lang="fr-FR" sz="1200" dirty="0">
                <a:solidFill>
                  <a:srgbClr val="44236B"/>
                </a:solidFill>
              </a:rPr>
              <a:t>	 </a:t>
            </a:r>
            <a:r>
              <a:rPr lang="fr-FR" sz="1200" dirty="0" smtClean="0">
                <a:solidFill>
                  <a:srgbClr val="44236B"/>
                </a:solidFill>
              </a:rPr>
              <a:t> demande </a:t>
            </a:r>
            <a:r>
              <a:rPr lang="fr-FR" sz="1200" dirty="0">
                <a:solidFill>
                  <a:srgbClr val="44236B"/>
                </a:solidFill>
              </a:rPr>
              <a:t>en cours de modification par le service </a:t>
            </a:r>
            <a:r>
              <a:rPr lang="fr-FR" sz="1200" dirty="0" smtClean="0">
                <a:solidFill>
                  <a:srgbClr val="44236B"/>
                </a:solidFill>
              </a:rPr>
              <a:t>prescripteur</a:t>
            </a:r>
          </a:p>
          <a:p>
            <a:pPr>
              <a:buFontTx/>
              <a:buNone/>
              <a:defRPr/>
            </a:pPr>
            <a:r>
              <a:rPr lang="fr-FR" sz="1200" dirty="0">
                <a:solidFill>
                  <a:srgbClr val="44236B"/>
                </a:solidFill>
              </a:rPr>
              <a:t> </a:t>
            </a:r>
            <a:r>
              <a:rPr lang="fr-FR" sz="1200" dirty="0" smtClean="0">
                <a:solidFill>
                  <a:srgbClr val="44236B"/>
                </a:solidFill>
              </a:rPr>
              <a:t>                       accord </a:t>
            </a:r>
            <a:r>
              <a:rPr lang="fr-FR" sz="1200" dirty="0">
                <a:solidFill>
                  <a:srgbClr val="44236B"/>
                </a:solidFill>
              </a:rPr>
              <a:t>de principe relancé par le </a:t>
            </a:r>
            <a:r>
              <a:rPr lang="fr-FR" sz="1200" dirty="0" smtClean="0">
                <a:solidFill>
                  <a:srgbClr val="44236B"/>
                </a:solidFill>
              </a:rPr>
              <a:t>prescripteur (à droite du TDB)</a:t>
            </a:r>
            <a:endParaRPr lang="fr-FR" sz="1200" dirty="0">
              <a:solidFill>
                <a:srgbClr val="44236B"/>
              </a:solidFill>
            </a:endParaRPr>
          </a:p>
          <a:p>
            <a:pPr>
              <a:buFontTx/>
              <a:buNone/>
              <a:defRPr/>
            </a:pPr>
            <a:r>
              <a:rPr lang="fr-FR" sz="1200" dirty="0" smtClean="0">
                <a:solidFill>
                  <a:srgbClr val="44236B"/>
                </a:solidFill>
              </a:rPr>
              <a:t>                       </a:t>
            </a:r>
            <a:r>
              <a:rPr lang="fr-FR" sz="1200" dirty="0">
                <a:solidFill>
                  <a:srgbClr val="44236B"/>
                </a:solidFill>
              </a:rPr>
              <a:t>demande d’admission « anticipée » (initialisation de la demande avant hospitalisation du patient) </a:t>
            </a:r>
            <a:endParaRPr lang="fr-FR" sz="1200" dirty="0" smtClean="0">
              <a:solidFill>
                <a:srgbClr val="44236B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smtClean="0">
                <a:solidFill>
                  <a:srgbClr val="44236B"/>
                </a:solidFill>
              </a:rPr>
              <a:t>	</a:t>
            </a:r>
          </a:p>
          <a:p>
            <a:pPr marL="285750" indent="-285750">
              <a:buFont typeface="Wingdings" pitchFamily="2" charset="2"/>
              <a:buChar char="à"/>
              <a:defRPr/>
            </a:pPr>
            <a:r>
              <a:rPr lang="fr-FR" sz="1400" b="1" dirty="0" smtClean="0">
                <a:solidFill>
                  <a:srgbClr val="44236B"/>
                </a:solidFill>
              </a:rPr>
              <a:t>« </a:t>
            </a:r>
            <a:r>
              <a:rPr lang="fr-FR" sz="1400" b="1" dirty="0" err="1" smtClean="0">
                <a:solidFill>
                  <a:srgbClr val="44236B"/>
                </a:solidFill>
              </a:rPr>
              <a:t>Récept</a:t>
            </a:r>
            <a:r>
              <a:rPr lang="fr-FR" sz="1400" b="1" dirty="0" smtClean="0">
                <a:solidFill>
                  <a:srgbClr val="44236B"/>
                </a:solidFill>
              </a:rPr>
              <a:t>. »</a:t>
            </a:r>
            <a:r>
              <a:rPr lang="fr-FR" sz="1400" b="1" dirty="0">
                <a:solidFill>
                  <a:srgbClr val="44236B"/>
                </a:solidFill>
              </a:rPr>
              <a:t> : </a:t>
            </a:r>
            <a:r>
              <a:rPr lang="fr-FR" sz="1200" dirty="0">
                <a:solidFill>
                  <a:srgbClr val="44236B"/>
                </a:solidFill>
              </a:rPr>
              <a:t>date de réception de la demande d’admission</a:t>
            </a:r>
          </a:p>
          <a:p>
            <a:pPr marL="285750" indent="-285750">
              <a:buFont typeface="Wingdings" pitchFamily="2" charset="2"/>
              <a:buChar char="à"/>
              <a:defRPr/>
            </a:pPr>
            <a:r>
              <a:rPr lang="fr-FR" sz="1400" b="1" dirty="0" smtClean="0">
                <a:solidFill>
                  <a:srgbClr val="44236B"/>
                </a:solidFill>
              </a:rPr>
              <a:t>« </a:t>
            </a:r>
            <a:r>
              <a:rPr lang="fr-FR" sz="1400" b="1" dirty="0" err="1" smtClean="0">
                <a:solidFill>
                  <a:srgbClr val="44236B"/>
                </a:solidFill>
              </a:rPr>
              <a:t>Admiss</a:t>
            </a:r>
            <a:r>
              <a:rPr lang="fr-FR" sz="1400" b="1" dirty="0" smtClean="0">
                <a:solidFill>
                  <a:srgbClr val="44236B"/>
                </a:solidFill>
              </a:rPr>
              <a:t>.»</a:t>
            </a:r>
            <a:r>
              <a:rPr lang="fr-FR" sz="1400" b="1" dirty="0">
                <a:solidFill>
                  <a:srgbClr val="44236B"/>
                </a:solidFill>
              </a:rPr>
              <a:t> : </a:t>
            </a:r>
            <a:r>
              <a:rPr lang="fr-FR" sz="1200" dirty="0">
                <a:solidFill>
                  <a:srgbClr val="44236B"/>
                </a:solidFill>
              </a:rPr>
              <a:t>date d’admission </a:t>
            </a:r>
            <a:r>
              <a:rPr lang="fr-FR" sz="1200" u="sng" dirty="0">
                <a:solidFill>
                  <a:srgbClr val="44236B"/>
                </a:solidFill>
              </a:rPr>
              <a:t>souhaitée </a:t>
            </a:r>
            <a:r>
              <a:rPr lang="fr-FR" sz="1200" dirty="0">
                <a:solidFill>
                  <a:srgbClr val="44236B"/>
                </a:solidFill>
              </a:rPr>
              <a:t>si aucun accord n’a été trouvé - ou d</a:t>
            </a:r>
            <a:r>
              <a:rPr lang="fr-FR" sz="1200" dirty="0" smtClean="0">
                <a:solidFill>
                  <a:srgbClr val="44236B"/>
                </a:solidFill>
              </a:rPr>
              <a:t>ate </a:t>
            </a:r>
            <a:r>
              <a:rPr lang="fr-FR" sz="1200" dirty="0">
                <a:solidFill>
                  <a:srgbClr val="44236B"/>
                </a:solidFill>
              </a:rPr>
              <a:t>d’admission </a:t>
            </a:r>
            <a:r>
              <a:rPr lang="fr-FR" sz="1200" u="sng" dirty="0">
                <a:solidFill>
                  <a:srgbClr val="44236B"/>
                </a:solidFill>
              </a:rPr>
              <a:t>prévue</a:t>
            </a:r>
            <a:r>
              <a:rPr lang="fr-FR" sz="1200" dirty="0">
                <a:solidFill>
                  <a:srgbClr val="44236B"/>
                </a:solidFill>
              </a:rPr>
              <a:t> avec le prescripteur si </a:t>
            </a:r>
            <a:r>
              <a:rPr lang="fr-FR" sz="1200" dirty="0" smtClean="0">
                <a:solidFill>
                  <a:srgbClr val="44236B"/>
                </a:solidFill>
              </a:rPr>
              <a:t>accord confirmé et demande non finalisée </a:t>
            </a:r>
            <a:r>
              <a:rPr lang="fr-FR" sz="1200" dirty="0">
                <a:solidFill>
                  <a:srgbClr val="44236B"/>
                </a:solidFill>
              </a:rPr>
              <a:t>– ou date d’admission </a:t>
            </a:r>
            <a:r>
              <a:rPr lang="fr-FR" sz="1200" u="sng" dirty="0">
                <a:solidFill>
                  <a:srgbClr val="44236B"/>
                </a:solidFill>
              </a:rPr>
              <a:t>réelle </a:t>
            </a:r>
            <a:r>
              <a:rPr lang="fr-FR" sz="1200" dirty="0">
                <a:solidFill>
                  <a:srgbClr val="44236B"/>
                </a:solidFill>
              </a:rPr>
              <a:t>du patient si </a:t>
            </a:r>
            <a:r>
              <a:rPr lang="fr-FR" sz="1200" dirty="0" smtClean="0">
                <a:solidFill>
                  <a:srgbClr val="44236B"/>
                </a:solidFill>
              </a:rPr>
              <a:t> </a:t>
            </a:r>
            <a:r>
              <a:rPr lang="fr-FR" sz="1200" dirty="0">
                <a:solidFill>
                  <a:srgbClr val="44236B"/>
                </a:solidFill>
              </a:rPr>
              <a:t>demande </a:t>
            </a:r>
            <a:r>
              <a:rPr lang="fr-FR" sz="1200" dirty="0" smtClean="0">
                <a:solidFill>
                  <a:srgbClr val="44236B"/>
                </a:solidFill>
              </a:rPr>
              <a:t> finalisée</a:t>
            </a:r>
            <a:endParaRPr lang="fr-FR" sz="1200" dirty="0">
              <a:solidFill>
                <a:srgbClr val="44236B"/>
              </a:solidFill>
            </a:endParaRPr>
          </a:p>
          <a:p>
            <a:pPr marL="285750" indent="-285750">
              <a:buFont typeface="Wingdings" pitchFamily="2" charset="2"/>
              <a:buChar char="à"/>
              <a:defRPr/>
            </a:pPr>
            <a:r>
              <a:rPr lang="fr-FR" sz="1400" b="1" dirty="0" smtClean="0">
                <a:solidFill>
                  <a:srgbClr val="44236B"/>
                </a:solidFill>
              </a:rPr>
              <a:t>« Envoyée </a:t>
            </a:r>
            <a:r>
              <a:rPr lang="fr-FR" sz="1400" b="1" dirty="0">
                <a:solidFill>
                  <a:srgbClr val="44236B"/>
                </a:solidFill>
              </a:rPr>
              <a:t>à</a:t>
            </a:r>
            <a:r>
              <a:rPr lang="fr-FR" sz="1400" b="1" dirty="0" smtClean="0">
                <a:solidFill>
                  <a:srgbClr val="44236B"/>
                </a:solidFill>
              </a:rPr>
              <a:t> »</a:t>
            </a:r>
            <a:r>
              <a:rPr lang="fr-FR" sz="1400" b="1" dirty="0">
                <a:solidFill>
                  <a:srgbClr val="44236B"/>
                </a:solidFill>
              </a:rPr>
              <a:t> </a:t>
            </a:r>
            <a:r>
              <a:rPr lang="fr-FR" sz="1200" dirty="0">
                <a:solidFill>
                  <a:srgbClr val="44236B"/>
                </a:solidFill>
              </a:rPr>
              <a:t>: visibilité sur les autres unités d’admission contactées </a:t>
            </a:r>
            <a:r>
              <a:rPr lang="fr-FR" sz="1200" dirty="0" smtClean="0">
                <a:solidFill>
                  <a:srgbClr val="44236B"/>
                </a:solidFill>
              </a:rPr>
              <a:t>au clic sur </a:t>
            </a:r>
            <a:endParaRPr lang="fr-FR" sz="1200" dirty="0">
              <a:solidFill>
                <a:srgbClr val="44236B"/>
              </a:solidFill>
            </a:endParaRPr>
          </a:p>
          <a:p>
            <a:pPr>
              <a:buFontTx/>
              <a:buNone/>
              <a:defRPr/>
            </a:pPr>
            <a:r>
              <a:rPr lang="fr-FR" sz="1400" b="1" u="sng" dirty="0" smtClean="0">
                <a:solidFill>
                  <a:srgbClr val="44236B"/>
                </a:solidFill>
              </a:rPr>
              <a:t>Autres indicateurs </a:t>
            </a:r>
            <a:r>
              <a:rPr lang="fr-FR" sz="1200" u="sng" dirty="0" smtClean="0">
                <a:solidFill>
                  <a:srgbClr val="44236B"/>
                </a:solidFill>
              </a:rPr>
              <a:t>(en dernière colonne) </a:t>
            </a:r>
            <a:r>
              <a:rPr lang="fr-FR" sz="1400" u="sng" dirty="0" smtClean="0">
                <a:solidFill>
                  <a:srgbClr val="44236B"/>
                </a:solidFill>
              </a:rPr>
              <a:t>: </a:t>
            </a:r>
            <a:r>
              <a:rPr lang="fr-FR" sz="1200" dirty="0">
                <a:solidFill>
                  <a:srgbClr val="44236B"/>
                </a:solidFill>
              </a:rPr>
              <a:t>	</a:t>
            </a:r>
            <a:r>
              <a:rPr lang="fr-FR" sz="1200" dirty="0" smtClean="0">
                <a:solidFill>
                  <a:srgbClr val="44236B"/>
                </a:solidFill>
              </a:rPr>
              <a:t>	</a:t>
            </a:r>
          </a:p>
          <a:p>
            <a:pPr marL="171450" indent="-171450">
              <a:buFont typeface="Wingdings" pitchFamily="2" charset="2"/>
              <a:buChar char="à"/>
              <a:defRPr/>
            </a:pPr>
            <a:r>
              <a:rPr lang="fr-FR" sz="1200" dirty="0">
                <a:solidFill>
                  <a:srgbClr val="44236B"/>
                </a:solidFill>
              </a:rPr>
              <a:t>N</a:t>
            </a:r>
            <a:r>
              <a:rPr lang="fr-FR" sz="1200" dirty="0" smtClean="0">
                <a:solidFill>
                  <a:srgbClr val="44236B"/>
                </a:solidFill>
              </a:rPr>
              <a:t>ote interne au service receveur :        note vide - 	   note renseignée (visible au survol)</a:t>
            </a:r>
            <a:endParaRPr lang="fr-FR" sz="1200" dirty="0" smtClean="0">
              <a:solidFill>
                <a:srgbClr val="44236B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itchFamily="2" charset="2"/>
              <a:buChar char="à"/>
              <a:defRPr/>
            </a:pPr>
            <a:r>
              <a:rPr lang="fr-FR" sz="1200" dirty="0" smtClean="0">
                <a:solidFill>
                  <a:srgbClr val="44236B"/>
                </a:solidFill>
                <a:sym typeface="Wingdings" panose="05000000000000000000" pitchFamily="2" charset="2"/>
              </a:rPr>
              <a:t>Messagerie entre Prescripteur et Receveur (après confirmation) : 	message non lu - 	message lu</a:t>
            </a:r>
          </a:p>
          <a:p>
            <a:pPr marL="171450" indent="-171450">
              <a:buFont typeface="Wingdings" pitchFamily="2" charset="2"/>
              <a:buChar char="à"/>
              <a:defRPr/>
            </a:pPr>
            <a:r>
              <a:rPr lang="fr-FR" sz="1200" dirty="0">
                <a:solidFill>
                  <a:srgbClr val="44236B"/>
                </a:solidFill>
                <a:sym typeface="Wingdings" panose="05000000000000000000" pitchFamily="2" charset="2"/>
              </a:rPr>
              <a:t> </a:t>
            </a:r>
            <a:r>
              <a:rPr lang="fr-FR" sz="1200" dirty="0" smtClean="0">
                <a:solidFill>
                  <a:srgbClr val="44236B"/>
                </a:solidFill>
                <a:sym typeface="Wingdings" panose="05000000000000000000" pitchFamily="2" charset="2"/>
              </a:rPr>
              <a:t>       </a:t>
            </a:r>
            <a:r>
              <a:rPr lang="fr-FR" sz="1200" dirty="0">
                <a:solidFill>
                  <a:srgbClr val="44236B"/>
                </a:solidFill>
              </a:rPr>
              <a:t>Présence de pièce </a:t>
            </a:r>
            <a:r>
              <a:rPr lang="fr-FR" sz="1200" dirty="0" smtClean="0">
                <a:solidFill>
                  <a:srgbClr val="44236B"/>
                </a:solidFill>
              </a:rPr>
              <a:t>jointe	</a:t>
            </a:r>
          </a:p>
          <a:p>
            <a:pPr marL="171450" indent="-171450">
              <a:buFont typeface="Wingdings" pitchFamily="2" charset="2"/>
              <a:buChar char="à"/>
              <a:defRPr/>
            </a:pPr>
            <a:r>
              <a:rPr lang="fr-FR" sz="1200" dirty="0" smtClean="0">
                <a:solidFill>
                  <a:srgbClr val="44236B"/>
                </a:solidFill>
              </a:rPr>
              <a:t>        </a:t>
            </a:r>
            <a:r>
              <a:rPr lang="fr-FR" sz="1200" dirty="0">
                <a:solidFill>
                  <a:srgbClr val="44236B"/>
                </a:solidFill>
              </a:rPr>
              <a:t>Possibilité de relance du </a:t>
            </a:r>
            <a:r>
              <a:rPr lang="fr-FR" sz="1200" dirty="0" smtClean="0">
                <a:solidFill>
                  <a:srgbClr val="44236B"/>
                </a:solidFill>
              </a:rPr>
              <a:t>Prescripteur si non confirmation de sa part, 72 heures après une proposition d’accueil</a:t>
            </a:r>
            <a:endParaRPr lang="fr-FR" sz="1200" dirty="0">
              <a:solidFill>
                <a:srgbClr val="44236B"/>
              </a:solidFill>
            </a:endParaRPr>
          </a:p>
          <a:p>
            <a:pPr>
              <a:buNone/>
              <a:defRPr/>
            </a:pPr>
            <a:r>
              <a:rPr lang="fr-FR" sz="1200" dirty="0" smtClean="0">
                <a:solidFill>
                  <a:srgbClr val="44236B"/>
                </a:solidFill>
              </a:rPr>
              <a:t>    </a:t>
            </a:r>
          </a:p>
        </p:txBody>
      </p:sp>
      <p:grpSp>
        <p:nvGrpSpPr>
          <p:cNvPr id="12" name="Groupe 2"/>
          <p:cNvGrpSpPr>
            <a:grpSpLocks/>
          </p:cNvGrpSpPr>
          <p:nvPr/>
        </p:nvGrpSpPr>
        <p:grpSpPr bwMode="auto">
          <a:xfrm>
            <a:off x="760164" y="3208308"/>
            <a:ext cx="328611" cy="793750"/>
            <a:chOff x="681083" y="4021203"/>
            <a:chExt cx="328393" cy="793171"/>
          </a:xfrm>
        </p:grpSpPr>
        <p:grpSp>
          <p:nvGrpSpPr>
            <p:cNvPr id="13" name="Groupe 1"/>
            <p:cNvGrpSpPr>
              <a:grpSpLocks/>
            </p:cNvGrpSpPr>
            <p:nvPr/>
          </p:nvGrpSpPr>
          <p:grpSpPr bwMode="auto">
            <a:xfrm>
              <a:off x="681083" y="4021203"/>
              <a:ext cx="328393" cy="559746"/>
              <a:chOff x="681083" y="2916828"/>
              <a:chExt cx="328393" cy="559746"/>
            </a:xfrm>
          </p:grpSpPr>
          <p:pic>
            <p:nvPicPr>
              <p:cNvPr id="15" name="Imag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948" y="2916828"/>
                <a:ext cx="278527" cy="26382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Imag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083" y="3180655"/>
                <a:ext cx="328393" cy="295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Imag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582" y="4557199"/>
              <a:ext cx="301894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e 3"/>
          <p:cNvGrpSpPr>
            <a:grpSpLocks/>
          </p:cNvGrpSpPr>
          <p:nvPr/>
        </p:nvGrpSpPr>
        <p:grpSpPr bwMode="auto">
          <a:xfrm>
            <a:off x="40862" y="1222375"/>
            <a:ext cx="9144000" cy="1587500"/>
            <a:chOff x="0" y="1239659"/>
            <a:chExt cx="9144000" cy="1587773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9659"/>
              <a:ext cx="9144000" cy="105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862" y="1529057"/>
              <a:ext cx="8324603" cy="214313"/>
            </a:xfrm>
            <a:prstGeom prst="rect">
              <a:avLst/>
            </a:prstGeom>
            <a:noFill/>
            <a:ln w="25400" algn="ctr">
              <a:solidFill>
                <a:srgbClr val="4423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FR" altLang="fr-FR" sz="2200">
                <a:latin typeface="Times New Roman" pitchFamily="18" charset="0"/>
              </a:endParaRPr>
            </a:p>
          </p:txBody>
        </p:sp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" y="2301703"/>
              <a:ext cx="9138763" cy="27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" y="2561093"/>
              <a:ext cx="9138763" cy="26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/>
          <a:stretch>
            <a:fillRect/>
          </a:stretch>
        </p:blipFill>
        <p:spPr bwMode="auto">
          <a:xfrm>
            <a:off x="6184340" y="5219230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99" y="5785380"/>
            <a:ext cx="276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04" y="5750781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42" y="6030325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85" y="6040724"/>
            <a:ext cx="266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4"/>
          <p:cNvGrpSpPr>
            <a:grpSpLocks/>
          </p:cNvGrpSpPr>
          <p:nvPr/>
        </p:nvGrpSpPr>
        <p:grpSpPr bwMode="auto">
          <a:xfrm>
            <a:off x="317683" y="6244157"/>
            <a:ext cx="258762" cy="460693"/>
            <a:chOff x="280537" y="6166773"/>
            <a:chExt cx="259213" cy="460300"/>
          </a:xfrm>
        </p:grpSpPr>
        <p:pic>
          <p:nvPicPr>
            <p:cNvPr id="24" name="Imag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" y="6166773"/>
              <a:ext cx="2476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37" y="6388948"/>
              <a:ext cx="2571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7" t="27292" r="10903" b="11355"/>
          <a:stretch/>
        </p:blipFill>
        <p:spPr bwMode="auto">
          <a:xfrm>
            <a:off x="769242" y="3908541"/>
            <a:ext cx="245171" cy="23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6"/>
          <a:srcRect t="27119"/>
          <a:stretch/>
        </p:blipFill>
        <p:spPr>
          <a:xfrm>
            <a:off x="746262" y="4148138"/>
            <a:ext cx="342513" cy="239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862" y="1256764"/>
            <a:ext cx="2926666" cy="2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sp>
        <p:nvSpPr>
          <p:cNvPr id="9" name="Carré corné 8"/>
          <p:cNvSpPr/>
          <p:nvPr/>
        </p:nvSpPr>
        <p:spPr>
          <a:xfrm>
            <a:off x="643405" y="1477747"/>
            <a:ext cx="2935288" cy="1598612"/>
          </a:xfrm>
          <a:prstGeom prst="foldedCorner">
            <a:avLst/>
          </a:prstGeom>
          <a:solidFill>
            <a:schemeClr val="bg1"/>
          </a:solidFill>
          <a:ln>
            <a:solidFill>
              <a:srgbClr val="442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sz="1600" dirty="0">
                <a:solidFill>
                  <a:srgbClr val="44236B"/>
                </a:solidFill>
              </a:rPr>
              <a:t>Depuis le tableau de bord, a</a:t>
            </a:r>
            <a:r>
              <a:rPr lang="fr-FR" sz="1600" dirty="0">
                <a:solidFill>
                  <a:srgbClr val="44236B"/>
                </a:solidFill>
              </a:rPr>
              <a:t>ccès au récapitulatif des autres unités d’admission contactées en cliquant </a:t>
            </a:r>
            <a:r>
              <a:rPr lang="fr-FR" altLang="fr-FR" sz="1600" dirty="0">
                <a:solidFill>
                  <a:srgbClr val="44236B"/>
                </a:solidFill>
              </a:rPr>
              <a:t>sur : </a:t>
            </a:r>
            <a:endParaRPr lang="fr-FR" sz="1600" u="sng" dirty="0">
              <a:solidFill>
                <a:srgbClr val="44236B"/>
              </a:solidFill>
              <a:sym typeface="Wingdings" panose="05000000000000000000" pitchFamily="2" charset="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/>
          <a:stretch>
            <a:fillRect/>
          </a:stretch>
        </p:blipFill>
        <p:spPr bwMode="auto">
          <a:xfrm>
            <a:off x="1900705" y="2619159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75" y="3216537"/>
            <a:ext cx="5480534" cy="3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0" t="66949" b="-1"/>
          <a:stretch/>
        </p:blipFill>
        <p:spPr bwMode="auto">
          <a:xfrm>
            <a:off x="4959220" y="1538323"/>
            <a:ext cx="4028122" cy="149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45"/>
          <p:cNvSpPr>
            <a:spLocks noChangeShapeType="1"/>
          </p:cNvSpPr>
          <p:nvPr/>
        </p:nvSpPr>
        <p:spPr bwMode="auto">
          <a:xfrm flipH="1">
            <a:off x="5088367" y="2867698"/>
            <a:ext cx="675258" cy="574749"/>
          </a:xfrm>
          <a:prstGeom prst="line">
            <a:avLst/>
          </a:prstGeom>
          <a:noFill/>
          <a:ln w="25400">
            <a:solidFill>
              <a:srgbClr val="44236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658904" y="2623229"/>
            <a:ext cx="184531" cy="244470"/>
          </a:xfrm>
          <a:prstGeom prst="rect">
            <a:avLst/>
          </a:prstGeom>
          <a:noFill/>
          <a:ln w="25400" algn="ctr">
            <a:solidFill>
              <a:srgbClr val="4423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  <p:grpSp>
        <p:nvGrpSpPr>
          <p:cNvPr id="12" name="Groupe 21"/>
          <p:cNvGrpSpPr>
            <a:grpSpLocks/>
          </p:cNvGrpSpPr>
          <p:nvPr/>
        </p:nvGrpSpPr>
        <p:grpSpPr bwMode="auto">
          <a:xfrm>
            <a:off x="643405" y="4172155"/>
            <a:ext cx="2379655" cy="2262419"/>
            <a:chOff x="261370" y="4112407"/>
            <a:chExt cx="4367979" cy="1053986"/>
          </a:xfrm>
          <a:solidFill>
            <a:schemeClr val="bg1"/>
          </a:solidFill>
        </p:grpSpPr>
        <p:sp>
          <p:nvSpPr>
            <p:cNvPr id="13" name="ZoneTexte 17"/>
            <p:cNvSpPr txBox="1">
              <a:spLocks noChangeArrowheads="1"/>
            </p:cNvSpPr>
            <p:nvPr/>
          </p:nvSpPr>
          <p:spPr bwMode="auto">
            <a:xfrm>
              <a:off x="261370" y="4112407"/>
              <a:ext cx="4367979" cy="7169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fr-FR" altLang="fr-FR" sz="1400" dirty="0" smtClean="0"/>
            </a:p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fr-FR" altLang="fr-FR" sz="1400" dirty="0"/>
            </a:p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fr-FR" altLang="fr-FR" sz="1400" dirty="0" smtClean="0">
                <a:solidFill>
                  <a:srgbClr val="44236B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fr-FR" altLang="fr-FR" sz="1400" dirty="0" smtClean="0">
                  <a:solidFill>
                    <a:srgbClr val="44236B"/>
                  </a:solidFill>
                </a:rPr>
                <a:t>Unités contactées, dates et réponses  </a:t>
              </a:r>
              <a:r>
                <a:rPr lang="fr-FR" altLang="fr-FR" sz="1200" dirty="0" smtClean="0">
                  <a:solidFill>
                    <a:srgbClr val="44236B"/>
                  </a:solidFill>
                </a:rPr>
                <a:t>(les lignes grisées correspondent aux échanges annulés) </a:t>
              </a:r>
              <a:endParaRPr lang="fr-FR" altLang="fr-FR" sz="1400" dirty="0">
                <a:solidFill>
                  <a:srgbClr val="44236B"/>
                </a:solidFill>
              </a:endParaRPr>
            </a:p>
          </p:txBody>
        </p:sp>
        <p:sp>
          <p:nvSpPr>
            <p:cNvPr id="14" name="Accolade ouvrante 18"/>
            <p:cNvSpPr>
              <a:spLocks/>
            </p:cNvSpPr>
            <p:nvPr/>
          </p:nvSpPr>
          <p:spPr bwMode="auto">
            <a:xfrm>
              <a:off x="4309748" y="4175805"/>
              <a:ext cx="319601" cy="990588"/>
            </a:xfrm>
            <a:prstGeom prst="leftBrace">
              <a:avLst>
                <a:gd name="adj1" fmla="val 10446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fr-FR" altLang="fr-FR" sz="22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1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0" y="1512888"/>
            <a:ext cx="9144000" cy="4600437"/>
            <a:chOff x="0" y="1512888"/>
            <a:chExt cx="9144000" cy="4600437"/>
          </a:xfrm>
        </p:grpSpPr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190500" y="1512888"/>
              <a:ext cx="8863013" cy="3705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fr-FR" altLang="fr-FR" sz="1600" dirty="0" smtClean="0">
                  <a:solidFill>
                    <a:srgbClr val="44236B"/>
                  </a:solidFill>
                </a:rPr>
                <a:t>Si</a:t>
              </a:r>
              <a:r>
                <a:rPr lang="fr-FR" altLang="fr-FR" sz="1600" b="1" dirty="0" smtClean="0">
                  <a:solidFill>
                    <a:srgbClr val="44236B"/>
                  </a:solidFill>
                </a:rPr>
                <a:t> LE </a:t>
              </a:r>
              <a:r>
                <a:rPr lang="fr-FR" altLang="fr-FR" sz="1600" b="1" dirty="0">
                  <a:solidFill>
                    <a:srgbClr val="44236B"/>
                  </a:solidFill>
                </a:rPr>
                <a:t>RECEVEUR A DONNÉ UN ACCORD DE PRINCIPE </a:t>
              </a:r>
              <a:r>
                <a:rPr lang="fr-FR" altLang="fr-FR" sz="1600" dirty="0">
                  <a:solidFill>
                    <a:srgbClr val="44236B"/>
                  </a:solidFill>
                </a:rPr>
                <a:t>et </a:t>
              </a:r>
              <a:r>
                <a:rPr lang="fr-FR" altLang="fr-FR" sz="1600" dirty="0" smtClean="0">
                  <a:solidFill>
                    <a:srgbClr val="44236B"/>
                  </a:solidFill>
                </a:rPr>
                <a:t>qu’il </a:t>
              </a:r>
              <a:r>
                <a:rPr lang="fr-FR" altLang="fr-FR" sz="1600" dirty="0" smtClean="0">
                  <a:solidFill>
                    <a:srgbClr val="44236B"/>
                  </a:solidFill>
                </a:rPr>
                <a:t>n’a </a:t>
              </a:r>
              <a:r>
                <a:rPr lang="fr-FR" altLang="fr-FR" sz="1600" b="1" u="sng" dirty="0" smtClean="0">
                  <a:solidFill>
                    <a:srgbClr val="44236B"/>
                  </a:solidFill>
                </a:rPr>
                <a:t>pas été </a:t>
              </a:r>
              <a:r>
                <a:rPr lang="fr-FR" altLang="fr-FR" sz="1600" b="1" u="sng" dirty="0">
                  <a:solidFill>
                    <a:srgbClr val="44236B"/>
                  </a:solidFill>
                </a:rPr>
                <a:t>transformé </a:t>
              </a:r>
              <a:r>
                <a:rPr lang="fr-FR" altLang="fr-FR" sz="1600" dirty="0">
                  <a:solidFill>
                    <a:srgbClr val="44236B"/>
                  </a:solidFill>
                </a:rPr>
                <a:t>( en Accord avec date ou Refus) </a:t>
              </a:r>
              <a:r>
                <a:rPr lang="fr-FR" altLang="fr-FR" sz="1600" b="1" dirty="0">
                  <a:solidFill>
                    <a:srgbClr val="44236B"/>
                  </a:solidFill>
                </a:rPr>
                <a:t>après 72H</a:t>
              </a:r>
            </a:p>
            <a:p>
              <a:pPr lvl="1">
                <a:buFont typeface="Times New Roman" pitchFamily="18" charset="0"/>
                <a:buNone/>
              </a:pPr>
              <a:r>
                <a:rPr lang="fr-FR" altLang="fr-FR" sz="1600" dirty="0">
                  <a:solidFill>
                    <a:srgbClr val="44236B"/>
                  </a:solidFill>
                  <a:sym typeface="Wingdings" pitchFamily="2" charset="2"/>
                </a:rPr>
                <a:t> </a:t>
              </a:r>
              <a:r>
                <a:rPr lang="fr-FR" altLang="fr-FR" sz="1600" dirty="0">
                  <a:solidFill>
                    <a:srgbClr val="44236B"/>
                  </a:solidFill>
                </a:rPr>
                <a:t>Le service </a:t>
              </a:r>
              <a:r>
                <a:rPr lang="fr-FR" altLang="fr-FR" sz="1600" b="1" dirty="0">
                  <a:solidFill>
                    <a:srgbClr val="44236B"/>
                  </a:solidFill>
                </a:rPr>
                <a:t>prescripteur peut relancer </a:t>
              </a:r>
              <a:r>
                <a:rPr lang="fr-FR" altLang="fr-FR" sz="1600" dirty="0">
                  <a:solidFill>
                    <a:srgbClr val="44236B"/>
                  </a:solidFill>
                </a:rPr>
                <a:t>l’unité receveuse</a:t>
              </a:r>
            </a:p>
            <a:p>
              <a:pPr>
                <a:buFontTx/>
                <a:buNone/>
              </a:pPr>
              <a:r>
                <a:rPr lang="fr-FR" altLang="fr-FR" sz="1400" i="1" dirty="0">
                  <a:solidFill>
                    <a:srgbClr val="44236B"/>
                  </a:solidFill>
                </a:rPr>
                <a:t>Cas particulier des demandes « anticipées» :  la relance est possible 48H après la date d’hospitalisation du patient</a:t>
              </a:r>
            </a:p>
            <a:p>
              <a:pPr>
                <a:buFontTx/>
                <a:buNone/>
              </a:pPr>
              <a:endParaRPr lang="fr-FR" altLang="fr-FR" sz="1600" dirty="0">
                <a:sym typeface="Wingdings" pitchFamily="2" charset="2"/>
              </a:endParaRPr>
            </a:p>
            <a:p>
              <a:pPr>
                <a:buFontTx/>
                <a:buNone/>
              </a:pPr>
              <a:r>
                <a:rPr lang="fr-FR" altLang="fr-FR" sz="1600" b="1" u="sng" dirty="0">
                  <a:solidFill>
                    <a:srgbClr val="44236B"/>
                  </a:solidFill>
                  <a:sym typeface="Wingdings" pitchFamily="2" charset="2"/>
                </a:rPr>
                <a:t>Vision sur le TDB Receveur</a:t>
              </a:r>
              <a:r>
                <a:rPr lang="fr-FR" altLang="fr-FR" sz="1600" dirty="0">
                  <a:solidFill>
                    <a:srgbClr val="44236B"/>
                  </a:solidFill>
                  <a:sym typeface="Wingdings" pitchFamily="2" charset="2"/>
                </a:rPr>
                <a:t> : l</a:t>
              </a:r>
              <a:r>
                <a:rPr lang="fr-FR" altLang="fr-FR" sz="1600" dirty="0">
                  <a:solidFill>
                    <a:srgbClr val="44236B"/>
                  </a:solidFill>
                </a:rPr>
                <a:t>a relance de la part du service Prescripteur est indiquée par la présence de l’indicateur          et la ligne du dossier est distinguée en rose :</a:t>
              </a:r>
            </a:p>
            <a:p>
              <a:pPr>
                <a:buFontTx/>
                <a:buNone/>
              </a:pPr>
              <a:endParaRPr lang="fr-FR" altLang="fr-FR" sz="1600" dirty="0"/>
            </a:p>
            <a:p>
              <a:endParaRPr lang="fr-FR" altLang="fr-FR" sz="1600" dirty="0"/>
            </a:p>
            <a:p>
              <a:endParaRPr lang="fr-FR" altLang="fr-FR" sz="1600" dirty="0"/>
            </a:p>
            <a:p>
              <a:endParaRPr lang="fr-FR" altLang="fr-FR" sz="1600" dirty="0"/>
            </a:p>
            <a:p>
              <a:pPr>
                <a:buFontTx/>
                <a:buNone/>
              </a:pPr>
              <a:endParaRPr lang="fr-FR" altLang="fr-FR" sz="180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3608" y="4667112"/>
              <a:ext cx="8964613" cy="144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600" dirty="0">
                  <a:solidFill>
                    <a:srgbClr val="44236B"/>
                  </a:solidFill>
                  <a:sym typeface="Wingdings" pitchFamily="2" charset="2"/>
                </a:rPr>
                <a:t>Un message apparait </a:t>
              </a:r>
              <a:r>
                <a:rPr lang="fr-FR" altLang="fr-FR" sz="1600" dirty="0" smtClean="0">
                  <a:solidFill>
                    <a:srgbClr val="44236B"/>
                  </a:solidFill>
                  <a:sym typeface="Wingdings" pitchFamily="2" charset="2"/>
                </a:rPr>
                <a:t>à gauche de </a:t>
              </a:r>
              <a:r>
                <a:rPr lang="fr-FR" altLang="fr-FR" sz="1600" dirty="0">
                  <a:solidFill>
                    <a:srgbClr val="44236B"/>
                  </a:solidFill>
                  <a:sym typeface="Wingdings" pitchFamily="2" charset="2"/>
                </a:rPr>
                <a:t>la demande d’admission :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fr-FR" altLang="fr-FR" sz="1600" dirty="0">
                <a:solidFill>
                  <a:srgbClr val="44236B"/>
                </a:solidFill>
                <a:sym typeface="Wingdings" pitchFamily="2" charset="2"/>
              </a:endParaRP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fr-FR" altLang="fr-FR" sz="1600" dirty="0">
                <a:solidFill>
                  <a:srgbClr val="44236B"/>
                </a:solidFill>
                <a:sym typeface="Wingdings" pitchFamily="2" charset="2"/>
              </a:endParaRP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600" dirty="0">
                  <a:solidFill>
                    <a:srgbClr val="44236B"/>
                  </a:solidFill>
                  <a:sym typeface="Wingdings" pitchFamily="2" charset="2"/>
                </a:rPr>
                <a:t>N.B. : suite à une relance, u</a:t>
              </a:r>
              <a:r>
                <a:rPr lang="fr-FR" altLang="fr-FR" sz="1600" dirty="0">
                  <a:solidFill>
                    <a:srgbClr val="44236B"/>
                  </a:solidFill>
                </a:rPr>
                <a:t>n </a:t>
              </a:r>
              <a:r>
                <a:rPr lang="fr-FR" altLang="fr-FR" sz="1600" b="1" dirty="0">
                  <a:solidFill>
                    <a:srgbClr val="44236B"/>
                  </a:solidFill>
                </a:rPr>
                <a:t>e-mail  est adressé à l’unité relancée</a:t>
              </a:r>
              <a:endParaRPr lang="fr-FR" altLang="fr-FR" sz="1600" dirty="0">
                <a:solidFill>
                  <a:srgbClr val="44236B"/>
                </a:solidFill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" t="15627" r="84276" b="18922"/>
            <a:stretch>
              <a:fillRect/>
            </a:stretch>
          </p:blipFill>
          <p:spPr bwMode="auto">
            <a:xfrm>
              <a:off x="2444750" y="3400425"/>
              <a:ext cx="3937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85" r="45522" b="30138"/>
            <a:stretch>
              <a:fillRect/>
            </a:stretch>
          </p:blipFill>
          <p:spPr bwMode="auto">
            <a:xfrm>
              <a:off x="0" y="3744913"/>
              <a:ext cx="9144000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64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36"/>
          <a:stretch/>
        </p:blipFill>
        <p:spPr bwMode="auto">
          <a:xfrm>
            <a:off x="0" y="1312863"/>
            <a:ext cx="9144000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6363" y="3159958"/>
            <a:ext cx="8907462" cy="17081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44236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600" dirty="0" smtClean="0">
                <a:solidFill>
                  <a:srgbClr val="44236B"/>
                </a:solidFill>
              </a:rPr>
              <a:t>Guichet </a:t>
            </a:r>
            <a:r>
              <a:rPr lang="fr-FR" altLang="fr-FR" sz="1600" dirty="0">
                <a:solidFill>
                  <a:srgbClr val="44236B"/>
                </a:solidFill>
              </a:rPr>
              <a:t>unique d’admission :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600" dirty="0">
                <a:solidFill>
                  <a:srgbClr val="44236B"/>
                </a:solidFill>
              </a:rPr>
              <a:t>Possibilité </a:t>
            </a:r>
            <a:r>
              <a:rPr lang="fr-FR" altLang="fr-FR" sz="1600" dirty="0" smtClean="0">
                <a:solidFill>
                  <a:srgbClr val="44236B"/>
                </a:solidFill>
              </a:rPr>
              <a:t>d’</a:t>
            </a:r>
            <a:r>
              <a:rPr lang="fr-FR" altLang="fr-FR" sz="1600" b="1" dirty="0" smtClean="0">
                <a:solidFill>
                  <a:srgbClr val="44236B"/>
                </a:solidFill>
              </a:rPr>
              <a:t>afficher</a:t>
            </a:r>
            <a:r>
              <a:rPr lang="fr-FR" altLang="fr-FR" sz="1600" dirty="0" smtClean="0">
                <a:solidFill>
                  <a:srgbClr val="44236B"/>
                </a:solidFill>
              </a:rPr>
              <a:t>/</a:t>
            </a:r>
            <a:r>
              <a:rPr lang="fr-FR" altLang="fr-FR" sz="1600" b="1" dirty="0" smtClean="0">
                <a:solidFill>
                  <a:srgbClr val="44236B"/>
                </a:solidFill>
              </a:rPr>
              <a:t>masquer </a:t>
            </a:r>
            <a:r>
              <a:rPr lang="fr-FR" altLang="fr-FR" sz="1600" b="1" dirty="0">
                <a:solidFill>
                  <a:srgbClr val="44236B"/>
                </a:solidFill>
              </a:rPr>
              <a:t>les lignes en double </a:t>
            </a:r>
            <a:r>
              <a:rPr lang="fr-FR" altLang="fr-FR" sz="1600" dirty="0">
                <a:solidFill>
                  <a:srgbClr val="44236B"/>
                </a:solidFill>
              </a:rPr>
              <a:t>si une demande d’admission a été  envoyée à plusieurs unités du guichet unique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400" dirty="0">
                <a:solidFill>
                  <a:srgbClr val="44236B"/>
                </a:solidFill>
              </a:rPr>
              <a:t>Rappel : pour les demandes adressées à plusieurs unités du guichet unique d’admission :  </a:t>
            </a:r>
            <a:r>
              <a:rPr lang="fr-FR" altLang="fr-FR" sz="1400" u="sng" dirty="0">
                <a:solidFill>
                  <a:srgbClr val="44236B"/>
                </a:solidFill>
              </a:rPr>
              <a:t>après réponse par une unité du guichet unique,</a:t>
            </a:r>
            <a:r>
              <a:rPr lang="fr-FR" altLang="fr-FR" sz="1400" dirty="0">
                <a:solidFill>
                  <a:srgbClr val="44236B"/>
                </a:solidFill>
              </a:rPr>
              <a:t> les demandes sont masquées  sur les tableaux de bord des autres unités du guichet (voir paramétrage du guichet unique)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4348" r="76017" b="72624"/>
          <a:stretch/>
        </p:blipFill>
        <p:spPr bwMode="auto">
          <a:xfrm>
            <a:off x="717550" y="1853384"/>
            <a:ext cx="2082305" cy="24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0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3900" y="1298105"/>
            <a:ext cx="7509842" cy="802793"/>
          </a:xfrm>
        </p:spPr>
        <p:txBody>
          <a:bodyPr>
            <a:noAutofit/>
          </a:bodyPr>
          <a:lstStyle/>
          <a:p>
            <a:pPr algn="ctr"/>
            <a:r>
              <a:rPr lang="fr-FR" sz="4800" dirty="0" smtClean="0"/>
              <a:t>Merci de votre </a:t>
            </a:r>
            <a:r>
              <a:rPr lang="fr-FR" sz="4800" smtClean="0"/>
              <a:t>attention 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2127" y="2967334"/>
            <a:ext cx="7035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44236B"/>
                </a:solidFill>
              </a:rPr>
              <a:t>Contact support régional : </a:t>
            </a:r>
            <a:r>
              <a:rPr lang="fr-FR" sz="3600" u="sng" dirty="0" smtClean="0">
                <a:solidFill>
                  <a:srgbClr val="FF0066"/>
                </a:solidFill>
              </a:rPr>
              <a:t>infos@viatrajectoire-na.fr</a:t>
            </a:r>
            <a:r>
              <a:rPr lang="fr-FR" sz="3600" dirty="0" smtClean="0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fr-FR" sz="3600" dirty="0">
                <a:solidFill>
                  <a:srgbClr val="FF0066"/>
                </a:solidFill>
              </a:rPr>
              <a:t/>
            </a:r>
            <a:br>
              <a:rPr lang="fr-FR" sz="3600" dirty="0">
                <a:solidFill>
                  <a:srgbClr val="FF0066"/>
                </a:solidFill>
              </a:rPr>
            </a:br>
            <a:r>
              <a:rPr lang="fr-FR" sz="3600" dirty="0">
                <a:solidFill>
                  <a:srgbClr val="44236B"/>
                </a:solidFill>
              </a:rPr>
              <a:t>Tél : 0805 690 656 </a:t>
            </a:r>
          </a:p>
        </p:txBody>
      </p:sp>
    </p:spTree>
    <p:extLst>
      <p:ext uri="{BB962C8B-B14F-4D97-AF65-F5344CB8AC3E}">
        <p14:creationId xmlns:p14="http://schemas.microsoft.com/office/powerpoint/2010/main" val="25516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7750" y="571500"/>
            <a:ext cx="581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4236B"/>
                </a:solidFill>
              </a:rPr>
              <a:t>Un accès pour les professionnels de santé (hôpitaux et cliniques) </a:t>
            </a:r>
            <a:endParaRPr lang="fr-FR" dirty="0">
              <a:solidFill>
                <a:srgbClr val="44236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7" t="28104" r="2610" b="40317"/>
          <a:stretch/>
        </p:blipFill>
        <p:spPr bwMode="auto">
          <a:xfrm>
            <a:off x="142875" y="1301392"/>
            <a:ext cx="2800350" cy="190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05151" y="3038475"/>
            <a:ext cx="582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44236B"/>
                </a:solidFill>
              </a:rPr>
              <a:t>Accès sécurisé par des identifiants individuels nominatifs.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44236B"/>
                </a:solidFill>
              </a:rPr>
              <a:t>Les utilisateurs suivent en temps réel l’évolution de leurs demandes.</a:t>
            </a:r>
            <a:endParaRPr lang="fr-FR" dirty="0">
              <a:solidFill>
                <a:srgbClr val="442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 r="74786" b="40526"/>
          <a:stretch/>
        </p:blipFill>
        <p:spPr bwMode="auto">
          <a:xfrm>
            <a:off x="495301" y="1104900"/>
            <a:ext cx="2286000" cy="16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2024" y="409575"/>
            <a:ext cx="673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236B"/>
                </a:solidFill>
              </a:rPr>
              <a:t>Un accès pour les particuliers</a:t>
            </a:r>
            <a:endParaRPr lang="fr-FR" sz="2000" dirty="0">
              <a:solidFill>
                <a:srgbClr val="44236B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71825" y="1428750"/>
            <a:ext cx="51530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4236B"/>
                </a:solidFill>
              </a:rPr>
              <a:t>Les personnes et leur entourage en recherche d’établissement d’hébergement y ont accès par l’espace « particuliers ». </a:t>
            </a:r>
          </a:p>
          <a:p>
            <a:endParaRPr lang="fr-FR" dirty="0" smtClean="0">
              <a:solidFill>
                <a:srgbClr val="44236B"/>
              </a:solidFill>
            </a:endParaRPr>
          </a:p>
          <a:p>
            <a:r>
              <a:rPr lang="fr-FR" dirty="0">
                <a:solidFill>
                  <a:srgbClr val="44236B"/>
                </a:solidFill>
              </a:rPr>
              <a:t>Ils peuvent </a:t>
            </a:r>
            <a:endParaRPr lang="fr-FR" dirty="0" smtClean="0">
              <a:solidFill>
                <a:srgbClr val="44236B"/>
              </a:solidFill>
            </a:endParaRPr>
          </a:p>
          <a:p>
            <a:endParaRPr lang="fr-FR" dirty="0">
              <a:solidFill>
                <a:srgbClr val="4423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44236B"/>
                </a:solidFill>
              </a:rPr>
              <a:t>consulter librement l’annuaire des établissements d’hébergement pour Personnes Agées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44236B"/>
                </a:solidFill>
              </a:rPr>
              <a:t>Initier un dossier de demande d’admission, en compléter les éléments administratifs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44236B"/>
                </a:solidFill>
              </a:rPr>
              <a:t>En informer le médecin de leur choix, afin qu’il renseigne le volet médical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44236B"/>
                </a:solidFill>
              </a:rPr>
              <a:t>Envoyer leurs demandes aux établissements choisis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44236B"/>
                </a:solidFill>
              </a:rPr>
              <a:t>Suivre les réponses des établissements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9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/>
          <a:stretch/>
        </p:blipFill>
        <p:spPr bwMode="auto">
          <a:xfrm>
            <a:off x="-44844" y="1576552"/>
            <a:ext cx="9210868" cy="461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90625" y="66675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4236B"/>
                </a:solidFill>
              </a:rPr>
              <a:t>Page d’accueil de l’espace particulier : </a:t>
            </a:r>
            <a:endParaRPr lang="fr-FR" dirty="0">
              <a:solidFill>
                <a:srgbClr val="442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3" t="25506" r="31959" b="32713"/>
          <a:stretch/>
        </p:blipFill>
        <p:spPr bwMode="auto">
          <a:xfrm>
            <a:off x="228600" y="2641433"/>
            <a:ext cx="3703881" cy="2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t="28316" r="27404" b="41790"/>
          <a:stretch/>
        </p:blipFill>
        <p:spPr bwMode="auto">
          <a:xfrm>
            <a:off x="85725" y="1095376"/>
            <a:ext cx="1990725" cy="135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62075" y="381000"/>
            <a:ext cx="608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236B"/>
                </a:solidFill>
              </a:rPr>
              <a:t>Accès pour les médecins libéraux</a:t>
            </a:r>
            <a:endParaRPr lang="fr-FR" sz="2000" dirty="0">
              <a:solidFill>
                <a:srgbClr val="44236B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8582" y="942449"/>
            <a:ext cx="407272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44236B"/>
                </a:solidFill>
              </a:rPr>
              <a:t>Après une première connexion sur le site avec leur Carte professionnelle de Santé (CPS) et le code qui lui est attribué, le médecin libéral peut : </a:t>
            </a:r>
          </a:p>
          <a:p>
            <a:endParaRPr lang="fr-FR" sz="1600" dirty="0">
              <a:solidFill>
                <a:srgbClr val="44236B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44236B"/>
                </a:solidFill>
              </a:rPr>
              <a:t>Faire une demande de SSR ou d’HAD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44236B"/>
                </a:solidFill>
              </a:rPr>
              <a:t>Initier ou compléter le dossier de demande d’établissement Grand Age pour leurs patients. 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44236B"/>
                </a:solidFill>
              </a:rPr>
              <a:t>Suivre en temps réel les demandes faites pour leurs patients par les établissements de santé (dans la mesure où ils ont été déclarés dans les dossiers) </a:t>
            </a:r>
          </a:p>
          <a:p>
            <a:pPr marL="285750" indent="-285750">
              <a:buFontTx/>
              <a:buChar char="-"/>
            </a:pPr>
            <a:r>
              <a:rPr lang="fr-FR" sz="1600" smtClean="0">
                <a:solidFill>
                  <a:srgbClr val="44236B"/>
                </a:solidFill>
              </a:rPr>
              <a:t>Ils </a:t>
            </a:r>
            <a:r>
              <a:rPr lang="fr-FR" sz="1600" dirty="0" smtClean="0">
                <a:solidFill>
                  <a:srgbClr val="44236B"/>
                </a:solidFill>
              </a:rPr>
              <a:t>ont un tableau de bord leur permettant de suivre et compléter ces dossiers.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03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04661" y="2981739"/>
            <a:ext cx="589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44236B"/>
                </a:solidFill>
              </a:rPr>
              <a:t>La demande d’admission</a:t>
            </a:r>
            <a:endParaRPr lang="fr-FR" sz="3200" dirty="0">
              <a:solidFill>
                <a:srgbClr val="442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193675"/>
            <a:ext cx="9180513" cy="5715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3600" dirty="0" smtClean="0">
                <a:solidFill>
                  <a:srgbClr val="44236B"/>
                </a:solidFill>
                <a:cs typeface="Arial" charset="0"/>
              </a:rPr>
              <a:t>ViaTrajectoire : le circuit d’une demande</a:t>
            </a:r>
          </a:p>
        </p:txBody>
      </p:sp>
      <p:grpSp>
        <p:nvGrpSpPr>
          <p:cNvPr id="54" name="Groupe 53"/>
          <p:cNvGrpSpPr>
            <a:grpSpLocks/>
          </p:cNvGrpSpPr>
          <p:nvPr/>
        </p:nvGrpSpPr>
        <p:grpSpPr bwMode="auto">
          <a:xfrm>
            <a:off x="342900" y="725488"/>
            <a:ext cx="3441700" cy="3071812"/>
            <a:chOff x="51073" y="583585"/>
            <a:chExt cx="4300537" cy="379076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51073" y="612970"/>
              <a:ext cx="4300537" cy="37613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42894" y="583585"/>
              <a:ext cx="2189941" cy="389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562D8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PRESCRIPTEUR</a:t>
              </a:r>
            </a:p>
          </p:txBody>
        </p:sp>
        <p:grpSp>
          <p:nvGrpSpPr>
            <p:cNvPr id="59456" name="Groupe 26"/>
            <p:cNvGrpSpPr>
              <a:grpSpLocks/>
            </p:cNvGrpSpPr>
            <p:nvPr/>
          </p:nvGrpSpPr>
          <p:grpSpPr bwMode="auto">
            <a:xfrm>
              <a:off x="437882" y="2497575"/>
              <a:ext cx="3755036" cy="1510427"/>
              <a:chOff x="357469" y="738958"/>
              <a:chExt cx="4168507" cy="1510427"/>
            </a:xfrm>
          </p:grpSpPr>
          <p:grpSp>
            <p:nvGrpSpPr>
              <p:cNvPr id="59458" name="Groupe 22"/>
              <p:cNvGrpSpPr>
                <a:grpSpLocks/>
              </p:cNvGrpSpPr>
              <p:nvPr/>
            </p:nvGrpSpPr>
            <p:grpSpPr bwMode="auto">
              <a:xfrm>
                <a:off x="357469" y="738958"/>
                <a:ext cx="4168507" cy="1510427"/>
                <a:chOff x="755355" y="884007"/>
                <a:chExt cx="3430642" cy="1510427"/>
              </a:xfrm>
            </p:grpSpPr>
            <p:sp>
              <p:nvSpPr>
                <p:cNvPr id="10" name="Rectangle à coins arrondis 9"/>
                <p:cNvSpPr/>
                <p:nvPr/>
              </p:nvSpPr>
              <p:spPr>
                <a:xfrm>
                  <a:off x="755355" y="884007"/>
                  <a:ext cx="3430642" cy="1510427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>
                      <a:solidFill>
                        <a:schemeClr val="tx1"/>
                      </a:solidFill>
                    </a:rPr>
                    <a:t>Initialisation de la demande</a:t>
                  </a:r>
                </a:p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600" dirty="0">
                    <a:solidFill>
                      <a:schemeClr val="tx1"/>
                    </a:solidFill>
                  </a:endParaRPr>
                </a:p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 smtClean="0">
                      <a:solidFill>
                        <a:schemeClr val="tx1"/>
                      </a:solidFill>
                    </a:rPr>
                    <a:t>Orientation / Volet Médical</a:t>
                  </a:r>
                  <a:endParaRPr lang="fr-FR" sz="1600" dirty="0">
                    <a:solidFill>
                      <a:schemeClr val="tx1"/>
                    </a:solidFill>
                  </a:endParaRPr>
                </a:p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>
                      <a:solidFill>
                        <a:schemeClr val="tx1"/>
                      </a:solidFill>
                    </a:rPr>
                    <a:t>Volet A</a:t>
                  </a:r>
                  <a:r>
                    <a:rPr lang="fr-FR" sz="1600" dirty="0" smtClean="0">
                      <a:solidFill>
                        <a:schemeClr val="tx1"/>
                      </a:solidFill>
                    </a:rPr>
                    <a:t>dministratif/social</a:t>
                  </a:r>
                </a:p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 smtClean="0">
                      <a:solidFill>
                        <a:schemeClr val="tx1"/>
                      </a:solidFill>
                    </a:rPr>
                    <a:t>Volet Soins et Projet</a:t>
                  </a:r>
                  <a:endParaRPr lang="fr-FR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Connecteur droit 21"/>
                <p:cNvCxnSpPr/>
                <p:nvPr/>
              </p:nvCxnSpPr>
              <p:spPr>
                <a:xfrm>
                  <a:off x="876778" y="1324115"/>
                  <a:ext cx="2616929" cy="0"/>
                </a:xfrm>
                <a:prstGeom prst="line">
                  <a:avLst/>
                </a:prstGeom>
                <a:ln w="28575">
                  <a:solidFill>
                    <a:srgbClr val="E0004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9" name="Groupe 25"/>
              <p:cNvGrpSpPr>
                <a:grpSpLocks/>
              </p:cNvGrpSpPr>
              <p:nvPr/>
            </p:nvGrpSpPr>
            <p:grpSpPr bwMode="auto">
              <a:xfrm>
                <a:off x="3761706" y="1293875"/>
                <a:ext cx="745284" cy="710309"/>
                <a:chOff x="3761706" y="1293875"/>
                <a:chExt cx="745284" cy="710309"/>
              </a:xfrm>
            </p:grpSpPr>
            <p:pic>
              <p:nvPicPr>
                <p:cNvPr id="59460" name="Image 2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" r="53061" b="2840"/>
                <a:stretch>
                  <a:fillRect/>
                </a:stretch>
              </p:blipFill>
              <p:spPr bwMode="auto">
                <a:xfrm>
                  <a:off x="3963766" y="1293875"/>
                  <a:ext cx="543224" cy="3167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61" name="Image 2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408" b="1588"/>
                <a:stretch>
                  <a:fillRect/>
                </a:stretch>
              </p:blipFill>
              <p:spPr bwMode="auto">
                <a:xfrm>
                  <a:off x="3761706" y="1665458"/>
                  <a:ext cx="593733" cy="3387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59457" name="Imag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1" t="5000" r="70416" b="71666"/>
            <a:stretch>
              <a:fillRect/>
            </a:stretch>
          </p:blipFill>
          <p:spPr bwMode="auto">
            <a:xfrm>
              <a:off x="1314383" y="1031780"/>
              <a:ext cx="1601659" cy="144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Ellipse 38"/>
          <p:cNvSpPr/>
          <p:nvPr/>
        </p:nvSpPr>
        <p:spPr>
          <a:xfrm>
            <a:off x="80963" y="2276475"/>
            <a:ext cx="436562" cy="442913"/>
          </a:xfrm>
          <a:prstGeom prst="ellipse">
            <a:avLst/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</a:t>
            </a:r>
          </a:p>
        </p:txBody>
      </p:sp>
      <p:grpSp>
        <p:nvGrpSpPr>
          <p:cNvPr id="56" name="Groupe 55"/>
          <p:cNvGrpSpPr>
            <a:grpSpLocks/>
          </p:cNvGrpSpPr>
          <p:nvPr/>
        </p:nvGrpSpPr>
        <p:grpSpPr bwMode="auto">
          <a:xfrm>
            <a:off x="4791075" y="617538"/>
            <a:ext cx="4300538" cy="2503487"/>
            <a:chOff x="4768409" y="651622"/>
            <a:chExt cx="4300537" cy="3183990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4768409" y="716231"/>
              <a:ext cx="4300537" cy="3119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084447" y="651622"/>
              <a:ext cx="1468437" cy="3694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562D8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RECEVEUR</a:t>
              </a:r>
            </a:p>
          </p:txBody>
        </p:sp>
        <p:sp>
          <p:nvSpPr>
            <p:cNvPr id="59444" name="ZoneTexte 27"/>
            <p:cNvSpPr txBox="1">
              <a:spLocks noChangeArrowheads="1"/>
            </p:cNvSpPr>
            <p:nvPr/>
          </p:nvSpPr>
          <p:spPr bwMode="auto">
            <a:xfrm>
              <a:off x="5887573" y="1628800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cs typeface="DejaVu Sans" pitchFamily="34" charset="0"/>
                </a:rPr>
                <a:t>SSR</a:t>
              </a:r>
            </a:p>
          </p:txBody>
        </p:sp>
        <p:grpSp>
          <p:nvGrpSpPr>
            <p:cNvPr id="59445" name="Groupe 29"/>
            <p:cNvGrpSpPr>
              <a:grpSpLocks/>
            </p:cNvGrpSpPr>
            <p:nvPr/>
          </p:nvGrpSpPr>
          <p:grpSpPr bwMode="auto">
            <a:xfrm>
              <a:off x="5897643" y="1671718"/>
              <a:ext cx="1769986" cy="865189"/>
              <a:chOff x="4762093" y="1483362"/>
              <a:chExt cx="1769986" cy="865189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7522" y="1482870"/>
                <a:ext cx="1154112" cy="8661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9453" name="ZoneTexte 31"/>
              <p:cNvSpPr txBox="1">
                <a:spLocks noChangeArrowheads="1"/>
              </p:cNvSpPr>
              <p:nvPr/>
            </p:nvSpPr>
            <p:spPr bwMode="auto">
              <a:xfrm>
                <a:off x="4762093" y="1804545"/>
                <a:ext cx="6158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cs typeface="DejaVu Sans" pitchFamily="34" charset="0"/>
                  </a:rPr>
                  <a:t>HAD</a:t>
                </a:r>
              </a:p>
            </p:txBody>
          </p:sp>
        </p:grpSp>
        <p:sp>
          <p:nvSpPr>
            <p:cNvPr id="59446" name="ZoneTexte 34"/>
            <p:cNvSpPr txBox="1">
              <a:spLocks noChangeArrowheads="1"/>
            </p:cNvSpPr>
            <p:nvPr/>
          </p:nvSpPr>
          <p:spPr bwMode="auto">
            <a:xfrm>
              <a:off x="5887573" y="2363224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cs typeface="DejaVu Sans" pitchFamily="34" charset="0"/>
                </a:rPr>
                <a:t>USP</a:t>
              </a:r>
            </a:p>
          </p:txBody>
        </p:sp>
        <p:sp>
          <p:nvSpPr>
            <p:cNvPr id="41" name="Ellipse 40"/>
            <p:cNvSpPr/>
            <p:nvPr/>
          </p:nvSpPr>
          <p:spPr>
            <a:xfrm>
              <a:off x="7009958" y="3393448"/>
              <a:ext cx="438150" cy="442164"/>
            </a:xfrm>
            <a:prstGeom prst="ellipse">
              <a:avLst/>
            </a:prstGeom>
            <a:solidFill>
              <a:srgbClr val="562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4</a:t>
              </a:r>
            </a:p>
          </p:txBody>
        </p:sp>
        <p:sp>
          <p:nvSpPr>
            <p:cNvPr id="59448" name="ZoneTexte 41"/>
            <p:cNvSpPr txBox="1">
              <a:spLocks noChangeArrowheads="1"/>
            </p:cNvSpPr>
            <p:nvPr/>
          </p:nvSpPr>
          <p:spPr bwMode="auto">
            <a:xfrm>
              <a:off x="6054599" y="969411"/>
              <a:ext cx="23503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cs typeface="DejaVu Sans" pitchFamily="34" charset="0"/>
                </a:rPr>
                <a:t>Consultation et réponse</a:t>
              </a:r>
            </a:p>
          </p:txBody>
        </p:sp>
        <p:pic>
          <p:nvPicPr>
            <p:cNvPr id="59449" name="Imag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224" y="2085592"/>
              <a:ext cx="4762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50" name="Imag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688" y="1742697"/>
              <a:ext cx="419100" cy="3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51" name="Imag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247" y="1657062"/>
              <a:ext cx="4286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34"/>
            <p:cNvSpPr txBox="1">
              <a:spLocks noChangeArrowheads="1"/>
            </p:cNvSpPr>
            <p:nvPr/>
          </p:nvSpPr>
          <p:spPr bwMode="auto">
            <a:xfrm>
              <a:off x="5914635" y="2788269"/>
              <a:ext cx="912429" cy="43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>
                  <a:cs typeface="DejaVu Sans" pitchFamily="34" charset="0"/>
                </a:rPr>
                <a:t>PRADO</a:t>
              </a:r>
              <a:endParaRPr lang="fr-FR" altLang="fr-FR" sz="1600" dirty="0">
                <a:cs typeface="DejaVu Sans" pitchFamily="34" charset="0"/>
              </a:endParaRPr>
            </a:p>
          </p:txBody>
        </p:sp>
      </p:grpSp>
      <p:grpSp>
        <p:nvGrpSpPr>
          <p:cNvPr id="57" name="Groupe 56"/>
          <p:cNvGrpSpPr>
            <a:grpSpLocks/>
          </p:cNvGrpSpPr>
          <p:nvPr/>
        </p:nvGrpSpPr>
        <p:grpSpPr bwMode="auto">
          <a:xfrm>
            <a:off x="2284413" y="3741738"/>
            <a:ext cx="3719512" cy="1046162"/>
            <a:chOff x="2336996" y="4445688"/>
            <a:chExt cx="3655985" cy="1111368"/>
          </a:xfrm>
        </p:grpSpPr>
        <p:sp>
          <p:nvSpPr>
            <p:cNvPr id="43" name="Rectangle à coins arrondis 42"/>
            <p:cNvSpPr/>
            <p:nvPr/>
          </p:nvSpPr>
          <p:spPr bwMode="auto">
            <a:xfrm>
              <a:off x="3151518" y="4654807"/>
              <a:ext cx="2841463" cy="9022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Confirmation de la proposition</a:t>
              </a:r>
            </a:p>
          </p:txBody>
        </p:sp>
        <p:sp>
          <p:nvSpPr>
            <p:cNvPr id="45" name="Flèche à angle droit 44"/>
            <p:cNvSpPr/>
            <p:nvPr/>
          </p:nvSpPr>
          <p:spPr>
            <a:xfrm rot="5400000">
              <a:off x="2395477" y="4452977"/>
              <a:ext cx="689757" cy="806719"/>
            </a:xfrm>
            <a:prstGeom prst="bentUpArrow">
              <a:avLst/>
            </a:prstGeom>
            <a:solidFill>
              <a:srgbClr val="562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3332523" y="4445688"/>
              <a:ext cx="436908" cy="441849"/>
            </a:xfrm>
            <a:prstGeom prst="ellipse">
              <a:avLst/>
            </a:prstGeom>
            <a:solidFill>
              <a:srgbClr val="562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5</a:t>
              </a:r>
            </a:p>
          </p:txBody>
        </p:sp>
      </p:grpSp>
      <p:grpSp>
        <p:nvGrpSpPr>
          <p:cNvPr id="58" name="Groupe 57"/>
          <p:cNvGrpSpPr>
            <a:grpSpLocks/>
          </p:cNvGrpSpPr>
          <p:nvPr/>
        </p:nvGrpSpPr>
        <p:grpSpPr bwMode="auto">
          <a:xfrm>
            <a:off x="3167064" y="5084766"/>
            <a:ext cx="2841625" cy="1149259"/>
            <a:chOff x="3151280" y="5670418"/>
            <a:chExt cx="2841701" cy="1149573"/>
          </a:xfrm>
        </p:grpSpPr>
        <p:grpSp>
          <p:nvGrpSpPr>
            <p:cNvPr id="59434" name="Groupe 49"/>
            <p:cNvGrpSpPr>
              <a:grpSpLocks/>
            </p:cNvGrpSpPr>
            <p:nvPr/>
          </p:nvGrpSpPr>
          <p:grpSpPr bwMode="auto">
            <a:xfrm>
              <a:off x="3151280" y="5899080"/>
              <a:ext cx="2841701" cy="920911"/>
              <a:chOff x="3151280" y="5627613"/>
              <a:chExt cx="2841701" cy="920911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3151280" y="5627613"/>
                <a:ext cx="2841701" cy="9209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00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>
                    <a:solidFill>
                      <a:schemeClr val="tx1"/>
                    </a:solidFill>
                  </a:rPr>
                  <a:t>Attestation de l’arrivée du patient, dossier finalisé</a:t>
                </a:r>
                <a:endParaRPr lang="fr-FR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438" name="Image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5313" y="5693465"/>
                <a:ext cx="333375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" name="Ellipse 51"/>
            <p:cNvSpPr/>
            <p:nvPr/>
          </p:nvSpPr>
          <p:spPr>
            <a:xfrm>
              <a:off x="3332259" y="5670418"/>
              <a:ext cx="436574" cy="443033"/>
            </a:xfrm>
            <a:prstGeom prst="ellipse">
              <a:avLst/>
            </a:prstGeom>
            <a:solidFill>
              <a:srgbClr val="562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6</a:t>
              </a:r>
            </a:p>
          </p:txBody>
        </p:sp>
      </p:grpSp>
      <p:grpSp>
        <p:nvGrpSpPr>
          <p:cNvPr id="59400" name="Groupe 36"/>
          <p:cNvGrpSpPr>
            <a:grpSpLocks/>
          </p:cNvGrpSpPr>
          <p:nvPr/>
        </p:nvGrpSpPr>
        <p:grpSpPr bwMode="auto">
          <a:xfrm>
            <a:off x="3635375" y="1514475"/>
            <a:ext cx="1571625" cy="1625600"/>
            <a:chOff x="3820241" y="4732861"/>
            <a:chExt cx="1844694" cy="1884657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3820241" y="4732861"/>
              <a:ext cx="1844694" cy="18846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Recherche et envoi</a:t>
              </a:r>
            </a:p>
          </p:txBody>
        </p:sp>
        <p:pic>
          <p:nvPicPr>
            <p:cNvPr id="59433" name="Imag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9" t="20000" r="8542" b="16251"/>
            <a:stretch>
              <a:fillRect/>
            </a:stretch>
          </p:blipFill>
          <p:spPr bwMode="auto">
            <a:xfrm>
              <a:off x="4157747" y="5431061"/>
              <a:ext cx="1179701" cy="107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Ellipse 59"/>
          <p:cNvSpPr/>
          <p:nvPr/>
        </p:nvSpPr>
        <p:spPr>
          <a:xfrm>
            <a:off x="80963" y="2852738"/>
            <a:ext cx="436562" cy="442912"/>
          </a:xfrm>
          <a:prstGeom prst="ellipse">
            <a:avLst/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</a:t>
            </a:r>
          </a:p>
        </p:txBody>
      </p:sp>
      <p:sp>
        <p:nvSpPr>
          <p:cNvPr id="62" name="Flèche à angle droit 61"/>
          <p:cNvSpPr/>
          <p:nvPr/>
        </p:nvSpPr>
        <p:spPr bwMode="auto">
          <a:xfrm rot="16200000" flipH="1">
            <a:off x="5333206" y="1556544"/>
            <a:ext cx="452438" cy="3581400"/>
          </a:xfrm>
          <a:prstGeom prst="bentUpArrow">
            <a:avLst/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3" name="Flèche à angle droit 62"/>
          <p:cNvSpPr/>
          <p:nvPr/>
        </p:nvSpPr>
        <p:spPr bwMode="auto">
          <a:xfrm>
            <a:off x="6038850" y="3062288"/>
            <a:ext cx="2466975" cy="1327150"/>
          </a:xfrm>
          <a:prstGeom prst="bentUpArrow">
            <a:avLst>
              <a:gd name="adj1" fmla="val 13486"/>
              <a:gd name="adj2" fmla="val 13486"/>
              <a:gd name="adj3" fmla="val 15258"/>
            </a:avLst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Flèche droite 1"/>
          <p:cNvSpPr/>
          <p:nvPr/>
        </p:nvSpPr>
        <p:spPr>
          <a:xfrm>
            <a:off x="3649663" y="1198563"/>
            <a:ext cx="1643062" cy="31591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9405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695575"/>
            <a:ext cx="4191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llipse 49"/>
          <p:cNvSpPr/>
          <p:nvPr/>
        </p:nvSpPr>
        <p:spPr bwMode="auto">
          <a:xfrm>
            <a:off x="4140200" y="1125538"/>
            <a:ext cx="438150" cy="4413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</a:t>
            </a:r>
          </a:p>
        </p:txBody>
      </p:sp>
      <p:pic>
        <p:nvPicPr>
          <p:cNvPr id="59407" name="Picture 4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047750"/>
            <a:ext cx="4318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11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12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14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16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1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2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2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8836" y="4511586"/>
            <a:ext cx="3167062" cy="2090738"/>
            <a:chOff x="6084888" y="4492625"/>
            <a:chExt cx="3167062" cy="2090738"/>
          </a:xfrm>
        </p:grpSpPr>
        <p:sp>
          <p:nvSpPr>
            <p:cNvPr id="4" name="ZoneTexte 3"/>
            <p:cNvSpPr txBox="1"/>
            <p:nvPr/>
          </p:nvSpPr>
          <p:spPr>
            <a:xfrm>
              <a:off x="6507163" y="4551363"/>
              <a:ext cx="2744787" cy="2032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400" dirty="0"/>
                <a:t>Demande reçue en attente de réponse</a:t>
              </a:r>
            </a:p>
            <a:p>
              <a:pPr>
                <a:defRPr/>
              </a:pPr>
              <a:r>
                <a:rPr lang="fr-FR" sz="1400" dirty="0"/>
                <a:t>Demande lue</a:t>
              </a:r>
            </a:p>
            <a:p>
              <a:pPr>
                <a:defRPr/>
              </a:pPr>
              <a:r>
                <a:rPr lang="fr-FR" sz="1400" dirty="0"/>
                <a:t>Accord de principe</a:t>
              </a:r>
            </a:p>
            <a:p>
              <a:pPr>
                <a:defRPr/>
              </a:pPr>
              <a:r>
                <a:rPr lang="fr-FR" sz="1400" dirty="0"/>
                <a:t>Accord</a:t>
              </a:r>
            </a:p>
            <a:p>
              <a:pPr>
                <a:defRPr/>
              </a:pPr>
              <a:r>
                <a:rPr lang="fr-FR" sz="1400" dirty="0"/>
                <a:t>Refus</a:t>
              </a:r>
            </a:p>
            <a:p>
              <a:pPr>
                <a:defRPr/>
              </a:pPr>
              <a:r>
                <a:rPr lang="fr-FR" sz="1400" dirty="0"/>
                <a:t>Accord confirmé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fr-FR" sz="1400" dirty="0"/>
            </a:p>
            <a:p>
              <a:pPr>
                <a:defRPr/>
              </a:pPr>
              <a:r>
                <a:rPr lang="fr-FR" sz="1400" dirty="0"/>
                <a:t>Dossier finalisé  </a:t>
              </a:r>
              <a:r>
                <a:rPr lang="fr-FR" sz="1400" dirty="0" smtClean="0"/>
                <a:t>&gt;&gt;  Admission </a:t>
              </a:r>
              <a:endParaRPr lang="fr-FR" sz="1400" dirty="0"/>
            </a:p>
          </p:txBody>
        </p:sp>
        <p:pic>
          <p:nvPicPr>
            <p:cNvPr id="59409" name="Imag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00" y="6257925"/>
              <a:ext cx="30956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3" name="Picture 5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87395" r="90820" b="6670"/>
            <a:stretch>
              <a:fillRect/>
            </a:stretch>
          </p:blipFill>
          <p:spPr bwMode="auto">
            <a:xfrm>
              <a:off x="6084888" y="4862513"/>
              <a:ext cx="457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5" name="Picture 5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94153" r="90945" b="15"/>
            <a:stretch>
              <a:fillRect/>
            </a:stretch>
          </p:blipFill>
          <p:spPr bwMode="auto">
            <a:xfrm>
              <a:off x="6084888" y="4492625"/>
              <a:ext cx="4508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7" name="Picture 5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75055" r="90924" b="19186"/>
            <a:stretch>
              <a:fillRect/>
            </a:stretch>
          </p:blipFill>
          <p:spPr bwMode="auto">
            <a:xfrm>
              <a:off x="6156325" y="5189538"/>
              <a:ext cx="3778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9" name="Picture 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68694" r="90945" b="25606"/>
            <a:stretch>
              <a:fillRect/>
            </a:stretch>
          </p:blipFill>
          <p:spPr bwMode="auto">
            <a:xfrm>
              <a:off x="6156325" y="5408613"/>
              <a:ext cx="3317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21" name="Picture 6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81474" r="91161" b="12767"/>
            <a:stretch>
              <a:fillRect/>
            </a:stretch>
          </p:blipFill>
          <p:spPr bwMode="auto">
            <a:xfrm>
              <a:off x="6156325" y="5653088"/>
              <a:ext cx="331788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23" name="Picture 6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62068" r="91000" b="32069"/>
            <a:stretch>
              <a:fillRect/>
            </a:stretch>
          </p:blipFill>
          <p:spPr bwMode="auto">
            <a:xfrm>
              <a:off x="6103938" y="5876925"/>
              <a:ext cx="4032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431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2695575"/>
            <a:ext cx="4286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81767" y="3346180"/>
            <a:ext cx="685320" cy="307777"/>
          </a:xfrm>
          <a:prstGeom prst="rect">
            <a:avLst/>
          </a:prstGeom>
          <a:solidFill>
            <a:srgbClr val="78B12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soins</a:t>
            </a:r>
            <a:endParaRPr lang="fr-FR" sz="1400" dirty="0"/>
          </a:p>
        </p:txBody>
      </p:sp>
      <p:sp>
        <p:nvSpPr>
          <p:cNvPr id="80" name="Flèche à angle droit 79"/>
          <p:cNvSpPr/>
          <p:nvPr/>
        </p:nvSpPr>
        <p:spPr bwMode="auto">
          <a:xfrm rot="5400000" flipV="1">
            <a:off x="7181372" y="4057014"/>
            <a:ext cx="567532" cy="2949877"/>
          </a:xfrm>
          <a:prstGeom prst="bentUpArrow">
            <a:avLst/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8842461" y="3062288"/>
            <a:ext cx="26820" cy="2234406"/>
          </a:xfrm>
          <a:prstGeom prst="line">
            <a:avLst/>
          </a:prstGeom>
          <a:ln w="136525">
            <a:solidFill>
              <a:srgbClr val="562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3449</TotalTime>
  <Words>2253</Words>
  <Application>Microsoft Office PowerPoint</Application>
  <PresentationFormat>Affichage à l'écran (4:3)</PresentationFormat>
  <Paragraphs>281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DejaVu Sans</vt:lpstr>
      <vt:lpstr>Times New Roman</vt:lpstr>
      <vt:lpstr>Wingdings</vt:lpstr>
      <vt:lpstr>Thème Office</vt:lpstr>
      <vt:lpstr>Formation Receveurs</vt:lpstr>
      <vt:lpstr>ViaTrajectoire : 3 modules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ViaTrajectoire : le circuit d’une demande</vt:lpstr>
      <vt:lpstr>Accéder au TDB Responsable admissions</vt:lpstr>
      <vt:lpstr>TDB Responsable admissions</vt:lpstr>
      <vt:lpstr>La demande d’admission</vt:lpstr>
      <vt:lpstr>Contenu de la demande d’admission</vt:lpstr>
      <vt:lpstr>Consulter une demande d’admission :  l’Orientation</vt:lpstr>
      <vt:lpstr>Consulter une demande d’admission :  le volet Médical</vt:lpstr>
      <vt:lpstr>Consulter une demande d’admission :  le volet Médical (suite)</vt:lpstr>
      <vt:lpstr>Consulter une demande d’admission :  le volet Médical (fin)</vt:lpstr>
      <vt:lpstr>Consulter une demande d’admission :  le volet Soins et projets</vt:lpstr>
      <vt:lpstr>Consulter une demande d’admission :  le volet Administratif et Social</vt:lpstr>
      <vt:lpstr>Consulter une demande d’admission :  le volet Administratif et Social</vt:lpstr>
      <vt:lpstr>Consulter une demande d’admission :  le Service Demandeur</vt:lpstr>
      <vt:lpstr>Consulter une demande d’admission :  les Pièces Jointes</vt:lpstr>
      <vt:lpstr>Répondre à une demande d’admission</vt:lpstr>
      <vt:lpstr>Répondre à une demande d’admission Accepter la demande – Statut </vt:lpstr>
      <vt:lpstr>Répondre à une demande d’admission Accord de principe – Statut </vt:lpstr>
      <vt:lpstr>Répondre à une demande d’admission Refus motivé – Statut </vt:lpstr>
      <vt:lpstr>Dialoguer et échanger avec le prescripteur</vt:lpstr>
      <vt:lpstr>Attester de l’arrivée du patient</vt:lpstr>
      <vt:lpstr>Historique des échanges</vt:lpstr>
      <vt:lpstr>Détails du Tableau de bord receveur</vt:lpstr>
      <vt:lpstr>Détails du Tableau de bord receveur</vt:lpstr>
      <vt:lpstr>Détails du Tableau de bord receveur</vt:lpstr>
      <vt:lpstr>Détails du Tableau de bord receveur</vt:lpstr>
      <vt:lpstr>Détails du Tableau de bord receveur</vt:lpstr>
      <vt:lpstr>Détails du Tableau de bord receveur</vt:lpstr>
      <vt:lpstr>Détails du Tableau de bord receveur</vt:lpstr>
      <vt:lpstr>Détails du Tableau de bord receveur</vt:lpstr>
      <vt:lpstr>Merci de votre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Noelie NR. RUFO</dc:creator>
  <cp:lastModifiedBy>BOUBIEN Sandrine</cp:lastModifiedBy>
  <cp:revision>152</cp:revision>
  <dcterms:created xsi:type="dcterms:W3CDTF">2016-06-28T07:41:13Z</dcterms:created>
  <dcterms:modified xsi:type="dcterms:W3CDTF">2020-06-08T14:44:52Z</dcterms:modified>
</cp:coreProperties>
</file>