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9" r:id="rId10"/>
    <p:sldId id="290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76" r:id="rId23"/>
    <p:sldId id="277" r:id="rId24"/>
    <p:sldId id="278" r:id="rId25"/>
    <p:sldId id="279" r:id="rId26"/>
    <p:sldId id="280" r:id="rId27"/>
    <p:sldId id="281" r:id="rId28"/>
    <p:sldId id="288" r:id="rId29"/>
    <p:sldId id="282" r:id="rId30"/>
    <p:sldId id="285" r:id="rId31"/>
    <p:sldId id="286" r:id="rId32"/>
  </p:sldIdLst>
  <p:sldSz cx="9144000" cy="6858000" type="screen4x3"/>
  <p:notesSz cx="9926638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236882" y="2186607"/>
            <a:ext cx="2517891" cy="3468757"/>
          </a:xfrm>
          <a:prstGeom prst="rect">
            <a:avLst/>
          </a:prstGeom>
          <a:effectLst>
            <a:reflection endPos="0" dir="21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3061252" y="1837979"/>
            <a:ext cx="5777948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7911" y="4317654"/>
            <a:ext cx="63212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E36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834394" y="677652"/>
            <a:ext cx="3475213" cy="73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1217374"/>
            <a:ext cx="7886700" cy="495958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6" name="Image 9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9512" y="414581"/>
            <a:ext cx="666750" cy="590549"/>
          </a:xfrm>
          <a:prstGeom prst="rect">
            <a:avLst/>
          </a:prstGeom>
        </p:spPr>
      </p:pic>
      <p:pic>
        <p:nvPicPr>
          <p:cNvPr id="9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Vier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 noGrp="1"/>
          </p:cNvSpPr>
          <p:nvPr>
            <p:ph idx="3"/>
          </p:nvPr>
        </p:nvSpPr>
        <p:spPr bwMode="auto">
          <a:xfrm>
            <a:off x="357188" y="687587"/>
            <a:ext cx="8429625" cy="5339953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 sz="3600">
                <a:solidFill>
                  <a:srgbClr val="737373"/>
                </a:solidFill>
                <a:latin typeface="Gill Sans"/>
                <a:ea typeface="Gill Sans"/>
                <a:cs typeface="Gill Sans"/>
              </a:defRPr>
            </a:pPr>
            <a:endParaRPr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0"/>
          </p:nvPr>
        </p:nvSpPr>
        <p:spPr bwMode="auto">
          <a:xfrm>
            <a:off x="366117" y="6287619"/>
            <a:ext cx="4964906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>
                    <a:tint val="75000"/>
                  </a:srgbClr>
                </a:solidFill>
              </a:rPr>
              <a:t>Titre / date ou version</a:t>
            </a:r>
            <a:endParaRPr/>
          </a:p>
        </p:txBody>
      </p:sp>
      <p:sp>
        <p:nvSpPr>
          <p:cNvPr id="6" name="Espace réservé du pied de page 7"/>
          <p:cNvSpPr txBox="1"/>
          <p:nvPr userDrawn="1"/>
        </p:nvSpPr>
        <p:spPr bwMode="auto">
          <a:xfrm>
            <a:off x="3312146" y="6303246"/>
            <a:ext cx="2847799" cy="365001"/>
          </a:xfrm>
          <a:prstGeom prst="rect">
            <a:avLst/>
          </a:prstGeom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90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5pPr>
            <a:lvl6pPr marL="2465293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9pPr>
          </a:lstStyle>
          <a:p>
            <a:pPr>
              <a:defRPr/>
            </a:pPr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Espace réservé du pied de page 7"/>
          <p:cNvSpPr txBox="1"/>
          <p:nvPr userDrawn="1"/>
        </p:nvSpPr>
        <p:spPr bwMode="auto">
          <a:xfrm>
            <a:off x="5411391" y="6287619"/>
            <a:ext cx="2317255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105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5pPr>
            <a:lvl6pPr marL="2465293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</a:defRPr>
            </a:lvl9pPr>
          </a:lstStyle>
          <a:p>
            <a:pPr>
              <a:defRPr/>
            </a:pPr>
            <a:r>
              <a:rPr lang="fr-FR">
                <a:solidFill>
                  <a:srgbClr val="FFFFFF">
                    <a:tint val="75000"/>
                  </a:srgbClr>
                </a:solidFill>
              </a:rPr>
              <a:t>Page </a:t>
            </a:r>
            <a:fld id="{0D546949-411E-440D-BAE9-8FC852CFC9A7}" type="slidenum">
              <a:rPr lang="fr-FR">
                <a:solidFill>
                  <a:srgbClr val="FFFFFF">
                    <a:tint val="75000"/>
                  </a:srgbClr>
                </a:solidFill>
              </a:rPr>
              <a:t>‹N°›</a:t>
            </a:fld>
            <a:endParaRPr lang="fr-FR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Logo-Sisra-300dpi.png"/>
          <p:cNvPicPr/>
          <p:nvPr userDrawn="1"/>
        </p:nvPicPr>
        <p:blipFill>
          <a:blip r:embed="rId2"/>
          <a:stretch/>
        </p:blipFill>
        <p:spPr bwMode="auto">
          <a:xfrm>
            <a:off x="8032342" y="6186716"/>
            <a:ext cx="997206" cy="536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296471"/>
            <a:ext cx="7886700" cy="4880491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9512" y="414581"/>
            <a:ext cx="666750" cy="59054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7" name="Image 9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217374"/>
            <a:ext cx="3886200" cy="4959589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217374"/>
            <a:ext cx="3886200" cy="4959589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9512" y="414581"/>
            <a:ext cx="666750" cy="590549"/>
          </a:xfrm>
          <a:prstGeom prst="rect">
            <a:avLst/>
          </a:prstGeom>
        </p:spPr>
      </p:pic>
      <p:pic>
        <p:nvPicPr>
          <p:cNvPr id="10" name="Image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17373"/>
            <a:ext cx="3868340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054086"/>
            <a:ext cx="3868340" cy="4135576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17373"/>
            <a:ext cx="3887391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054086"/>
            <a:ext cx="3887391" cy="4135576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pic>
        <p:nvPicPr>
          <p:cNvPr id="8" name="Image 11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10" name="Image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9512" y="414581"/>
            <a:ext cx="666750" cy="590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12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9512" y="414581"/>
            <a:ext cx="666750" cy="590549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8" name="Image 11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9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1EB8B80-DEFF-4BDE-8C78-DBE837172255}" type="slidenum">
              <a:rPr lang="fr-FR"/>
              <a:t>‹N°›</a:t>
            </a:fld>
            <a:endParaRPr lang="fr-FR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>
          <a:blip r:embed="rId2"/>
          <a:srcRect l="4366" t="4058" r="5185" b="7825"/>
          <a:stretch/>
        </p:blipFill>
        <p:spPr bwMode="auto"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9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567280" y="6316554"/>
            <a:ext cx="1948070" cy="4114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Rectangle 9"/>
          <p:cNvSpPr/>
          <p:nvPr userDrawn="1"/>
        </p:nvSpPr>
        <p:spPr bwMode="auto">
          <a:xfrm>
            <a:off x="0" y="0"/>
            <a:ext cx="9144000" cy="119270"/>
          </a:xfrm>
          <a:prstGeom prst="rect">
            <a:avLst/>
          </a:prstGeom>
          <a:solidFill>
            <a:srgbClr val="6E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10"/>
          <p:cNvSpPr/>
          <p:nvPr userDrawn="1"/>
        </p:nvSpPr>
        <p:spPr bwMode="auto">
          <a:xfrm>
            <a:off x="0" y="102213"/>
            <a:ext cx="3456000" cy="119270"/>
          </a:xfrm>
          <a:prstGeom prst="rect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11"/>
          <p:cNvSpPr/>
          <p:nvPr userDrawn="1"/>
        </p:nvSpPr>
        <p:spPr bwMode="auto">
          <a:xfrm>
            <a:off x="0" y="6753432"/>
            <a:ext cx="9144000" cy="119270"/>
          </a:xfrm>
          <a:prstGeom prst="rect">
            <a:avLst/>
          </a:prstGeom>
          <a:solidFill>
            <a:srgbClr val="90B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13"/>
          <p:cNvSpPr txBox="1"/>
          <p:nvPr userDrawn="1"/>
        </p:nvSpPr>
        <p:spPr bwMode="auto">
          <a:xfrm>
            <a:off x="0" y="6522287"/>
            <a:ext cx="136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98A5F725-21B7-4A9F-9AE7-2201969A0164}" type="datetime1">
              <a:rPr lang="fr-FR" sz="1400" i="1">
                <a:solidFill>
                  <a:srgbClr val="90BA1E"/>
                </a:solidFill>
              </a:rPr>
              <a:t>23/01/2023</a:t>
            </a:fld>
            <a:endParaRPr lang="fr-FR" sz="1400" i="1">
              <a:solidFill>
                <a:srgbClr val="90BA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nsafr.sharepoint.com/sites/Suivi_Orientation_ESMS/SitePages/MISE-EN-PLACE-DES-SESSIONS-REFERENTS-V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imdphsuividesorientations@cnsa.fr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.cnsa.f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safr.sharepoint.com/sites/Suivi_Orientation_ESMS/SitePages/Kit-pedagogique-formations-au-SIDSDO.aspx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forms.office.com/pages/responsepage.aspx?id=Wq6idgCfa0-V7V0z13xNYdvfgemo4QJBhxJOzUKm8W5UM0lPQ01SUFgxNTQ5WkVXVjNYUjlOSlg5OC4u&amp;web=1&amp;wdLOR=cC9F5A6A7-FE4D-49DA-89E4-A04ED8568A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fr-FR" sz="3600"/>
              <a:t>ViaTrajectoire – Handicap</a:t>
            </a:r>
            <a:br>
              <a:rPr lang="fr-FR" sz="3600"/>
            </a:br>
            <a:endParaRPr lang="fr-FR" sz="320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517911" y="5206296"/>
            <a:ext cx="6321288" cy="97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Webinaire</a:t>
            </a:r>
            <a:br>
              <a:rPr lang="fr-FR"/>
            </a:br>
            <a:r>
              <a:rPr lang="fr-FR"/>
              <a:t>Formation au SID SDO</a:t>
            </a:r>
            <a:endParaRPr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Liste des MDPH ayant un compte au SID SDO en Nouvelle Aquitaine</a:t>
            </a:r>
            <a:endParaRPr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10</a:t>
            </a:fld>
            <a:endParaRPr lang="fr-FR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4CCF2232-623D-4D99-825F-C869E30D1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11080"/>
              </p:ext>
            </p:extLst>
          </p:nvPr>
        </p:nvGraphicFramePr>
        <p:xfrm>
          <a:off x="642936" y="1229702"/>
          <a:ext cx="7764464" cy="5007610"/>
        </p:xfrm>
        <a:graphic>
          <a:graphicData uri="http://schemas.openxmlformats.org/drawingml/2006/table">
            <a:tbl>
              <a:tblPr firstRow="1" firstCol="1" bandRow="1"/>
              <a:tblGrid>
                <a:gridCol w="1803785">
                  <a:extLst>
                    <a:ext uri="{9D8B030D-6E8A-4147-A177-3AD203B41FA5}">
                      <a16:colId xmlns:a16="http://schemas.microsoft.com/office/drawing/2014/main" val="4160601451"/>
                    </a:ext>
                  </a:extLst>
                </a:gridCol>
                <a:gridCol w="1803785">
                  <a:extLst>
                    <a:ext uri="{9D8B030D-6E8A-4147-A177-3AD203B41FA5}">
                      <a16:colId xmlns:a16="http://schemas.microsoft.com/office/drawing/2014/main" val="1066632333"/>
                    </a:ext>
                  </a:extLst>
                </a:gridCol>
                <a:gridCol w="1502112">
                  <a:extLst>
                    <a:ext uri="{9D8B030D-6E8A-4147-A177-3AD203B41FA5}">
                      <a16:colId xmlns:a16="http://schemas.microsoft.com/office/drawing/2014/main" val="38432798"/>
                    </a:ext>
                  </a:extLst>
                </a:gridCol>
                <a:gridCol w="2654782">
                  <a:extLst>
                    <a:ext uri="{9D8B030D-6E8A-4147-A177-3AD203B41FA5}">
                      <a16:colId xmlns:a16="http://schemas.microsoft.com/office/drawing/2014/main" val="3512859055"/>
                    </a:ext>
                  </a:extLst>
                </a:gridCol>
              </a:tblGrid>
              <a:tr h="9995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MDPH / CD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Prénom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Courriel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77445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Sylvie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spapon@correze.fr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8320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GAILLARD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Véronique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v.gaillard@dordogne.fr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60080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MDPH_47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CROS-RONNE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celine.cros-ronne@lotetgaronne.fr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08535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RAINAUD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vrainaud@lacharente.fr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35594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CHOISNET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pchoisnet@lacharente.fr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1905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Boris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bandre@correze.fr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16078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Catherine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croche@correze.fr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0198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LASFARGUE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Séverine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slasfargue@correze.fr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0398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BOISSIER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Sylvie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sboissier@creuse.fr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3030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QUERIAUD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squeriaud@creuse.fr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6594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s.ber@dordogne.fr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30600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c.berry@dordogne.fr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08765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p.favard@dordogne.fr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82044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BILQUEZ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Angélique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a.bilquez@dordogne.fr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540427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Bernard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i.bernard@dordogne.fr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002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HAFFNER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Stephanie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s.haffner@dordogne.fr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28888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MOURCHID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m.mourchid@dordogne.fr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63456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8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ROBIN-LAPARRE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Gwenaëlle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g.robin-laparre@dordogne.fr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62969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Evelyne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e.delay@gironde.fr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47509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v.levec@gironde.fr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346050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POURQUIER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Stéphanie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stephanie.pourquier@mlph.fr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61294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Thierry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thierry.fabre@mdph47.fr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57030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LAGRANGE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Dominique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dominique.lagrange@mdph64.com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738851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REYNA SANCHEZ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Guillaume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guillaume.reynasanchez@mdph64.com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57715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BOUCHAUD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nelly.bouchaud@deux-sevres.fr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2799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MALAGU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Fabienne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fmalagu@departement86.fr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99854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lbrunet@departement86.fr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6117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MDPH_86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GAUDUCHON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mgauduchon@departement86.fr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011132"/>
                  </a:ext>
                </a:extLst>
              </a:tr>
              <a:tr h="11544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MDPH_87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BARTHE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karine.barthe@haute-vienne.fr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9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Disposez-vous d’un accès au portail CNSA et au SID ?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11</a:t>
            </a:fld>
            <a:endParaRPr lang="fr-FR"/>
          </a:p>
        </p:txBody>
      </p:sp>
      <p:sp>
        <p:nvSpPr>
          <p:cNvPr id="6" name="Rectangle 4"/>
          <p:cNvSpPr/>
          <p:nvPr/>
        </p:nvSpPr>
        <p:spPr bwMode="auto">
          <a:xfrm>
            <a:off x="380600" y="2572638"/>
            <a:ext cx="2610744" cy="2065853"/>
          </a:xfrm>
          <a:prstGeom prst="rect">
            <a:avLst/>
          </a:prstGeom>
          <a:solidFill>
            <a:srgbClr val="66C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600" b="1">
                <a:solidFill>
                  <a:prstClr val="white"/>
                </a:solidFill>
                <a:latin typeface="Arial"/>
              </a:rPr>
              <a:t>Vous disposez d’un accès au portail CNSA </a:t>
            </a:r>
            <a:r>
              <a:rPr lang="fr-FR" sz="1600" b="1" u="sng">
                <a:solidFill>
                  <a:prstClr val="white"/>
                </a:solidFill>
                <a:latin typeface="Arial"/>
              </a:rPr>
              <a:t>et</a:t>
            </a:r>
            <a:r>
              <a:rPr lang="fr-FR" sz="1600" b="1">
                <a:solidFill>
                  <a:prstClr val="white"/>
                </a:solidFill>
                <a:latin typeface="Arial"/>
              </a:rPr>
              <a:t> d’une habilitation au SID</a:t>
            </a:r>
            <a:endParaRPr/>
          </a:p>
        </p:txBody>
      </p:sp>
      <p:sp>
        <p:nvSpPr>
          <p:cNvPr id="7" name="Rectangle 5"/>
          <p:cNvSpPr/>
          <p:nvPr/>
        </p:nvSpPr>
        <p:spPr bwMode="auto">
          <a:xfrm>
            <a:off x="3568862" y="2583626"/>
            <a:ext cx="2612051" cy="2180863"/>
          </a:xfrm>
          <a:prstGeom prst="rect">
            <a:avLst/>
          </a:prstGeom>
          <a:solidFill>
            <a:srgbClr val="DA1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prstClr val="white"/>
                </a:solidFill>
                <a:latin typeface="Arial"/>
              </a:rPr>
              <a:t>Vous ne disposez pas d’un accès au portail CNSA</a:t>
            </a:r>
            <a:endParaRPr/>
          </a:p>
          <a:p>
            <a:pPr algn="ctr" defTabSz="685800">
              <a:defRPr/>
            </a:pPr>
            <a:r>
              <a:rPr lang="fr-FR" sz="1400" i="1">
                <a:solidFill>
                  <a:prstClr val="white"/>
                </a:solidFill>
                <a:latin typeface="Arial"/>
              </a:rPr>
              <a:t>OU</a:t>
            </a:r>
            <a:endParaRPr/>
          </a:p>
          <a:p>
            <a:pPr algn="ctr" defTabSz="685800">
              <a:defRPr/>
            </a:pPr>
            <a:r>
              <a:rPr lang="fr-FR" sz="1400" b="1">
                <a:solidFill>
                  <a:prstClr val="white"/>
                </a:solidFill>
                <a:latin typeface="Arial"/>
              </a:rPr>
              <a:t>Vous n’avez pas accès à l’encart « Tableau de bord » du SID</a:t>
            </a:r>
            <a:endParaRPr/>
          </a:p>
          <a:p>
            <a:pPr algn="ctr" defTabSz="685800">
              <a:defRPr/>
            </a:pPr>
            <a:r>
              <a:rPr lang="fr-FR" sz="1400" i="1">
                <a:solidFill>
                  <a:prstClr val="white"/>
                </a:solidFill>
                <a:latin typeface="Arial"/>
              </a:rPr>
              <a:t>OU</a:t>
            </a:r>
            <a:endParaRPr/>
          </a:p>
          <a:p>
            <a:pPr algn="ctr" defTabSz="685800">
              <a:defRPr/>
            </a:pPr>
            <a:r>
              <a:rPr lang="fr-FR" sz="1400" b="1">
                <a:solidFill>
                  <a:prstClr val="white"/>
                </a:solidFill>
                <a:latin typeface="Arial"/>
              </a:rPr>
              <a:t>Vous avez cliqué sur l’encart « Tableau de bord » mais rien ne se passe</a:t>
            </a:r>
            <a:endParaRPr/>
          </a:p>
        </p:txBody>
      </p:sp>
      <p:sp>
        <p:nvSpPr>
          <p:cNvPr id="8" name="Rectangle 6"/>
          <p:cNvSpPr/>
          <p:nvPr/>
        </p:nvSpPr>
        <p:spPr bwMode="auto">
          <a:xfrm>
            <a:off x="3573942" y="5054392"/>
            <a:ext cx="2600621" cy="58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600">
                <a:solidFill>
                  <a:schemeClr val="tx1"/>
                </a:solidFill>
                <a:latin typeface="Arial"/>
              </a:rPr>
              <a:t>Consultez le </a:t>
            </a:r>
            <a:r>
              <a:rPr lang="fr-FR" sz="1600" b="1">
                <a:solidFill>
                  <a:schemeClr val="tx1"/>
                </a:solidFill>
                <a:latin typeface="Arial"/>
              </a:rPr>
              <a:t>guide de connexion </a:t>
            </a:r>
            <a:r>
              <a:rPr lang="fr-FR" sz="1600">
                <a:solidFill>
                  <a:schemeClr val="tx1"/>
                </a:solidFill>
                <a:latin typeface="Arial"/>
              </a:rPr>
              <a:t>envoyé par mail et disponible sur </a:t>
            </a:r>
            <a:r>
              <a:rPr lang="fr-FR" sz="1600" u="sng">
                <a:solidFill>
                  <a:schemeClr val="tx1"/>
                </a:solidFill>
                <a:latin typeface="Arial"/>
                <a:hlinkClick r:id="rId2" tooltip="https://cnsafr.sharepoint.com/sites/Suivi_Orientation_ESMS/SitePages/MISE-EN-PLACE-DES-SESSIONS-REFERENTS-VT.aspx"/>
              </a:rPr>
              <a:t>l’extranet</a:t>
            </a:r>
            <a:endParaRPr lang="fr-FR" sz="160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r="50683"/>
          <a:stretch/>
        </p:blipFill>
        <p:spPr bwMode="auto">
          <a:xfrm>
            <a:off x="2473032" y="1100821"/>
            <a:ext cx="540701" cy="146183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50952"/>
          <a:stretch/>
        </p:blipFill>
        <p:spPr bwMode="auto">
          <a:xfrm>
            <a:off x="3539184" y="1100823"/>
            <a:ext cx="540701" cy="1469845"/>
          </a:xfrm>
          <a:prstGeom prst="rect">
            <a:avLst/>
          </a:prstGeom>
          <a:noFill/>
        </p:spPr>
      </p:pic>
      <p:cxnSp>
        <p:nvCxnSpPr>
          <p:cNvPr id="11" name="Connecteur droit avec flèche 9"/>
          <p:cNvCxnSpPr>
            <a:cxnSpLocks/>
            <a:stCxn id="7" idx="2"/>
          </p:cNvCxnSpPr>
          <p:nvPr/>
        </p:nvCxnSpPr>
        <p:spPr bwMode="auto">
          <a:xfrm>
            <a:off x="4874888" y="4764489"/>
            <a:ext cx="0" cy="126002"/>
          </a:xfrm>
          <a:prstGeom prst="straightConnector1">
            <a:avLst/>
          </a:prstGeom>
          <a:ln w="19050">
            <a:solidFill>
              <a:srgbClr val="DA1D5B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/>
          <p:nvPr/>
        </p:nvSpPr>
        <p:spPr bwMode="auto">
          <a:xfrm>
            <a:off x="384373" y="4956419"/>
            <a:ext cx="2600621" cy="583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600">
                <a:solidFill>
                  <a:schemeClr val="tx1"/>
                </a:solidFill>
                <a:latin typeface="Arial"/>
              </a:rPr>
              <a:t>Suivez les prochaines étapes ! </a:t>
            </a:r>
            <a:endParaRPr/>
          </a:p>
        </p:txBody>
      </p:sp>
      <p:cxnSp>
        <p:nvCxnSpPr>
          <p:cNvPr id="13" name="Connecteur droit avec flèche 11"/>
          <p:cNvCxnSpPr>
            <a:cxnSpLocks/>
            <a:stCxn id="6" idx="2"/>
            <a:endCxn id="12" idx="0"/>
          </p:cNvCxnSpPr>
          <p:nvPr/>
        </p:nvCxnSpPr>
        <p:spPr bwMode="auto">
          <a:xfrm flipH="1">
            <a:off x="1684683" y="4638489"/>
            <a:ext cx="1289" cy="252000"/>
          </a:xfrm>
          <a:prstGeom prst="straightConnector1">
            <a:avLst/>
          </a:prstGeom>
          <a:ln w="19050">
            <a:solidFill>
              <a:srgbClr val="66C43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7"/>
          <p:cNvSpPr/>
          <p:nvPr/>
        </p:nvSpPr>
        <p:spPr bwMode="auto">
          <a:xfrm>
            <a:off x="4287484" y="1228655"/>
            <a:ext cx="3307886" cy="675117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dirty="0"/>
              <a:t>La réponse à la demande de la création de compte arrive dans la journée ou le lendemain : anticiper </a:t>
            </a:r>
            <a:endParaRPr dirty="0"/>
          </a:p>
        </p:txBody>
      </p:sp>
      <p:sp>
        <p:nvSpPr>
          <p:cNvPr id="15" name="Rectangle : coins arrondis 18"/>
          <p:cNvSpPr/>
          <p:nvPr/>
        </p:nvSpPr>
        <p:spPr bwMode="auto">
          <a:xfrm>
            <a:off x="6300192" y="4221088"/>
            <a:ext cx="2664295" cy="180020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/>
              <a:t>Remarque : si vous avez déjà accès avec un autre compte au portail CNSA : faire une demande de « fusion de compte «  à l’adresse </a:t>
            </a:r>
            <a:r>
              <a:rPr lang="fr-FR" sz="1400" u="sng">
                <a:solidFill>
                  <a:schemeClr val="tx2"/>
                </a:solidFill>
                <a:hlinkClick r:id="rId5" tooltip="mailto:simdphsuividesorientations@cnsa.fr"/>
              </a:rPr>
              <a:t>simdphsuividesorientations@cnsa.fr</a:t>
            </a:r>
            <a:endParaRPr lang="fr-FR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Passer du portail CNSA au SI SDO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1296471"/>
            <a:ext cx="7886700" cy="186166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600"/>
              <a:t>Une fois connecté à votre compte au niveau du portail https://portail.cnsa.fr, cliquez sur l’encart « Tableaux de bord ». </a:t>
            </a:r>
            <a:endParaRPr/>
          </a:p>
          <a:p>
            <a:pPr marL="0" indent="0">
              <a:buNone/>
              <a:defRPr/>
            </a:pPr>
            <a:r>
              <a:rPr lang="fr-FR" sz="1600"/>
              <a:t>Cliquez sur le bouton « Quitter » de la pop-up.</a:t>
            </a:r>
          </a:p>
          <a:p>
            <a:pPr marL="0" indent="0">
              <a:buNone/>
              <a:defRPr/>
            </a:pPr>
            <a:r>
              <a:rPr lang="fr-FR" sz="1600"/>
              <a:t>Une fenêtre d’authentification s’affiche avec votre identifiant (qui vous a été transmis par mail) suivi de @Externe Cnsa.fr, cliquez sur « Oui ».</a:t>
            </a:r>
            <a:endParaRPr/>
          </a:p>
          <a:p>
            <a:pPr>
              <a:defRPr/>
            </a:pPr>
            <a:endParaRPr lang="fr-FR" sz="160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12</a:t>
            </a:fld>
            <a:endParaRPr lang="fr-FR"/>
          </a:p>
        </p:txBody>
      </p:sp>
      <p:grpSp>
        <p:nvGrpSpPr>
          <p:cNvPr id="7" name="Groupe 5"/>
          <p:cNvGrpSpPr/>
          <p:nvPr/>
        </p:nvGrpSpPr>
        <p:grpSpPr bwMode="auto">
          <a:xfrm>
            <a:off x="1710791" y="2852936"/>
            <a:ext cx="3614059" cy="2057178"/>
            <a:chOff x="1841084" y="3228500"/>
            <a:chExt cx="4123317" cy="1760292"/>
          </a:xfrm>
        </p:grpSpPr>
        <p:pic>
          <p:nvPicPr>
            <p:cNvPr id="8" name="Image 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877821" y="3228500"/>
              <a:ext cx="4040671" cy="1760292"/>
            </a:xfrm>
            <a:prstGeom prst="rect">
              <a:avLst/>
            </a:prstGeom>
            <a:effectLst/>
          </p:spPr>
        </p:pic>
        <p:sp>
          <p:nvSpPr>
            <p:cNvPr id="9" name="Rectangle 7"/>
            <p:cNvSpPr/>
            <p:nvPr/>
          </p:nvSpPr>
          <p:spPr bwMode="auto">
            <a:xfrm>
              <a:off x="5584403" y="3373741"/>
              <a:ext cx="232259" cy="90560"/>
            </a:xfrm>
            <a:prstGeom prst="rect">
              <a:avLst/>
            </a:prstGeom>
            <a:solidFill>
              <a:srgbClr val="8DA3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ZoneTexte 8"/>
            <p:cNvSpPr txBox="1"/>
            <p:nvPr/>
          </p:nvSpPr>
          <p:spPr bwMode="auto">
            <a:xfrm>
              <a:off x="5512302" y="3357975"/>
              <a:ext cx="452099" cy="13167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400">
                  <a:solidFill>
                    <a:prstClr val="black"/>
                  </a:solidFill>
                  <a:latin typeface="Arial"/>
                </a:rPr>
                <a:t>***********</a:t>
              </a:r>
              <a:endParaRPr/>
            </a:p>
          </p:txBody>
        </p:sp>
        <p:pic>
          <p:nvPicPr>
            <p:cNvPr id="11" name="Image 9"/>
            <p:cNvPicPr>
              <a:picLocks noChangeAspect="1"/>
            </p:cNvPicPr>
            <p:nvPr/>
          </p:nvPicPr>
          <p:blipFill>
            <a:blip r:embed="rId3"/>
            <a:srcRect t="35874"/>
            <a:stretch/>
          </p:blipFill>
          <p:spPr bwMode="auto">
            <a:xfrm>
              <a:off x="1841084" y="3848532"/>
              <a:ext cx="4077409" cy="882236"/>
            </a:xfrm>
            <a:prstGeom prst="rect">
              <a:avLst/>
            </a:prstGeom>
          </p:spPr>
        </p:pic>
        <p:sp>
          <p:nvSpPr>
            <p:cNvPr id="12" name="Oval 105"/>
            <p:cNvSpPr>
              <a:spLocks noChangeAspect="1"/>
            </p:cNvSpPr>
            <p:nvPr/>
          </p:nvSpPr>
          <p:spPr bwMode="auto">
            <a:xfrm>
              <a:off x="2818411" y="3982645"/>
              <a:ext cx="215630" cy="2156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CB6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fr-FR" sz="1600" b="1">
                  <a:solidFill>
                    <a:sysClr val="windowText" lastClr="000000"/>
                  </a:solidFill>
                  <a:latin typeface="Arial"/>
                </a:rPr>
                <a:t>1</a:t>
              </a:r>
              <a:endParaRPr/>
            </a:p>
          </p:txBody>
        </p:sp>
        <p:sp>
          <p:nvSpPr>
            <p:cNvPr id="13" name="Oval 105"/>
            <p:cNvSpPr>
              <a:spLocks noChangeAspect="1"/>
            </p:cNvSpPr>
            <p:nvPr/>
          </p:nvSpPr>
          <p:spPr bwMode="auto">
            <a:xfrm>
              <a:off x="3832080" y="3482693"/>
              <a:ext cx="215632" cy="21563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CB6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fr-FR" sz="1600" b="1">
                  <a:solidFill>
                    <a:sysClr val="windowText" lastClr="000000"/>
                  </a:solidFill>
                  <a:latin typeface="Arial"/>
                </a:rPr>
                <a:t>2</a:t>
              </a:r>
              <a:endParaRPr/>
            </a:p>
          </p:txBody>
        </p:sp>
      </p:grpSp>
      <p:grpSp>
        <p:nvGrpSpPr>
          <p:cNvPr id="14" name="Groupe 12"/>
          <p:cNvGrpSpPr/>
          <p:nvPr/>
        </p:nvGrpSpPr>
        <p:grpSpPr bwMode="auto">
          <a:xfrm>
            <a:off x="5508472" y="2975625"/>
            <a:ext cx="1680721" cy="1772793"/>
            <a:chOff x="2752512" y="5041189"/>
            <a:chExt cx="1977288" cy="1564206"/>
          </a:xfrm>
        </p:grpSpPr>
        <p:pic>
          <p:nvPicPr>
            <p:cNvPr id="15" name="Image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752512" y="5041189"/>
              <a:ext cx="1977288" cy="1564206"/>
            </a:xfrm>
            <a:prstGeom prst="rect">
              <a:avLst/>
            </a:prstGeom>
            <a:effectLst/>
          </p:spPr>
        </p:pic>
        <p:sp>
          <p:nvSpPr>
            <p:cNvPr id="16" name="Oval 105"/>
            <p:cNvSpPr>
              <a:spLocks noChangeAspect="1"/>
            </p:cNvSpPr>
            <p:nvPr/>
          </p:nvSpPr>
          <p:spPr bwMode="auto">
            <a:xfrm>
              <a:off x="4398334" y="6086180"/>
              <a:ext cx="222350" cy="2223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CB64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fr-FR" sz="1400" b="1">
                  <a:solidFill>
                    <a:sysClr val="windowText" lastClr="000000"/>
                  </a:solidFill>
                  <a:latin typeface="Arial"/>
                </a:rPr>
                <a:t>3</a:t>
              </a:r>
              <a:endParaRPr/>
            </a:p>
          </p:txBody>
        </p:sp>
      </p:grpSp>
      <p:sp>
        <p:nvSpPr>
          <p:cNvPr id="17" name="Espace réservé du contenu 2"/>
          <p:cNvSpPr txBox="1"/>
          <p:nvPr/>
        </p:nvSpPr>
        <p:spPr bwMode="auto">
          <a:xfrm>
            <a:off x="747705" y="5301208"/>
            <a:ext cx="7886700" cy="103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>
              <a:spcBef>
                <a:spcPts val="300"/>
              </a:spcBef>
              <a:buFont typeface="Arial"/>
              <a:buNone/>
              <a:defRPr/>
            </a:pPr>
            <a:r>
              <a:rPr lang="fr-FR" sz="1600" dirty="0">
                <a:latin typeface="Arial"/>
                <a:cs typeface="Arial"/>
              </a:rPr>
              <a:t>Il est possible que vous soyez déjà connecté à un compte Microsoft différent du domaine CNSA. </a:t>
            </a:r>
            <a:endParaRPr dirty="0"/>
          </a:p>
          <a:p>
            <a:pPr marL="266700" indent="0" algn="just">
              <a:spcBef>
                <a:spcPts val="300"/>
              </a:spcBef>
              <a:buFont typeface="Arial"/>
              <a:buNone/>
              <a:defRPr/>
            </a:pPr>
            <a:r>
              <a:rPr lang="fr-FR" sz="1600" dirty="0">
                <a:latin typeface="Arial"/>
                <a:cs typeface="Arial"/>
              </a:rPr>
              <a:t>Dans ce cas il faudra suivre le lien vous invitant à utiliser un autre compte et saisir l’adresse </a:t>
            </a:r>
            <a:r>
              <a:rPr lang="fr-FR" sz="1600" b="1" i="1" dirty="0">
                <a:latin typeface="Arial"/>
                <a:cs typeface="Arial"/>
              </a:rPr>
              <a:t>identifiant</a:t>
            </a:r>
            <a:r>
              <a:rPr lang="fr-FR" sz="1600" b="1" dirty="0">
                <a:latin typeface="Arial"/>
                <a:cs typeface="Arial"/>
              </a:rPr>
              <a:t>@Externe-Cnsa.fr.</a:t>
            </a:r>
            <a:endParaRPr lang="fr-FR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Oval 105"/>
          <p:cNvSpPr>
            <a:spLocks noChangeAspect="1"/>
          </p:cNvSpPr>
          <p:nvPr/>
        </p:nvSpPr>
        <p:spPr bwMode="auto">
          <a:xfrm>
            <a:off x="395536" y="1312622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19" name="Oval 105"/>
          <p:cNvSpPr>
            <a:spLocks noChangeAspect="1"/>
          </p:cNvSpPr>
          <p:nvPr/>
        </p:nvSpPr>
        <p:spPr bwMode="auto">
          <a:xfrm>
            <a:off x="395536" y="1880856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0" name="Oval 105"/>
          <p:cNvSpPr>
            <a:spLocks noChangeAspect="1"/>
          </p:cNvSpPr>
          <p:nvPr/>
        </p:nvSpPr>
        <p:spPr bwMode="auto">
          <a:xfrm>
            <a:off x="395536" y="2276872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21" name="Freeform 22"/>
          <p:cNvSpPr>
            <a:spLocks noChangeAspect="1" noEditPoints="1"/>
          </p:cNvSpPr>
          <p:nvPr/>
        </p:nvSpPr>
        <p:spPr bwMode="auto">
          <a:xfrm>
            <a:off x="490036" y="5541377"/>
            <a:ext cx="257669" cy="343558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13 w 200"/>
              <a:gd name="T11" fmla="*/ 155 h 200"/>
              <a:gd name="T12" fmla="*/ 88 w 200"/>
              <a:gd name="T13" fmla="*/ 155 h 200"/>
              <a:gd name="T14" fmla="*/ 88 w 200"/>
              <a:gd name="T15" fmla="*/ 95 h 200"/>
              <a:gd name="T16" fmla="*/ 113 w 200"/>
              <a:gd name="T17" fmla="*/ 95 h 200"/>
              <a:gd name="T18" fmla="*/ 113 w 200"/>
              <a:gd name="T19" fmla="*/ 155 h 200"/>
              <a:gd name="T20" fmla="*/ 100 w 200"/>
              <a:gd name="T21" fmla="*/ 70 h 200"/>
              <a:gd name="T22" fmla="*/ 88 w 200"/>
              <a:gd name="T23" fmla="*/ 58 h 200"/>
              <a:gd name="T24" fmla="*/ 100 w 200"/>
              <a:gd name="T25" fmla="*/ 45 h 200"/>
              <a:gd name="T26" fmla="*/ 113 w 200"/>
              <a:gd name="T27" fmla="*/ 58 h 200"/>
              <a:gd name="T28" fmla="*/ 100 w 200"/>
              <a:gd name="T29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200" extrusionOk="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13" y="155"/>
                </a:moveTo>
                <a:cubicBezTo>
                  <a:pt x="88" y="155"/>
                  <a:pt x="88" y="155"/>
                  <a:pt x="88" y="155"/>
                </a:cubicBezTo>
                <a:cubicBezTo>
                  <a:pt x="88" y="95"/>
                  <a:pt x="88" y="95"/>
                  <a:pt x="88" y="95"/>
                </a:cubicBezTo>
                <a:cubicBezTo>
                  <a:pt x="113" y="95"/>
                  <a:pt x="113" y="95"/>
                  <a:pt x="113" y="95"/>
                </a:cubicBezTo>
                <a:lnTo>
                  <a:pt x="113" y="155"/>
                </a:lnTo>
                <a:close/>
                <a:moveTo>
                  <a:pt x="100" y="70"/>
                </a:moveTo>
                <a:cubicBezTo>
                  <a:pt x="93" y="70"/>
                  <a:pt x="88" y="65"/>
                  <a:pt x="88" y="58"/>
                </a:cubicBezTo>
                <a:cubicBezTo>
                  <a:pt x="88" y="51"/>
                  <a:pt x="93" y="45"/>
                  <a:pt x="100" y="45"/>
                </a:cubicBezTo>
                <a:cubicBezTo>
                  <a:pt x="107" y="45"/>
                  <a:pt x="113" y="51"/>
                  <a:pt x="113" y="58"/>
                </a:cubicBezTo>
                <a:cubicBezTo>
                  <a:pt x="113" y="65"/>
                  <a:pt x="107" y="70"/>
                  <a:pt x="100" y="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Consulter rapidement le tableau de bord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800"/>
              <a:t>Vous êtes connecté sur le portail « Tableaux de bord » de la CNSA !</a:t>
            </a:r>
            <a:endParaRPr/>
          </a:p>
          <a:p>
            <a:pPr>
              <a:defRPr/>
            </a:pPr>
            <a:endParaRPr lang="fr-FR" sz="1800"/>
          </a:p>
          <a:p>
            <a:pPr marL="0" indent="0">
              <a:buNone/>
              <a:defRPr/>
            </a:pPr>
            <a:r>
              <a:rPr lang="fr-FR" sz="1800"/>
              <a:t>Vous arrivez par défaut sur l’onglet « Aujourd’hui », cliquez sur l’onglet « Catalogue » pour accéder à vos rapports.</a:t>
            </a:r>
            <a:endParaRPr/>
          </a:p>
          <a:p>
            <a:pPr>
              <a:defRPr/>
            </a:pPr>
            <a:endParaRPr lang="fr-FR" sz="180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13</a:t>
            </a:fld>
            <a:endParaRPr lang="fr-FR"/>
          </a:p>
        </p:txBody>
      </p:sp>
      <p:sp>
        <p:nvSpPr>
          <p:cNvPr id="7" name="Oval 105"/>
          <p:cNvSpPr>
            <a:spLocks noChangeAspect="1"/>
          </p:cNvSpPr>
          <p:nvPr/>
        </p:nvSpPr>
        <p:spPr bwMode="auto">
          <a:xfrm>
            <a:off x="395536" y="2128586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4</a:t>
            </a:r>
            <a:endParaRPr/>
          </a:p>
        </p:txBody>
      </p:sp>
      <p:grpSp>
        <p:nvGrpSpPr>
          <p:cNvPr id="8" name="Groupe 5"/>
          <p:cNvGrpSpPr/>
          <p:nvPr/>
        </p:nvGrpSpPr>
        <p:grpSpPr bwMode="auto">
          <a:xfrm>
            <a:off x="2123728" y="2996952"/>
            <a:ext cx="4545682" cy="2852011"/>
            <a:chOff x="-4809223" y="2947943"/>
            <a:chExt cx="5452160" cy="2565559"/>
          </a:xfrm>
        </p:grpSpPr>
        <p:pic>
          <p:nvPicPr>
            <p:cNvPr id="9" name="Image 3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-4809223" y="2947943"/>
              <a:ext cx="5452160" cy="2565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7"/>
            <p:cNvSpPr/>
            <p:nvPr/>
          </p:nvSpPr>
          <p:spPr bwMode="auto">
            <a:xfrm>
              <a:off x="-4269225" y="3555834"/>
              <a:ext cx="2740932" cy="233917"/>
            </a:xfrm>
            <a:prstGeom prst="rect">
              <a:avLst/>
            </a:prstGeom>
            <a:solidFill>
              <a:srgbClr val="F6F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1600">
                  <a:solidFill>
                    <a:srgbClr val="427CAC"/>
                  </a:solidFill>
                  <a:latin typeface="Arial"/>
                  <a:ea typeface="Tahoma"/>
                  <a:cs typeface="Arial"/>
                </a:rPr>
                <a:t>Bonjour Jean DUPOND !</a:t>
              </a:r>
              <a:endParaRPr/>
            </a:p>
          </p:txBody>
        </p:sp>
      </p:grpSp>
      <p:sp>
        <p:nvSpPr>
          <p:cNvPr id="11" name="Rectangle : coins arrondis 12"/>
          <p:cNvSpPr/>
          <p:nvPr/>
        </p:nvSpPr>
        <p:spPr bwMode="auto">
          <a:xfrm>
            <a:off x="2653306" y="3311514"/>
            <a:ext cx="370288" cy="18949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CB6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Oval 105"/>
          <p:cNvSpPr>
            <a:spLocks noChangeAspect="1"/>
          </p:cNvSpPr>
          <p:nvPr/>
        </p:nvSpPr>
        <p:spPr bwMode="auto">
          <a:xfrm>
            <a:off x="2929093" y="3101609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Consulter rapidement le tableau de bord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1296471"/>
            <a:ext cx="7886700" cy="14124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600" dirty="0"/>
              <a:t>Dans votre catalogue, vous trouverez le rapport « Statistiques SDO </a:t>
            </a:r>
            <a:r>
              <a:rPr lang="fr-FR" sz="1600" dirty="0" smtClean="0"/>
              <a:t>MDPH </a:t>
            </a:r>
            <a:r>
              <a:rPr lang="fr-FR" sz="1600" dirty="0"/>
              <a:t>», </a:t>
            </a:r>
            <a:r>
              <a:rPr lang="fr-FR" sz="1600" dirty="0" smtClean="0"/>
              <a:t>qui correspond à votre profil. Pour </a:t>
            </a:r>
            <a:r>
              <a:rPr lang="fr-FR" sz="1600" dirty="0"/>
              <a:t>le consulter, cliquez sur « Ouvrir ».</a:t>
            </a:r>
            <a:endParaRPr dirty="0"/>
          </a:p>
          <a:p>
            <a:pPr marL="0" indent="0">
              <a:buNone/>
              <a:defRPr/>
            </a:pPr>
            <a:r>
              <a:rPr lang="fr-FR" sz="1600" dirty="0"/>
              <a:t>A terme, vous retrouverez d’autres rapports qui exploitent les données des différents SI (SI MDPH, </a:t>
            </a:r>
            <a:r>
              <a:rPr lang="fr-FR" sz="1600" dirty="0" err="1"/>
              <a:t>téléservice</a:t>
            </a:r>
            <a:r>
              <a:rPr lang="fr-FR" sz="1600" dirty="0"/>
              <a:t> MDPH…)</a:t>
            </a:r>
            <a:endParaRPr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14</a:t>
            </a:fld>
            <a:endParaRPr lang="fr-FR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51720" y="2737229"/>
            <a:ext cx="4745114" cy="2852011"/>
          </a:xfrm>
          <a:prstGeom prst="rect">
            <a:avLst/>
          </a:prstGeom>
        </p:spPr>
      </p:pic>
      <p:sp>
        <p:nvSpPr>
          <p:cNvPr id="8" name="Oval 105"/>
          <p:cNvSpPr>
            <a:spLocks noChangeAspect="1"/>
          </p:cNvSpPr>
          <p:nvPr/>
        </p:nvSpPr>
        <p:spPr bwMode="auto">
          <a:xfrm>
            <a:off x="3699562" y="4374171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600" b="1">
                <a:solidFill>
                  <a:sysClr val="windowText" lastClr="000000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9" name="Espace réservé du contenu 2"/>
          <p:cNvSpPr txBox="1"/>
          <p:nvPr/>
        </p:nvSpPr>
        <p:spPr bwMode="auto">
          <a:xfrm>
            <a:off x="781050" y="5589240"/>
            <a:ext cx="7886700" cy="90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>
              <a:spcBef>
                <a:spcPts val="300"/>
              </a:spcBef>
              <a:buNone/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Afin de faciliter vos connexions ultérieures, pensez à mettre la page « Catalogue » </a:t>
            </a:r>
            <a:r>
              <a:rPr lang="fr-FR" sz="1600" b="1" dirty="0">
                <a:solidFill>
                  <a:srgbClr val="E6AF00"/>
                </a:solidFill>
                <a:latin typeface="Arial"/>
                <a:cs typeface="Arial"/>
              </a:rPr>
              <a:t>en favori dans votre navigateur internet</a:t>
            </a:r>
            <a:r>
              <a:rPr lang="fr-FR" sz="1600" dirty="0">
                <a:solidFill>
                  <a:srgbClr val="E6AF00"/>
                </a:solidFill>
                <a:latin typeface="Arial"/>
                <a:cs typeface="Arial"/>
              </a:rPr>
              <a:t>.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 Vous n’aurez ainsi plus besoin de passer par </a:t>
            </a:r>
            <a:r>
              <a:rPr lang="fr-FR" sz="1600" b="1" u="sng" dirty="0">
                <a:solidFill>
                  <a:srgbClr val="66C430"/>
                </a:solidFill>
                <a:latin typeface="Arial"/>
                <a:hlinkClick r:id="rId3" tooltip="https://portail.cnsa.fr/"/>
              </a:rPr>
              <a:t>https://portail.cnsa.fr</a:t>
            </a:r>
            <a:endParaRPr lang="fr-FR" sz="1600" dirty="0">
              <a:solidFill>
                <a:srgbClr val="66C430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10" name="Freeform 22"/>
          <p:cNvSpPr>
            <a:spLocks noChangeAspect="1" noEditPoints="1"/>
          </p:cNvSpPr>
          <p:nvPr/>
        </p:nvSpPr>
        <p:spPr bwMode="auto">
          <a:xfrm>
            <a:off x="585107" y="5703231"/>
            <a:ext cx="314485" cy="419313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13 w 200"/>
              <a:gd name="T11" fmla="*/ 155 h 200"/>
              <a:gd name="T12" fmla="*/ 88 w 200"/>
              <a:gd name="T13" fmla="*/ 155 h 200"/>
              <a:gd name="T14" fmla="*/ 88 w 200"/>
              <a:gd name="T15" fmla="*/ 95 h 200"/>
              <a:gd name="T16" fmla="*/ 113 w 200"/>
              <a:gd name="T17" fmla="*/ 95 h 200"/>
              <a:gd name="T18" fmla="*/ 113 w 200"/>
              <a:gd name="T19" fmla="*/ 155 h 200"/>
              <a:gd name="T20" fmla="*/ 100 w 200"/>
              <a:gd name="T21" fmla="*/ 70 h 200"/>
              <a:gd name="T22" fmla="*/ 88 w 200"/>
              <a:gd name="T23" fmla="*/ 58 h 200"/>
              <a:gd name="T24" fmla="*/ 100 w 200"/>
              <a:gd name="T25" fmla="*/ 45 h 200"/>
              <a:gd name="T26" fmla="*/ 113 w 200"/>
              <a:gd name="T27" fmla="*/ 58 h 200"/>
              <a:gd name="T28" fmla="*/ 100 w 200"/>
              <a:gd name="T29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200" extrusionOk="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13" y="155"/>
                </a:moveTo>
                <a:cubicBezTo>
                  <a:pt x="88" y="155"/>
                  <a:pt x="88" y="155"/>
                  <a:pt x="88" y="155"/>
                </a:cubicBezTo>
                <a:cubicBezTo>
                  <a:pt x="88" y="95"/>
                  <a:pt x="88" y="95"/>
                  <a:pt x="88" y="95"/>
                </a:cubicBezTo>
                <a:cubicBezTo>
                  <a:pt x="113" y="95"/>
                  <a:pt x="113" y="95"/>
                  <a:pt x="113" y="95"/>
                </a:cubicBezTo>
                <a:lnTo>
                  <a:pt x="113" y="155"/>
                </a:lnTo>
                <a:close/>
                <a:moveTo>
                  <a:pt x="100" y="70"/>
                </a:moveTo>
                <a:cubicBezTo>
                  <a:pt x="93" y="70"/>
                  <a:pt x="88" y="65"/>
                  <a:pt x="88" y="58"/>
                </a:cubicBezTo>
                <a:cubicBezTo>
                  <a:pt x="88" y="51"/>
                  <a:pt x="93" y="45"/>
                  <a:pt x="100" y="45"/>
                </a:cubicBezTo>
                <a:cubicBezTo>
                  <a:pt x="107" y="45"/>
                  <a:pt x="113" y="51"/>
                  <a:pt x="113" y="58"/>
                </a:cubicBezTo>
                <a:cubicBezTo>
                  <a:pt x="113" y="65"/>
                  <a:pt x="107" y="70"/>
                  <a:pt x="100" y="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val 105"/>
          <p:cNvSpPr>
            <a:spLocks noChangeAspect="1"/>
          </p:cNvSpPr>
          <p:nvPr/>
        </p:nvSpPr>
        <p:spPr bwMode="auto">
          <a:xfrm>
            <a:off x="391679" y="1312622"/>
            <a:ext cx="189000" cy="252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6CB6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fr-FR" sz="1400" b="1">
                <a:solidFill>
                  <a:sysClr val="windowText" lastClr="000000"/>
                </a:solidFill>
                <a:latin typeface="Arial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L’extranet de la CNSA pour vous aider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15</a:t>
            </a:fld>
            <a:endParaRPr lang="fr-FR"/>
          </a:p>
        </p:txBody>
      </p:sp>
      <p:sp>
        <p:nvSpPr>
          <p:cNvPr id="6" name="ZoneTexte 4"/>
          <p:cNvSpPr txBox="1"/>
          <p:nvPr/>
        </p:nvSpPr>
        <p:spPr bwMode="auto">
          <a:xfrm>
            <a:off x="1044552" y="1357804"/>
            <a:ext cx="2454209" cy="414239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400">
                <a:latin typeface="Arial"/>
                <a:ea typeface="Calibri"/>
                <a:cs typeface="Arial"/>
              </a:rPr>
              <a:t>Différents </a:t>
            </a:r>
            <a:r>
              <a:rPr lang="fr-FR" sz="1400" b="1">
                <a:solidFill>
                  <a:srgbClr val="66C430"/>
                </a:solidFill>
                <a:latin typeface="Arial"/>
                <a:ea typeface="Calibri"/>
                <a:cs typeface="Arial"/>
              </a:rPr>
              <a:t>supports de formation </a:t>
            </a:r>
            <a:r>
              <a:rPr lang="fr-FR" sz="1400">
                <a:latin typeface="Arial"/>
                <a:ea typeface="Calibri"/>
                <a:cs typeface="Arial"/>
              </a:rPr>
              <a:t>sont mis à votre disposition : le guide de connexion, le guide utilisateur, le guide de mode de calcul des indicateurs.</a:t>
            </a:r>
            <a:endParaRPr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4715180" y="2597555"/>
            <a:ext cx="1247168" cy="166289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 bwMode="auto">
          <a:xfrm>
            <a:off x="1024192" y="4426804"/>
            <a:ext cx="2454209" cy="973590"/>
          </a:xfrm>
          <a:prstGeom prst="rect">
            <a:avLst/>
          </a:prstGeom>
          <a:solidFill>
            <a:srgbClr val="66C4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solidFill>
                  <a:srgbClr val="6E368C"/>
                </a:solidFill>
                <a:latin typeface="Arial"/>
                <a:cs typeface="Arial"/>
              </a:rPr>
              <a:t>Extranet</a:t>
            </a:r>
            <a:endParaRPr/>
          </a:p>
        </p:txBody>
      </p:sp>
      <p:pic>
        <p:nvPicPr>
          <p:cNvPr id="9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323903">
            <a:off x="2982739" y="4745418"/>
            <a:ext cx="815305" cy="11216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Démonstration et principaux indicateurs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16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Démonstration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17</a:t>
            </a:fld>
            <a:endParaRPr lang="fr-FR"/>
          </a:p>
        </p:txBody>
      </p:sp>
      <p:grpSp>
        <p:nvGrpSpPr>
          <p:cNvPr id="6" name="Group 2"/>
          <p:cNvGrpSpPr/>
          <p:nvPr/>
        </p:nvGrpSpPr>
        <p:grpSpPr bwMode="auto">
          <a:xfrm>
            <a:off x="1593735" y="2434110"/>
            <a:ext cx="5823352" cy="2366843"/>
            <a:chOff x="628650" y="2434108"/>
            <a:chExt cx="7902304" cy="2066370"/>
          </a:xfrm>
        </p:grpSpPr>
        <p:sp>
          <p:nvSpPr>
            <p:cNvPr id="7" name="Shape"/>
            <p:cNvSpPr/>
            <p:nvPr/>
          </p:nvSpPr>
          <p:spPr bwMode="auto">
            <a:xfrm>
              <a:off x="628650" y="2504694"/>
              <a:ext cx="7902304" cy="199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21518" y="18420"/>
                  </a:moveTo>
                  <a:lnTo>
                    <a:pt x="19010" y="16921"/>
                  </a:lnTo>
                  <a:cubicBezTo>
                    <a:pt x="18978" y="16921"/>
                    <a:pt x="18942" y="16892"/>
                    <a:pt x="18909" y="16845"/>
                  </a:cubicBezTo>
                  <a:cubicBezTo>
                    <a:pt x="18875" y="16797"/>
                    <a:pt x="18839" y="16730"/>
                    <a:pt x="18808" y="16644"/>
                  </a:cubicBezTo>
                  <a:cubicBezTo>
                    <a:pt x="18774" y="16558"/>
                    <a:pt x="18745" y="16463"/>
                    <a:pt x="18716" y="16358"/>
                  </a:cubicBezTo>
                  <a:cubicBezTo>
                    <a:pt x="18690" y="16253"/>
                    <a:pt x="18666" y="16128"/>
                    <a:pt x="18649" y="16004"/>
                  </a:cubicBezTo>
                  <a:lnTo>
                    <a:pt x="16809" y="2798"/>
                  </a:lnTo>
                  <a:cubicBezTo>
                    <a:pt x="16751" y="2387"/>
                    <a:pt x="16672" y="2005"/>
                    <a:pt x="16575" y="1662"/>
                  </a:cubicBezTo>
                  <a:cubicBezTo>
                    <a:pt x="16482" y="1327"/>
                    <a:pt x="16371" y="1031"/>
                    <a:pt x="16251" y="783"/>
                  </a:cubicBezTo>
                  <a:cubicBezTo>
                    <a:pt x="16133" y="535"/>
                    <a:pt x="16008" y="344"/>
                    <a:pt x="15879" y="210"/>
                  </a:cubicBezTo>
                  <a:cubicBezTo>
                    <a:pt x="15751" y="76"/>
                    <a:pt x="15622" y="0"/>
                    <a:pt x="15492" y="0"/>
                  </a:cubicBezTo>
                  <a:lnTo>
                    <a:pt x="14468" y="0"/>
                  </a:lnTo>
                  <a:cubicBezTo>
                    <a:pt x="14341" y="0"/>
                    <a:pt x="14225" y="76"/>
                    <a:pt x="14124" y="210"/>
                  </a:cubicBezTo>
                  <a:cubicBezTo>
                    <a:pt x="14024" y="344"/>
                    <a:pt x="13939" y="544"/>
                    <a:pt x="13872" y="783"/>
                  </a:cubicBezTo>
                  <a:cubicBezTo>
                    <a:pt x="13805" y="1031"/>
                    <a:pt x="13757" y="1327"/>
                    <a:pt x="13733" y="1662"/>
                  </a:cubicBezTo>
                  <a:cubicBezTo>
                    <a:pt x="13709" y="2005"/>
                    <a:pt x="13706" y="2387"/>
                    <a:pt x="13735" y="2798"/>
                  </a:cubicBezTo>
                  <a:lnTo>
                    <a:pt x="14641" y="16004"/>
                  </a:lnTo>
                  <a:cubicBezTo>
                    <a:pt x="14651" y="16128"/>
                    <a:pt x="14651" y="16243"/>
                    <a:pt x="14648" y="16358"/>
                  </a:cubicBezTo>
                  <a:cubicBezTo>
                    <a:pt x="14644" y="16463"/>
                    <a:pt x="14634" y="16568"/>
                    <a:pt x="14619" y="16644"/>
                  </a:cubicBezTo>
                  <a:cubicBezTo>
                    <a:pt x="14605" y="16730"/>
                    <a:pt x="14583" y="16797"/>
                    <a:pt x="14559" y="16845"/>
                  </a:cubicBezTo>
                  <a:cubicBezTo>
                    <a:pt x="14535" y="16892"/>
                    <a:pt x="14507" y="16921"/>
                    <a:pt x="14475" y="16921"/>
                  </a:cubicBezTo>
                  <a:lnTo>
                    <a:pt x="13026" y="16921"/>
                  </a:lnTo>
                  <a:cubicBezTo>
                    <a:pt x="12995" y="16921"/>
                    <a:pt x="12964" y="16892"/>
                    <a:pt x="12933" y="16845"/>
                  </a:cubicBezTo>
                  <a:cubicBezTo>
                    <a:pt x="12904" y="16797"/>
                    <a:pt x="12875" y="16730"/>
                    <a:pt x="12851" y="16644"/>
                  </a:cubicBezTo>
                  <a:cubicBezTo>
                    <a:pt x="12827" y="16558"/>
                    <a:pt x="12808" y="16463"/>
                    <a:pt x="12791" y="16358"/>
                  </a:cubicBezTo>
                  <a:cubicBezTo>
                    <a:pt x="12776" y="16253"/>
                    <a:pt x="12764" y="16128"/>
                    <a:pt x="12760" y="16004"/>
                  </a:cubicBezTo>
                  <a:lnTo>
                    <a:pt x="12464" y="7630"/>
                  </a:lnTo>
                  <a:cubicBezTo>
                    <a:pt x="12447" y="7124"/>
                    <a:pt x="12399" y="6656"/>
                    <a:pt x="12332" y="6236"/>
                  </a:cubicBezTo>
                  <a:cubicBezTo>
                    <a:pt x="12265" y="5825"/>
                    <a:pt x="12176" y="5462"/>
                    <a:pt x="12072" y="5157"/>
                  </a:cubicBezTo>
                  <a:cubicBezTo>
                    <a:pt x="11969" y="4860"/>
                    <a:pt x="11854" y="4622"/>
                    <a:pt x="11726" y="4459"/>
                  </a:cubicBezTo>
                  <a:cubicBezTo>
                    <a:pt x="11601" y="4297"/>
                    <a:pt x="11464" y="4211"/>
                    <a:pt x="11323" y="4211"/>
                  </a:cubicBezTo>
                  <a:lnTo>
                    <a:pt x="10193" y="4211"/>
                  </a:lnTo>
                  <a:cubicBezTo>
                    <a:pt x="10051" y="4211"/>
                    <a:pt x="9917" y="4297"/>
                    <a:pt x="9790" y="4459"/>
                  </a:cubicBezTo>
                  <a:cubicBezTo>
                    <a:pt x="9662" y="4622"/>
                    <a:pt x="9544" y="4860"/>
                    <a:pt x="9444" y="5157"/>
                  </a:cubicBezTo>
                  <a:cubicBezTo>
                    <a:pt x="9340" y="5462"/>
                    <a:pt x="9251" y="5825"/>
                    <a:pt x="9184" y="6236"/>
                  </a:cubicBezTo>
                  <a:cubicBezTo>
                    <a:pt x="9114" y="6656"/>
                    <a:pt x="9069" y="7124"/>
                    <a:pt x="9049" y="7630"/>
                  </a:cubicBezTo>
                  <a:lnTo>
                    <a:pt x="8754" y="16004"/>
                  </a:lnTo>
                  <a:cubicBezTo>
                    <a:pt x="8749" y="16128"/>
                    <a:pt x="8739" y="16243"/>
                    <a:pt x="8723" y="16358"/>
                  </a:cubicBezTo>
                  <a:cubicBezTo>
                    <a:pt x="8708" y="16463"/>
                    <a:pt x="8687" y="16568"/>
                    <a:pt x="8663" y="16644"/>
                  </a:cubicBezTo>
                  <a:cubicBezTo>
                    <a:pt x="8639" y="16730"/>
                    <a:pt x="8612" y="16797"/>
                    <a:pt x="8581" y="16845"/>
                  </a:cubicBezTo>
                  <a:cubicBezTo>
                    <a:pt x="8552" y="16892"/>
                    <a:pt x="8521" y="16921"/>
                    <a:pt x="8487" y="16921"/>
                  </a:cubicBezTo>
                  <a:lnTo>
                    <a:pt x="7038" y="16921"/>
                  </a:lnTo>
                  <a:cubicBezTo>
                    <a:pt x="7007" y="16921"/>
                    <a:pt x="6978" y="16892"/>
                    <a:pt x="6954" y="16845"/>
                  </a:cubicBezTo>
                  <a:cubicBezTo>
                    <a:pt x="6930" y="16797"/>
                    <a:pt x="6908" y="16730"/>
                    <a:pt x="6894" y="16644"/>
                  </a:cubicBezTo>
                  <a:cubicBezTo>
                    <a:pt x="6880" y="16558"/>
                    <a:pt x="6868" y="16463"/>
                    <a:pt x="6865" y="16358"/>
                  </a:cubicBezTo>
                  <a:cubicBezTo>
                    <a:pt x="6860" y="16253"/>
                    <a:pt x="6863" y="16128"/>
                    <a:pt x="6872" y="16004"/>
                  </a:cubicBezTo>
                  <a:lnTo>
                    <a:pt x="6985" y="14362"/>
                  </a:lnTo>
                  <a:cubicBezTo>
                    <a:pt x="7031" y="13712"/>
                    <a:pt x="7038" y="13101"/>
                    <a:pt x="7014" y="12557"/>
                  </a:cubicBezTo>
                  <a:cubicBezTo>
                    <a:pt x="6990" y="12022"/>
                    <a:pt x="6937" y="11554"/>
                    <a:pt x="6858" y="11172"/>
                  </a:cubicBezTo>
                  <a:cubicBezTo>
                    <a:pt x="6781" y="10790"/>
                    <a:pt x="6678" y="10485"/>
                    <a:pt x="6558" y="10275"/>
                  </a:cubicBezTo>
                  <a:cubicBezTo>
                    <a:pt x="6437" y="10065"/>
                    <a:pt x="6296" y="9950"/>
                    <a:pt x="6137" y="9950"/>
                  </a:cubicBezTo>
                  <a:lnTo>
                    <a:pt x="4864" y="9950"/>
                  </a:lnTo>
                  <a:cubicBezTo>
                    <a:pt x="4705" y="9950"/>
                    <a:pt x="4539" y="10065"/>
                    <a:pt x="4376" y="10275"/>
                  </a:cubicBezTo>
                  <a:cubicBezTo>
                    <a:pt x="4210" y="10485"/>
                    <a:pt x="4044" y="10790"/>
                    <a:pt x="3888" y="11172"/>
                  </a:cubicBezTo>
                  <a:cubicBezTo>
                    <a:pt x="3729" y="11564"/>
                    <a:pt x="3578" y="12032"/>
                    <a:pt x="3443" y="12557"/>
                  </a:cubicBezTo>
                  <a:cubicBezTo>
                    <a:pt x="3306" y="13101"/>
                    <a:pt x="3189" y="13703"/>
                    <a:pt x="3097" y="14362"/>
                  </a:cubicBezTo>
                  <a:lnTo>
                    <a:pt x="2869" y="16004"/>
                  </a:lnTo>
                  <a:cubicBezTo>
                    <a:pt x="2852" y="16128"/>
                    <a:pt x="2828" y="16243"/>
                    <a:pt x="2802" y="16358"/>
                  </a:cubicBezTo>
                  <a:cubicBezTo>
                    <a:pt x="2775" y="16463"/>
                    <a:pt x="2744" y="16568"/>
                    <a:pt x="2711" y="16644"/>
                  </a:cubicBezTo>
                  <a:cubicBezTo>
                    <a:pt x="2677" y="16730"/>
                    <a:pt x="2643" y="16797"/>
                    <a:pt x="2610" y="16845"/>
                  </a:cubicBezTo>
                  <a:cubicBezTo>
                    <a:pt x="2576" y="16892"/>
                    <a:pt x="2540" y="16921"/>
                    <a:pt x="2509" y="16921"/>
                  </a:cubicBezTo>
                  <a:lnTo>
                    <a:pt x="0" y="18611"/>
                  </a:lnTo>
                  <a:lnTo>
                    <a:pt x="0" y="19490"/>
                  </a:lnTo>
                  <a:cubicBezTo>
                    <a:pt x="0" y="20616"/>
                    <a:pt x="221" y="21562"/>
                    <a:pt x="505" y="21600"/>
                  </a:cubicBezTo>
                  <a:cubicBezTo>
                    <a:pt x="514" y="21600"/>
                    <a:pt x="524" y="21600"/>
                    <a:pt x="533" y="21600"/>
                  </a:cubicBezTo>
                  <a:lnTo>
                    <a:pt x="1838" y="21600"/>
                  </a:lnTo>
                  <a:cubicBezTo>
                    <a:pt x="2033" y="21600"/>
                    <a:pt x="2244" y="21428"/>
                    <a:pt x="2453" y="21123"/>
                  </a:cubicBezTo>
                  <a:cubicBezTo>
                    <a:pt x="2662" y="20817"/>
                    <a:pt x="2869" y="20378"/>
                    <a:pt x="3061" y="19853"/>
                  </a:cubicBezTo>
                  <a:cubicBezTo>
                    <a:pt x="3251" y="19337"/>
                    <a:pt x="3427" y="18726"/>
                    <a:pt x="3576" y="18067"/>
                  </a:cubicBezTo>
                  <a:cubicBezTo>
                    <a:pt x="3722" y="17417"/>
                    <a:pt x="3842" y="16730"/>
                    <a:pt x="3929" y="16014"/>
                  </a:cubicBezTo>
                  <a:lnTo>
                    <a:pt x="4126" y="14371"/>
                  </a:lnTo>
                  <a:cubicBezTo>
                    <a:pt x="4140" y="14257"/>
                    <a:pt x="4159" y="14142"/>
                    <a:pt x="4184" y="14047"/>
                  </a:cubicBezTo>
                  <a:cubicBezTo>
                    <a:pt x="4208" y="13951"/>
                    <a:pt x="4234" y="13856"/>
                    <a:pt x="4263" y="13779"/>
                  </a:cubicBezTo>
                  <a:cubicBezTo>
                    <a:pt x="4292" y="13703"/>
                    <a:pt x="4323" y="13646"/>
                    <a:pt x="4354" y="13598"/>
                  </a:cubicBezTo>
                  <a:cubicBezTo>
                    <a:pt x="4385" y="13560"/>
                    <a:pt x="4417" y="13531"/>
                    <a:pt x="4445" y="13531"/>
                  </a:cubicBezTo>
                  <a:lnTo>
                    <a:pt x="5810" y="13531"/>
                  </a:lnTo>
                  <a:cubicBezTo>
                    <a:pt x="5839" y="13531"/>
                    <a:pt x="5868" y="13550"/>
                    <a:pt x="5890" y="13598"/>
                  </a:cubicBezTo>
                  <a:cubicBezTo>
                    <a:pt x="5911" y="13636"/>
                    <a:pt x="5930" y="13703"/>
                    <a:pt x="5942" y="13779"/>
                  </a:cubicBezTo>
                  <a:cubicBezTo>
                    <a:pt x="5954" y="13856"/>
                    <a:pt x="5964" y="13942"/>
                    <a:pt x="5966" y="14047"/>
                  </a:cubicBezTo>
                  <a:cubicBezTo>
                    <a:pt x="5969" y="14152"/>
                    <a:pt x="5966" y="14257"/>
                    <a:pt x="5954" y="14371"/>
                  </a:cubicBezTo>
                  <a:lnTo>
                    <a:pt x="5810" y="16014"/>
                  </a:lnTo>
                  <a:cubicBezTo>
                    <a:pt x="5748" y="16720"/>
                    <a:pt x="5724" y="17417"/>
                    <a:pt x="5736" y="18067"/>
                  </a:cubicBezTo>
                  <a:cubicBezTo>
                    <a:pt x="5748" y="18726"/>
                    <a:pt x="5796" y="19337"/>
                    <a:pt x="5878" y="19853"/>
                  </a:cubicBezTo>
                  <a:cubicBezTo>
                    <a:pt x="5962" y="20378"/>
                    <a:pt x="6077" y="20817"/>
                    <a:pt x="6221" y="21123"/>
                  </a:cubicBezTo>
                  <a:cubicBezTo>
                    <a:pt x="6368" y="21428"/>
                    <a:pt x="6541" y="21600"/>
                    <a:pt x="6738" y="21600"/>
                  </a:cubicBezTo>
                  <a:lnTo>
                    <a:pt x="8305" y="21600"/>
                  </a:lnTo>
                  <a:cubicBezTo>
                    <a:pt x="8499" y="21600"/>
                    <a:pt x="8691" y="21428"/>
                    <a:pt x="8872" y="21123"/>
                  </a:cubicBezTo>
                  <a:cubicBezTo>
                    <a:pt x="9049" y="20817"/>
                    <a:pt x="9210" y="20378"/>
                    <a:pt x="9347" y="19853"/>
                  </a:cubicBezTo>
                  <a:cubicBezTo>
                    <a:pt x="9484" y="19337"/>
                    <a:pt x="9595" y="18726"/>
                    <a:pt x="9677" y="18067"/>
                  </a:cubicBezTo>
                  <a:cubicBezTo>
                    <a:pt x="9756" y="17417"/>
                    <a:pt x="9804" y="16730"/>
                    <a:pt x="9816" y="16014"/>
                  </a:cubicBezTo>
                  <a:lnTo>
                    <a:pt x="9955" y="7639"/>
                  </a:lnTo>
                  <a:cubicBezTo>
                    <a:pt x="9958" y="7553"/>
                    <a:pt x="9963" y="7467"/>
                    <a:pt x="9975" y="7391"/>
                  </a:cubicBezTo>
                  <a:cubicBezTo>
                    <a:pt x="9987" y="7315"/>
                    <a:pt x="10001" y="7248"/>
                    <a:pt x="10020" y="7190"/>
                  </a:cubicBezTo>
                  <a:cubicBezTo>
                    <a:pt x="10039" y="7133"/>
                    <a:pt x="10061" y="7085"/>
                    <a:pt x="10083" y="7057"/>
                  </a:cubicBezTo>
                  <a:cubicBezTo>
                    <a:pt x="10107" y="7028"/>
                    <a:pt x="10131" y="7009"/>
                    <a:pt x="10157" y="7009"/>
                  </a:cubicBezTo>
                  <a:lnTo>
                    <a:pt x="11356" y="7009"/>
                  </a:lnTo>
                  <a:cubicBezTo>
                    <a:pt x="11383" y="7009"/>
                    <a:pt x="11409" y="7028"/>
                    <a:pt x="11431" y="7057"/>
                  </a:cubicBezTo>
                  <a:cubicBezTo>
                    <a:pt x="11455" y="7085"/>
                    <a:pt x="11476" y="7133"/>
                    <a:pt x="11493" y="7190"/>
                  </a:cubicBezTo>
                  <a:cubicBezTo>
                    <a:pt x="11512" y="7248"/>
                    <a:pt x="11527" y="7315"/>
                    <a:pt x="11539" y="7391"/>
                  </a:cubicBezTo>
                  <a:cubicBezTo>
                    <a:pt x="11551" y="7467"/>
                    <a:pt x="11556" y="7553"/>
                    <a:pt x="11558" y="7639"/>
                  </a:cubicBezTo>
                  <a:lnTo>
                    <a:pt x="11698" y="16014"/>
                  </a:lnTo>
                  <a:cubicBezTo>
                    <a:pt x="11710" y="16720"/>
                    <a:pt x="11758" y="17417"/>
                    <a:pt x="11837" y="18067"/>
                  </a:cubicBezTo>
                  <a:cubicBezTo>
                    <a:pt x="11919" y="18726"/>
                    <a:pt x="12029" y="19337"/>
                    <a:pt x="12166" y="19853"/>
                  </a:cubicBezTo>
                  <a:cubicBezTo>
                    <a:pt x="12305" y="20378"/>
                    <a:pt x="12466" y="20817"/>
                    <a:pt x="12642" y="21123"/>
                  </a:cubicBezTo>
                  <a:cubicBezTo>
                    <a:pt x="12820" y="21428"/>
                    <a:pt x="13012" y="21600"/>
                    <a:pt x="13209" y="21600"/>
                  </a:cubicBezTo>
                  <a:lnTo>
                    <a:pt x="14776" y="21600"/>
                  </a:lnTo>
                  <a:cubicBezTo>
                    <a:pt x="14970" y="21600"/>
                    <a:pt x="15146" y="21428"/>
                    <a:pt x="15292" y="21123"/>
                  </a:cubicBezTo>
                  <a:cubicBezTo>
                    <a:pt x="15436" y="20817"/>
                    <a:pt x="15554" y="20378"/>
                    <a:pt x="15636" y="19853"/>
                  </a:cubicBezTo>
                  <a:cubicBezTo>
                    <a:pt x="15718" y="19337"/>
                    <a:pt x="15766" y="18726"/>
                    <a:pt x="15778" y="18067"/>
                  </a:cubicBezTo>
                  <a:cubicBezTo>
                    <a:pt x="15790" y="17417"/>
                    <a:pt x="15766" y="16730"/>
                    <a:pt x="15703" y="16014"/>
                  </a:cubicBezTo>
                  <a:lnTo>
                    <a:pt x="14550" y="2807"/>
                  </a:lnTo>
                  <a:cubicBezTo>
                    <a:pt x="14543" y="2731"/>
                    <a:pt x="14543" y="2664"/>
                    <a:pt x="14545" y="2607"/>
                  </a:cubicBezTo>
                  <a:cubicBezTo>
                    <a:pt x="14547" y="2540"/>
                    <a:pt x="14557" y="2492"/>
                    <a:pt x="14567" y="2445"/>
                  </a:cubicBezTo>
                  <a:cubicBezTo>
                    <a:pt x="14579" y="2397"/>
                    <a:pt x="14593" y="2359"/>
                    <a:pt x="14612" y="2330"/>
                  </a:cubicBezTo>
                  <a:cubicBezTo>
                    <a:pt x="14631" y="2301"/>
                    <a:pt x="14653" y="2292"/>
                    <a:pt x="14675" y="2292"/>
                  </a:cubicBezTo>
                  <a:lnTo>
                    <a:pt x="15756" y="2292"/>
                  </a:lnTo>
                  <a:cubicBezTo>
                    <a:pt x="15780" y="2292"/>
                    <a:pt x="15804" y="2311"/>
                    <a:pt x="15828" y="2330"/>
                  </a:cubicBezTo>
                  <a:cubicBezTo>
                    <a:pt x="15852" y="2359"/>
                    <a:pt x="15876" y="2397"/>
                    <a:pt x="15895" y="2445"/>
                  </a:cubicBezTo>
                  <a:cubicBezTo>
                    <a:pt x="15917" y="2492"/>
                    <a:pt x="15936" y="2550"/>
                    <a:pt x="15953" y="2607"/>
                  </a:cubicBezTo>
                  <a:cubicBezTo>
                    <a:pt x="15970" y="2674"/>
                    <a:pt x="15982" y="2741"/>
                    <a:pt x="15992" y="2807"/>
                  </a:cubicBezTo>
                  <a:lnTo>
                    <a:pt x="17585" y="16014"/>
                  </a:lnTo>
                  <a:cubicBezTo>
                    <a:pt x="17671" y="16720"/>
                    <a:pt x="17791" y="17417"/>
                    <a:pt x="17938" y="18067"/>
                  </a:cubicBezTo>
                  <a:cubicBezTo>
                    <a:pt x="18087" y="18726"/>
                    <a:pt x="18262" y="19337"/>
                    <a:pt x="18452" y="19853"/>
                  </a:cubicBezTo>
                  <a:cubicBezTo>
                    <a:pt x="18644" y="20378"/>
                    <a:pt x="18853" y="20817"/>
                    <a:pt x="19060" y="21123"/>
                  </a:cubicBezTo>
                  <a:cubicBezTo>
                    <a:pt x="19272" y="21428"/>
                    <a:pt x="19481" y="21600"/>
                    <a:pt x="19675" y="21600"/>
                  </a:cubicBezTo>
                  <a:lnTo>
                    <a:pt x="20951" y="21600"/>
                  </a:lnTo>
                  <a:cubicBezTo>
                    <a:pt x="21600" y="21600"/>
                    <a:pt x="21518" y="18420"/>
                    <a:pt x="21518" y="18420"/>
                  </a:cubicBezTo>
                  <a:close/>
                </a:path>
              </a:pathLst>
            </a:custGeom>
            <a:solidFill>
              <a:srgbClr val="999999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8" name="Shape"/>
            <p:cNvSpPr/>
            <p:nvPr/>
          </p:nvSpPr>
          <p:spPr bwMode="auto">
            <a:xfrm>
              <a:off x="628650" y="2434108"/>
              <a:ext cx="7900849" cy="199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extrusionOk="0">
                  <a:moveTo>
                    <a:pt x="15314" y="0"/>
                  </a:moveTo>
                  <a:cubicBezTo>
                    <a:pt x="15440" y="0"/>
                    <a:pt x="15568" y="76"/>
                    <a:pt x="15696" y="210"/>
                  </a:cubicBezTo>
                  <a:cubicBezTo>
                    <a:pt x="15822" y="344"/>
                    <a:pt x="15948" y="545"/>
                    <a:pt x="16064" y="783"/>
                  </a:cubicBezTo>
                  <a:cubicBezTo>
                    <a:pt x="16181" y="1032"/>
                    <a:pt x="16290" y="1328"/>
                    <a:pt x="16385" y="1662"/>
                  </a:cubicBezTo>
                  <a:cubicBezTo>
                    <a:pt x="16480" y="2006"/>
                    <a:pt x="16561" y="2388"/>
                    <a:pt x="16615" y="2799"/>
                  </a:cubicBezTo>
                  <a:lnTo>
                    <a:pt x="18434" y="16011"/>
                  </a:lnTo>
                  <a:cubicBezTo>
                    <a:pt x="18451" y="16136"/>
                    <a:pt x="18475" y="16250"/>
                    <a:pt x="18501" y="16365"/>
                  </a:cubicBezTo>
                  <a:cubicBezTo>
                    <a:pt x="18527" y="16470"/>
                    <a:pt x="18558" y="16575"/>
                    <a:pt x="18589" y="16651"/>
                  </a:cubicBezTo>
                  <a:cubicBezTo>
                    <a:pt x="18622" y="16737"/>
                    <a:pt x="18655" y="16804"/>
                    <a:pt x="18689" y="16852"/>
                  </a:cubicBezTo>
                  <a:cubicBezTo>
                    <a:pt x="18722" y="16900"/>
                    <a:pt x="18757" y="16928"/>
                    <a:pt x="18788" y="16928"/>
                  </a:cubicBezTo>
                  <a:lnTo>
                    <a:pt x="20686" y="16928"/>
                  </a:lnTo>
                  <a:cubicBezTo>
                    <a:pt x="20871" y="16928"/>
                    <a:pt x="21047" y="17291"/>
                    <a:pt x="21156" y="17893"/>
                  </a:cubicBezTo>
                  <a:lnTo>
                    <a:pt x="21156" y="17893"/>
                  </a:lnTo>
                  <a:cubicBezTo>
                    <a:pt x="21434" y="19441"/>
                    <a:pt x="21159" y="21600"/>
                    <a:pt x="20686" y="21600"/>
                  </a:cubicBezTo>
                  <a:lnTo>
                    <a:pt x="19451" y="21600"/>
                  </a:lnTo>
                  <a:cubicBezTo>
                    <a:pt x="19259" y="21600"/>
                    <a:pt x="19050" y="21428"/>
                    <a:pt x="18843" y="21122"/>
                  </a:cubicBezTo>
                  <a:cubicBezTo>
                    <a:pt x="18636" y="20817"/>
                    <a:pt x="18432" y="20377"/>
                    <a:pt x="18242" y="19852"/>
                  </a:cubicBezTo>
                  <a:cubicBezTo>
                    <a:pt x="18054" y="19336"/>
                    <a:pt x="17881" y="18724"/>
                    <a:pt x="17734" y="18065"/>
                  </a:cubicBezTo>
                  <a:cubicBezTo>
                    <a:pt x="17589" y="17416"/>
                    <a:pt x="17470" y="16728"/>
                    <a:pt x="17385" y="16011"/>
                  </a:cubicBezTo>
                  <a:lnTo>
                    <a:pt x="15810" y="2799"/>
                  </a:lnTo>
                  <a:cubicBezTo>
                    <a:pt x="15801" y="2723"/>
                    <a:pt x="15789" y="2656"/>
                    <a:pt x="15772" y="2598"/>
                  </a:cubicBezTo>
                  <a:cubicBezTo>
                    <a:pt x="15756" y="2532"/>
                    <a:pt x="15737" y="2484"/>
                    <a:pt x="15715" y="2436"/>
                  </a:cubicBezTo>
                  <a:cubicBezTo>
                    <a:pt x="15694" y="2388"/>
                    <a:pt x="15670" y="2350"/>
                    <a:pt x="15649" y="2321"/>
                  </a:cubicBezTo>
                  <a:cubicBezTo>
                    <a:pt x="15625" y="2293"/>
                    <a:pt x="15601" y="2283"/>
                    <a:pt x="15577" y="2283"/>
                  </a:cubicBezTo>
                  <a:lnTo>
                    <a:pt x="14509" y="2283"/>
                  </a:lnTo>
                  <a:cubicBezTo>
                    <a:pt x="14485" y="2283"/>
                    <a:pt x="14464" y="2302"/>
                    <a:pt x="14447" y="2321"/>
                  </a:cubicBezTo>
                  <a:cubicBezTo>
                    <a:pt x="14428" y="2350"/>
                    <a:pt x="14414" y="2388"/>
                    <a:pt x="14402" y="2436"/>
                  </a:cubicBezTo>
                  <a:cubicBezTo>
                    <a:pt x="14390" y="2484"/>
                    <a:pt x="14383" y="2541"/>
                    <a:pt x="14380" y="2598"/>
                  </a:cubicBezTo>
                  <a:cubicBezTo>
                    <a:pt x="14378" y="2665"/>
                    <a:pt x="14378" y="2732"/>
                    <a:pt x="14385" y="2799"/>
                  </a:cubicBezTo>
                  <a:lnTo>
                    <a:pt x="15525" y="16011"/>
                  </a:lnTo>
                  <a:cubicBezTo>
                    <a:pt x="15587" y="16718"/>
                    <a:pt x="15611" y="17416"/>
                    <a:pt x="15599" y="18065"/>
                  </a:cubicBezTo>
                  <a:cubicBezTo>
                    <a:pt x="15587" y="18724"/>
                    <a:pt x="15539" y="19336"/>
                    <a:pt x="15459" y="19852"/>
                  </a:cubicBezTo>
                  <a:cubicBezTo>
                    <a:pt x="15376" y="20377"/>
                    <a:pt x="15262" y="20817"/>
                    <a:pt x="15119" y="21122"/>
                  </a:cubicBezTo>
                  <a:cubicBezTo>
                    <a:pt x="14974" y="21428"/>
                    <a:pt x="14803" y="21600"/>
                    <a:pt x="14608" y="21600"/>
                  </a:cubicBezTo>
                  <a:lnTo>
                    <a:pt x="13060" y="21600"/>
                  </a:lnTo>
                  <a:cubicBezTo>
                    <a:pt x="12868" y="21600"/>
                    <a:pt x="12678" y="21428"/>
                    <a:pt x="12502" y="21122"/>
                  </a:cubicBezTo>
                  <a:cubicBezTo>
                    <a:pt x="12326" y="20817"/>
                    <a:pt x="12167" y="20377"/>
                    <a:pt x="12032" y="19852"/>
                  </a:cubicBezTo>
                  <a:cubicBezTo>
                    <a:pt x="11896" y="19336"/>
                    <a:pt x="11787" y="18724"/>
                    <a:pt x="11706" y="18065"/>
                  </a:cubicBezTo>
                  <a:cubicBezTo>
                    <a:pt x="11628" y="17416"/>
                    <a:pt x="11580" y="16728"/>
                    <a:pt x="11569" y="16011"/>
                  </a:cubicBezTo>
                  <a:lnTo>
                    <a:pt x="11431" y="7633"/>
                  </a:lnTo>
                  <a:cubicBezTo>
                    <a:pt x="11428" y="7547"/>
                    <a:pt x="11424" y="7461"/>
                    <a:pt x="11412" y="7385"/>
                  </a:cubicBezTo>
                  <a:cubicBezTo>
                    <a:pt x="11400" y="7308"/>
                    <a:pt x="11386" y="7241"/>
                    <a:pt x="11367" y="7184"/>
                  </a:cubicBezTo>
                  <a:cubicBezTo>
                    <a:pt x="11348" y="7127"/>
                    <a:pt x="11326" y="7079"/>
                    <a:pt x="11305" y="7050"/>
                  </a:cubicBezTo>
                  <a:cubicBezTo>
                    <a:pt x="11281" y="7022"/>
                    <a:pt x="11257" y="7003"/>
                    <a:pt x="11231" y="7003"/>
                  </a:cubicBezTo>
                  <a:lnTo>
                    <a:pt x="10046" y="7003"/>
                  </a:lnTo>
                  <a:cubicBezTo>
                    <a:pt x="10020" y="7003"/>
                    <a:pt x="9994" y="7022"/>
                    <a:pt x="9973" y="7050"/>
                  </a:cubicBezTo>
                  <a:cubicBezTo>
                    <a:pt x="9949" y="7079"/>
                    <a:pt x="9927" y="7127"/>
                    <a:pt x="9911" y="7184"/>
                  </a:cubicBezTo>
                  <a:cubicBezTo>
                    <a:pt x="9892" y="7241"/>
                    <a:pt x="9878" y="7308"/>
                    <a:pt x="9866" y="7385"/>
                  </a:cubicBezTo>
                  <a:cubicBezTo>
                    <a:pt x="9854" y="7461"/>
                    <a:pt x="9849" y="7547"/>
                    <a:pt x="9847" y="7633"/>
                  </a:cubicBezTo>
                  <a:lnTo>
                    <a:pt x="9709" y="16011"/>
                  </a:lnTo>
                  <a:cubicBezTo>
                    <a:pt x="9697" y="16718"/>
                    <a:pt x="9650" y="17416"/>
                    <a:pt x="9571" y="18065"/>
                  </a:cubicBezTo>
                  <a:cubicBezTo>
                    <a:pt x="9490" y="18724"/>
                    <a:pt x="9381" y="19336"/>
                    <a:pt x="9246" y="19852"/>
                  </a:cubicBezTo>
                  <a:cubicBezTo>
                    <a:pt x="9108" y="20377"/>
                    <a:pt x="8949" y="20817"/>
                    <a:pt x="8776" y="21122"/>
                  </a:cubicBezTo>
                  <a:cubicBezTo>
                    <a:pt x="8600" y="21428"/>
                    <a:pt x="8410" y="21600"/>
                    <a:pt x="8215" y="21600"/>
                  </a:cubicBezTo>
                  <a:lnTo>
                    <a:pt x="6660" y="21600"/>
                  </a:lnTo>
                  <a:cubicBezTo>
                    <a:pt x="6467" y="21600"/>
                    <a:pt x="6294" y="21428"/>
                    <a:pt x="6149" y="21122"/>
                  </a:cubicBezTo>
                  <a:cubicBezTo>
                    <a:pt x="6006" y="20817"/>
                    <a:pt x="5890" y="20377"/>
                    <a:pt x="5809" y="19852"/>
                  </a:cubicBezTo>
                  <a:cubicBezTo>
                    <a:pt x="5729" y="19336"/>
                    <a:pt x="5681" y="18724"/>
                    <a:pt x="5669" y="18065"/>
                  </a:cubicBezTo>
                  <a:cubicBezTo>
                    <a:pt x="5657" y="17416"/>
                    <a:pt x="5681" y="16728"/>
                    <a:pt x="5743" y="16011"/>
                  </a:cubicBezTo>
                  <a:lnTo>
                    <a:pt x="5885" y="14368"/>
                  </a:lnTo>
                  <a:cubicBezTo>
                    <a:pt x="5895" y="14254"/>
                    <a:pt x="5900" y="14139"/>
                    <a:pt x="5897" y="14043"/>
                  </a:cubicBezTo>
                  <a:cubicBezTo>
                    <a:pt x="5895" y="13948"/>
                    <a:pt x="5888" y="13852"/>
                    <a:pt x="5873" y="13776"/>
                  </a:cubicBezTo>
                  <a:cubicBezTo>
                    <a:pt x="5862" y="13699"/>
                    <a:pt x="5843" y="13642"/>
                    <a:pt x="5821" y="13594"/>
                  </a:cubicBezTo>
                  <a:cubicBezTo>
                    <a:pt x="5800" y="13556"/>
                    <a:pt x="5774" y="13527"/>
                    <a:pt x="5743" y="13527"/>
                  </a:cubicBezTo>
                  <a:lnTo>
                    <a:pt x="4394" y="13527"/>
                  </a:lnTo>
                  <a:cubicBezTo>
                    <a:pt x="4363" y="13527"/>
                    <a:pt x="4332" y="13547"/>
                    <a:pt x="4304" y="13594"/>
                  </a:cubicBezTo>
                  <a:cubicBezTo>
                    <a:pt x="4273" y="13633"/>
                    <a:pt x="4242" y="13699"/>
                    <a:pt x="4213" y="13776"/>
                  </a:cubicBezTo>
                  <a:cubicBezTo>
                    <a:pt x="4185" y="13852"/>
                    <a:pt x="4159" y="13938"/>
                    <a:pt x="4135" y="14043"/>
                  </a:cubicBezTo>
                  <a:cubicBezTo>
                    <a:pt x="4111" y="14148"/>
                    <a:pt x="4092" y="14254"/>
                    <a:pt x="4078" y="14368"/>
                  </a:cubicBezTo>
                  <a:lnTo>
                    <a:pt x="3883" y="16011"/>
                  </a:lnTo>
                  <a:cubicBezTo>
                    <a:pt x="3798" y="16718"/>
                    <a:pt x="3679" y="17416"/>
                    <a:pt x="3534" y="18065"/>
                  </a:cubicBezTo>
                  <a:cubicBezTo>
                    <a:pt x="3387" y="18724"/>
                    <a:pt x="3214" y="19336"/>
                    <a:pt x="3026" y="19852"/>
                  </a:cubicBezTo>
                  <a:cubicBezTo>
                    <a:pt x="2836" y="20377"/>
                    <a:pt x="2629" y="20817"/>
                    <a:pt x="2425" y="21122"/>
                  </a:cubicBezTo>
                  <a:cubicBezTo>
                    <a:pt x="2216" y="21428"/>
                    <a:pt x="2009" y="21600"/>
                    <a:pt x="1817" y="21600"/>
                  </a:cubicBezTo>
                  <a:lnTo>
                    <a:pt x="582" y="21600"/>
                  </a:lnTo>
                  <a:cubicBezTo>
                    <a:pt x="107" y="21600"/>
                    <a:pt x="-166" y="19441"/>
                    <a:pt x="112" y="17893"/>
                  </a:cubicBezTo>
                  <a:lnTo>
                    <a:pt x="112" y="17893"/>
                  </a:lnTo>
                  <a:cubicBezTo>
                    <a:pt x="221" y="17282"/>
                    <a:pt x="397" y="16928"/>
                    <a:pt x="582" y="16928"/>
                  </a:cubicBezTo>
                  <a:lnTo>
                    <a:pt x="2480" y="16928"/>
                  </a:lnTo>
                  <a:cubicBezTo>
                    <a:pt x="2511" y="16928"/>
                    <a:pt x="2546" y="16900"/>
                    <a:pt x="2579" y="16852"/>
                  </a:cubicBezTo>
                  <a:cubicBezTo>
                    <a:pt x="2613" y="16804"/>
                    <a:pt x="2648" y="16737"/>
                    <a:pt x="2679" y="16651"/>
                  </a:cubicBezTo>
                  <a:cubicBezTo>
                    <a:pt x="2712" y="16565"/>
                    <a:pt x="2741" y="16470"/>
                    <a:pt x="2767" y="16365"/>
                  </a:cubicBezTo>
                  <a:cubicBezTo>
                    <a:pt x="2793" y="16260"/>
                    <a:pt x="2817" y="16136"/>
                    <a:pt x="2834" y="16011"/>
                  </a:cubicBezTo>
                  <a:lnTo>
                    <a:pt x="3059" y="14368"/>
                  </a:lnTo>
                  <a:cubicBezTo>
                    <a:pt x="3149" y="13719"/>
                    <a:pt x="3266" y="13107"/>
                    <a:pt x="3401" y="12563"/>
                  </a:cubicBezTo>
                  <a:cubicBezTo>
                    <a:pt x="3534" y="12028"/>
                    <a:pt x="3684" y="11559"/>
                    <a:pt x="3841" y="11177"/>
                  </a:cubicBezTo>
                  <a:cubicBezTo>
                    <a:pt x="3995" y="10795"/>
                    <a:pt x="4159" y="10490"/>
                    <a:pt x="4323" y="10279"/>
                  </a:cubicBezTo>
                  <a:cubicBezTo>
                    <a:pt x="4484" y="10069"/>
                    <a:pt x="4648" y="9955"/>
                    <a:pt x="4805" y="9955"/>
                  </a:cubicBezTo>
                  <a:lnTo>
                    <a:pt x="6063" y="9955"/>
                  </a:lnTo>
                  <a:cubicBezTo>
                    <a:pt x="6220" y="9955"/>
                    <a:pt x="6360" y="10069"/>
                    <a:pt x="6479" y="10279"/>
                  </a:cubicBezTo>
                  <a:cubicBezTo>
                    <a:pt x="6600" y="10490"/>
                    <a:pt x="6700" y="10795"/>
                    <a:pt x="6776" y="11177"/>
                  </a:cubicBezTo>
                  <a:cubicBezTo>
                    <a:pt x="6854" y="11569"/>
                    <a:pt x="6907" y="12037"/>
                    <a:pt x="6930" y="12563"/>
                  </a:cubicBezTo>
                  <a:cubicBezTo>
                    <a:pt x="6954" y="13107"/>
                    <a:pt x="6947" y="13709"/>
                    <a:pt x="6902" y="14368"/>
                  </a:cubicBezTo>
                  <a:lnTo>
                    <a:pt x="6790" y="16011"/>
                  </a:lnTo>
                  <a:cubicBezTo>
                    <a:pt x="6781" y="16136"/>
                    <a:pt x="6781" y="16250"/>
                    <a:pt x="6783" y="16365"/>
                  </a:cubicBezTo>
                  <a:cubicBezTo>
                    <a:pt x="6788" y="16470"/>
                    <a:pt x="6797" y="16575"/>
                    <a:pt x="6812" y="16651"/>
                  </a:cubicBezTo>
                  <a:cubicBezTo>
                    <a:pt x="6826" y="16737"/>
                    <a:pt x="6847" y="16804"/>
                    <a:pt x="6871" y="16852"/>
                  </a:cubicBezTo>
                  <a:cubicBezTo>
                    <a:pt x="6895" y="16900"/>
                    <a:pt x="6923" y="16928"/>
                    <a:pt x="6954" y="16928"/>
                  </a:cubicBezTo>
                  <a:lnTo>
                    <a:pt x="8386" y="16928"/>
                  </a:lnTo>
                  <a:cubicBezTo>
                    <a:pt x="8417" y="16928"/>
                    <a:pt x="8448" y="16900"/>
                    <a:pt x="8479" y="16852"/>
                  </a:cubicBezTo>
                  <a:cubicBezTo>
                    <a:pt x="8507" y="16804"/>
                    <a:pt x="8536" y="16737"/>
                    <a:pt x="8560" y="16651"/>
                  </a:cubicBezTo>
                  <a:cubicBezTo>
                    <a:pt x="8583" y="16565"/>
                    <a:pt x="8602" y="16470"/>
                    <a:pt x="8619" y="16365"/>
                  </a:cubicBezTo>
                  <a:cubicBezTo>
                    <a:pt x="8633" y="16260"/>
                    <a:pt x="8645" y="16136"/>
                    <a:pt x="8650" y="16011"/>
                  </a:cubicBezTo>
                  <a:lnTo>
                    <a:pt x="8942" y="7633"/>
                  </a:lnTo>
                  <a:cubicBezTo>
                    <a:pt x="8958" y="7127"/>
                    <a:pt x="9006" y="6659"/>
                    <a:pt x="9075" y="6238"/>
                  </a:cubicBezTo>
                  <a:cubicBezTo>
                    <a:pt x="9141" y="5828"/>
                    <a:pt x="9229" y="5464"/>
                    <a:pt x="9331" y="5159"/>
                  </a:cubicBezTo>
                  <a:cubicBezTo>
                    <a:pt x="9433" y="4863"/>
                    <a:pt x="9547" y="4624"/>
                    <a:pt x="9673" y="4461"/>
                  </a:cubicBezTo>
                  <a:cubicBezTo>
                    <a:pt x="9797" y="4299"/>
                    <a:pt x="9932" y="4213"/>
                    <a:pt x="10072" y="4213"/>
                  </a:cubicBezTo>
                  <a:lnTo>
                    <a:pt x="11189" y="4213"/>
                  </a:lnTo>
                  <a:cubicBezTo>
                    <a:pt x="11329" y="4213"/>
                    <a:pt x="11462" y="4299"/>
                    <a:pt x="11588" y="4461"/>
                  </a:cubicBezTo>
                  <a:cubicBezTo>
                    <a:pt x="11713" y="4624"/>
                    <a:pt x="11830" y="4863"/>
                    <a:pt x="11930" y="5159"/>
                  </a:cubicBezTo>
                  <a:cubicBezTo>
                    <a:pt x="12032" y="5464"/>
                    <a:pt x="12120" y="5828"/>
                    <a:pt x="12186" y="6238"/>
                  </a:cubicBezTo>
                  <a:cubicBezTo>
                    <a:pt x="12255" y="6659"/>
                    <a:pt x="12300" y="7127"/>
                    <a:pt x="12317" y="7633"/>
                  </a:cubicBezTo>
                  <a:lnTo>
                    <a:pt x="12609" y="16011"/>
                  </a:lnTo>
                  <a:cubicBezTo>
                    <a:pt x="12614" y="16136"/>
                    <a:pt x="12623" y="16250"/>
                    <a:pt x="12640" y="16365"/>
                  </a:cubicBezTo>
                  <a:cubicBezTo>
                    <a:pt x="12654" y="16470"/>
                    <a:pt x="12675" y="16575"/>
                    <a:pt x="12699" y="16651"/>
                  </a:cubicBezTo>
                  <a:cubicBezTo>
                    <a:pt x="12723" y="16737"/>
                    <a:pt x="12749" y="16804"/>
                    <a:pt x="12780" y="16852"/>
                  </a:cubicBezTo>
                  <a:cubicBezTo>
                    <a:pt x="12808" y="16900"/>
                    <a:pt x="12839" y="16928"/>
                    <a:pt x="12872" y="16928"/>
                  </a:cubicBezTo>
                  <a:lnTo>
                    <a:pt x="14304" y="16928"/>
                  </a:lnTo>
                  <a:cubicBezTo>
                    <a:pt x="14335" y="16928"/>
                    <a:pt x="14364" y="16900"/>
                    <a:pt x="14388" y="16852"/>
                  </a:cubicBezTo>
                  <a:cubicBezTo>
                    <a:pt x="14411" y="16804"/>
                    <a:pt x="14433" y="16737"/>
                    <a:pt x="14447" y="16651"/>
                  </a:cubicBezTo>
                  <a:cubicBezTo>
                    <a:pt x="14461" y="16565"/>
                    <a:pt x="14473" y="16470"/>
                    <a:pt x="14475" y="16365"/>
                  </a:cubicBezTo>
                  <a:cubicBezTo>
                    <a:pt x="14480" y="16260"/>
                    <a:pt x="14478" y="16136"/>
                    <a:pt x="14468" y="16011"/>
                  </a:cubicBezTo>
                  <a:lnTo>
                    <a:pt x="13573" y="2799"/>
                  </a:lnTo>
                  <a:cubicBezTo>
                    <a:pt x="13544" y="2388"/>
                    <a:pt x="13547" y="2006"/>
                    <a:pt x="13571" y="1662"/>
                  </a:cubicBezTo>
                  <a:cubicBezTo>
                    <a:pt x="13594" y="1328"/>
                    <a:pt x="13642" y="1032"/>
                    <a:pt x="13708" y="783"/>
                  </a:cubicBezTo>
                  <a:cubicBezTo>
                    <a:pt x="13775" y="535"/>
                    <a:pt x="13858" y="344"/>
                    <a:pt x="13958" y="210"/>
                  </a:cubicBezTo>
                  <a:cubicBezTo>
                    <a:pt x="14057" y="76"/>
                    <a:pt x="14171" y="0"/>
                    <a:pt x="14297" y="0"/>
                  </a:cubicBezTo>
                  <a:lnTo>
                    <a:pt x="15314" y="0"/>
                  </a:lnTo>
                  <a:close/>
                </a:path>
              </a:pathLst>
            </a:custGeom>
            <a:solidFill>
              <a:srgbClr val="BFBFB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9" name="Shape"/>
            <p:cNvSpPr/>
            <p:nvPr/>
          </p:nvSpPr>
          <p:spPr bwMode="auto">
            <a:xfrm>
              <a:off x="6054856" y="2548810"/>
              <a:ext cx="129701" cy="2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3" y="21600"/>
                  </a:moveTo>
                  <a:lnTo>
                    <a:pt x="0" y="0"/>
                  </a:lnTo>
                  <a:lnTo>
                    <a:pt x="20278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0" name="Shape"/>
            <p:cNvSpPr/>
            <p:nvPr/>
          </p:nvSpPr>
          <p:spPr bwMode="auto">
            <a:xfrm>
              <a:off x="6293080" y="2548808"/>
              <a:ext cx="129704" cy="2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55" y="0"/>
                  </a:lnTo>
                  <a:cubicBezTo>
                    <a:pt x="12489" y="0"/>
                    <a:pt x="13224" y="0"/>
                    <a:pt x="14106" y="0"/>
                  </a:cubicBezTo>
                  <a:cubicBezTo>
                    <a:pt x="14841" y="0"/>
                    <a:pt x="15722" y="771"/>
                    <a:pt x="16457" y="771"/>
                  </a:cubicBezTo>
                  <a:cubicBezTo>
                    <a:pt x="17192" y="771"/>
                    <a:pt x="18073" y="1543"/>
                    <a:pt x="18808" y="2314"/>
                  </a:cubicBezTo>
                  <a:cubicBezTo>
                    <a:pt x="19543" y="3085"/>
                    <a:pt x="20424" y="3085"/>
                    <a:pt x="21159" y="3856"/>
                  </a:cubicBezTo>
                  <a:lnTo>
                    <a:pt x="21600" y="21600"/>
                  </a:lnTo>
                  <a:cubicBezTo>
                    <a:pt x="20865" y="20829"/>
                    <a:pt x="20278" y="20829"/>
                    <a:pt x="19543" y="20057"/>
                  </a:cubicBezTo>
                  <a:cubicBezTo>
                    <a:pt x="18808" y="19286"/>
                    <a:pt x="18221" y="19286"/>
                    <a:pt x="17486" y="19286"/>
                  </a:cubicBezTo>
                  <a:cubicBezTo>
                    <a:pt x="16751" y="19286"/>
                    <a:pt x="16164" y="18515"/>
                    <a:pt x="15429" y="18515"/>
                  </a:cubicBezTo>
                  <a:cubicBezTo>
                    <a:pt x="14695" y="18515"/>
                    <a:pt x="14107" y="18515"/>
                    <a:pt x="13372" y="18515"/>
                  </a:cubicBezTo>
                  <a:lnTo>
                    <a:pt x="1470" y="18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1" name="Shape"/>
            <p:cNvSpPr/>
            <p:nvPr/>
          </p:nvSpPr>
          <p:spPr bwMode="auto">
            <a:xfrm>
              <a:off x="5834278" y="2548809"/>
              <a:ext cx="108525" cy="6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904"/>
                  </a:moveTo>
                  <a:cubicBezTo>
                    <a:pt x="1054" y="14713"/>
                    <a:pt x="2283" y="12835"/>
                    <a:pt x="3688" y="10956"/>
                  </a:cubicBezTo>
                  <a:cubicBezTo>
                    <a:pt x="5093" y="9078"/>
                    <a:pt x="6498" y="7513"/>
                    <a:pt x="8078" y="6261"/>
                  </a:cubicBezTo>
                  <a:cubicBezTo>
                    <a:pt x="9658" y="4696"/>
                    <a:pt x="11415" y="3443"/>
                    <a:pt x="13171" y="2504"/>
                  </a:cubicBezTo>
                  <a:cubicBezTo>
                    <a:pt x="14927" y="1565"/>
                    <a:pt x="16859" y="626"/>
                    <a:pt x="18790" y="0"/>
                  </a:cubicBezTo>
                  <a:lnTo>
                    <a:pt x="21600" y="7200"/>
                  </a:lnTo>
                  <a:cubicBezTo>
                    <a:pt x="19844" y="7826"/>
                    <a:pt x="18264" y="8452"/>
                    <a:pt x="16683" y="9391"/>
                  </a:cubicBezTo>
                  <a:cubicBezTo>
                    <a:pt x="15103" y="10331"/>
                    <a:pt x="13698" y="11269"/>
                    <a:pt x="12293" y="12522"/>
                  </a:cubicBezTo>
                  <a:cubicBezTo>
                    <a:pt x="10888" y="13774"/>
                    <a:pt x="9658" y="15026"/>
                    <a:pt x="8429" y="16591"/>
                  </a:cubicBezTo>
                  <a:cubicBezTo>
                    <a:pt x="7200" y="18157"/>
                    <a:pt x="6146" y="19722"/>
                    <a:pt x="5268" y="21600"/>
                  </a:cubicBezTo>
                  <a:lnTo>
                    <a:pt x="0" y="16904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2" name="Shape"/>
            <p:cNvSpPr/>
            <p:nvPr/>
          </p:nvSpPr>
          <p:spPr bwMode="auto">
            <a:xfrm>
              <a:off x="6540127" y="2601748"/>
              <a:ext cx="115582" cy="9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8" y="0"/>
                  </a:moveTo>
                  <a:cubicBezTo>
                    <a:pt x="4617" y="1454"/>
                    <a:pt x="6430" y="2908"/>
                    <a:pt x="8244" y="4569"/>
                  </a:cubicBezTo>
                  <a:cubicBezTo>
                    <a:pt x="10058" y="6231"/>
                    <a:pt x="11707" y="7892"/>
                    <a:pt x="13356" y="9554"/>
                  </a:cubicBezTo>
                  <a:cubicBezTo>
                    <a:pt x="15005" y="11215"/>
                    <a:pt x="16488" y="13084"/>
                    <a:pt x="17808" y="14954"/>
                  </a:cubicBezTo>
                  <a:cubicBezTo>
                    <a:pt x="19127" y="16823"/>
                    <a:pt x="20446" y="18692"/>
                    <a:pt x="21600" y="20769"/>
                  </a:cubicBezTo>
                  <a:lnTo>
                    <a:pt x="16324" y="21600"/>
                  </a:lnTo>
                  <a:cubicBezTo>
                    <a:pt x="15334" y="19938"/>
                    <a:pt x="14345" y="18277"/>
                    <a:pt x="13191" y="16615"/>
                  </a:cubicBezTo>
                  <a:cubicBezTo>
                    <a:pt x="12037" y="14954"/>
                    <a:pt x="10718" y="13500"/>
                    <a:pt x="9398" y="11838"/>
                  </a:cubicBezTo>
                  <a:cubicBezTo>
                    <a:pt x="8079" y="10385"/>
                    <a:pt x="6595" y="8931"/>
                    <a:pt x="4947" y="7477"/>
                  </a:cubicBezTo>
                  <a:cubicBezTo>
                    <a:pt x="3463" y="6023"/>
                    <a:pt x="1814" y="4777"/>
                    <a:pt x="0" y="3531"/>
                  </a:cubicBezTo>
                  <a:lnTo>
                    <a:pt x="2638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3" name="Shape"/>
            <p:cNvSpPr/>
            <p:nvPr/>
          </p:nvSpPr>
          <p:spPr bwMode="auto">
            <a:xfrm>
              <a:off x="5807809" y="2689978"/>
              <a:ext cx="59117" cy="9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" y="5498"/>
                  </a:moveTo>
                  <a:cubicBezTo>
                    <a:pt x="1612" y="5105"/>
                    <a:pt x="1612" y="4516"/>
                    <a:pt x="1290" y="4123"/>
                  </a:cubicBezTo>
                  <a:cubicBezTo>
                    <a:pt x="967" y="3731"/>
                    <a:pt x="967" y="3142"/>
                    <a:pt x="645" y="2749"/>
                  </a:cubicBezTo>
                  <a:cubicBezTo>
                    <a:pt x="323" y="2356"/>
                    <a:pt x="323" y="1767"/>
                    <a:pt x="323" y="1374"/>
                  </a:cubicBezTo>
                  <a:cubicBezTo>
                    <a:pt x="323" y="982"/>
                    <a:pt x="0" y="393"/>
                    <a:pt x="0" y="0"/>
                  </a:cubicBezTo>
                  <a:lnTo>
                    <a:pt x="11283" y="786"/>
                  </a:lnTo>
                  <a:cubicBezTo>
                    <a:pt x="11283" y="1178"/>
                    <a:pt x="11606" y="1571"/>
                    <a:pt x="11606" y="1964"/>
                  </a:cubicBezTo>
                  <a:cubicBezTo>
                    <a:pt x="11606" y="2356"/>
                    <a:pt x="11929" y="2749"/>
                    <a:pt x="11929" y="3142"/>
                  </a:cubicBezTo>
                  <a:cubicBezTo>
                    <a:pt x="11929" y="3534"/>
                    <a:pt x="12251" y="3927"/>
                    <a:pt x="12573" y="4320"/>
                  </a:cubicBezTo>
                  <a:cubicBezTo>
                    <a:pt x="12896" y="4713"/>
                    <a:pt x="12896" y="5105"/>
                    <a:pt x="13218" y="5498"/>
                  </a:cubicBezTo>
                  <a:lnTo>
                    <a:pt x="21600" y="21600"/>
                  </a:lnTo>
                  <a:lnTo>
                    <a:pt x="10317" y="21600"/>
                  </a:lnTo>
                  <a:lnTo>
                    <a:pt x="1935" y="5498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4" name="Shape"/>
            <p:cNvSpPr/>
            <p:nvPr/>
          </p:nvSpPr>
          <p:spPr bwMode="auto">
            <a:xfrm>
              <a:off x="6681295" y="2787033"/>
              <a:ext cx="82940" cy="10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58" y="21600"/>
                  </a:moveTo>
                  <a:lnTo>
                    <a:pt x="0" y="0"/>
                  </a:lnTo>
                  <a:lnTo>
                    <a:pt x="804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5" name="Shape"/>
            <p:cNvSpPr/>
            <p:nvPr/>
          </p:nvSpPr>
          <p:spPr bwMode="auto">
            <a:xfrm>
              <a:off x="4475522" y="2945848"/>
              <a:ext cx="135877" cy="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0" y="0"/>
                  </a:lnTo>
                  <a:lnTo>
                    <a:pt x="2146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6" name="Shape"/>
            <p:cNvSpPr/>
            <p:nvPr/>
          </p:nvSpPr>
          <p:spPr bwMode="auto">
            <a:xfrm>
              <a:off x="4749038" y="2945848"/>
              <a:ext cx="139403" cy="4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52" y="0"/>
                  </a:lnTo>
                  <a:cubicBezTo>
                    <a:pt x="7519" y="0"/>
                    <a:pt x="8749" y="0"/>
                    <a:pt x="10116" y="469"/>
                  </a:cubicBezTo>
                  <a:cubicBezTo>
                    <a:pt x="11484" y="939"/>
                    <a:pt x="12714" y="1408"/>
                    <a:pt x="14081" y="2348"/>
                  </a:cubicBezTo>
                  <a:cubicBezTo>
                    <a:pt x="15311" y="3287"/>
                    <a:pt x="16678" y="4226"/>
                    <a:pt x="17909" y="5165"/>
                  </a:cubicBezTo>
                  <a:cubicBezTo>
                    <a:pt x="19139" y="6104"/>
                    <a:pt x="20370" y="7513"/>
                    <a:pt x="21600" y="8922"/>
                  </a:cubicBezTo>
                  <a:lnTo>
                    <a:pt x="19823" y="21600"/>
                  </a:lnTo>
                  <a:cubicBezTo>
                    <a:pt x="18729" y="20191"/>
                    <a:pt x="17635" y="19252"/>
                    <a:pt x="16542" y="18313"/>
                  </a:cubicBezTo>
                  <a:cubicBezTo>
                    <a:pt x="15448" y="17374"/>
                    <a:pt x="14354" y="16435"/>
                    <a:pt x="13261" y="15965"/>
                  </a:cubicBezTo>
                  <a:cubicBezTo>
                    <a:pt x="12167" y="15496"/>
                    <a:pt x="10937" y="15027"/>
                    <a:pt x="9843" y="14556"/>
                  </a:cubicBezTo>
                  <a:cubicBezTo>
                    <a:pt x="8749" y="14087"/>
                    <a:pt x="7519" y="14087"/>
                    <a:pt x="6425" y="14087"/>
                  </a:cubicBezTo>
                  <a:lnTo>
                    <a:pt x="273" y="14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7" name="Shape"/>
            <p:cNvSpPr/>
            <p:nvPr/>
          </p:nvSpPr>
          <p:spPr bwMode="auto">
            <a:xfrm>
              <a:off x="5860748" y="2884086"/>
              <a:ext cx="64409" cy="10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8" y="21600"/>
                  </a:moveTo>
                  <a:lnTo>
                    <a:pt x="0" y="0"/>
                  </a:lnTo>
                  <a:lnTo>
                    <a:pt x="1065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8" name="Shape"/>
            <p:cNvSpPr/>
            <p:nvPr/>
          </p:nvSpPr>
          <p:spPr bwMode="auto">
            <a:xfrm>
              <a:off x="4210829" y="2954671"/>
              <a:ext cx="137643" cy="6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0"/>
                  </a:moveTo>
                  <a:cubicBezTo>
                    <a:pt x="1661" y="12209"/>
                    <a:pt x="3185" y="10331"/>
                    <a:pt x="4985" y="8765"/>
                  </a:cubicBezTo>
                  <a:cubicBezTo>
                    <a:pt x="6646" y="7200"/>
                    <a:pt x="8446" y="5635"/>
                    <a:pt x="10246" y="4383"/>
                  </a:cubicBezTo>
                  <a:cubicBezTo>
                    <a:pt x="12046" y="3130"/>
                    <a:pt x="13846" y="2192"/>
                    <a:pt x="15784" y="1565"/>
                  </a:cubicBezTo>
                  <a:cubicBezTo>
                    <a:pt x="17585" y="939"/>
                    <a:pt x="19523" y="313"/>
                    <a:pt x="21461" y="0"/>
                  </a:cubicBezTo>
                  <a:lnTo>
                    <a:pt x="21600" y="9078"/>
                  </a:lnTo>
                  <a:cubicBezTo>
                    <a:pt x="19939" y="9391"/>
                    <a:pt x="18277" y="9704"/>
                    <a:pt x="16615" y="10331"/>
                  </a:cubicBezTo>
                  <a:cubicBezTo>
                    <a:pt x="14954" y="10956"/>
                    <a:pt x="13431" y="11896"/>
                    <a:pt x="11769" y="12835"/>
                  </a:cubicBezTo>
                  <a:cubicBezTo>
                    <a:pt x="10246" y="13774"/>
                    <a:pt x="8723" y="15026"/>
                    <a:pt x="7200" y="16591"/>
                  </a:cubicBezTo>
                  <a:cubicBezTo>
                    <a:pt x="5677" y="18157"/>
                    <a:pt x="4292" y="19722"/>
                    <a:pt x="2908" y="21600"/>
                  </a:cubicBezTo>
                  <a:lnTo>
                    <a:pt x="0" y="144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19" name="Shape"/>
            <p:cNvSpPr/>
            <p:nvPr/>
          </p:nvSpPr>
          <p:spPr bwMode="auto">
            <a:xfrm>
              <a:off x="6787174" y="2989964"/>
              <a:ext cx="90878" cy="1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31" y="21600"/>
                  </a:moveTo>
                  <a:lnTo>
                    <a:pt x="0" y="0"/>
                  </a:lnTo>
                  <a:lnTo>
                    <a:pt x="776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0" name="Shape"/>
            <p:cNvSpPr/>
            <p:nvPr/>
          </p:nvSpPr>
          <p:spPr bwMode="auto">
            <a:xfrm>
              <a:off x="4978439" y="3042902"/>
              <a:ext cx="77644" cy="11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21436"/>
                  </a:moveTo>
                  <a:lnTo>
                    <a:pt x="12027" y="20455"/>
                  </a:lnTo>
                  <a:cubicBezTo>
                    <a:pt x="11781" y="18818"/>
                    <a:pt x="11290" y="17182"/>
                    <a:pt x="10800" y="15709"/>
                  </a:cubicBezTo>
                  <a:cubicBezTo>
                    <a:pt x="10063" y="14073"/>
                    <a:pt x="9327" y="12600"/>
                    <a:pt x="8345" y="11127"/>
                  </a:cubicBezTo>
                  <a:cubicBezTo>
                    <a:pt x="7364" y="9654"/>
                    <a:pt x="6136" y="8182"/>
                    <a:pt x="4663" y="6709"/>
                  </a:cubicBezTo>
                  <a:cubicBezTo>
                    <a:pt x="3190" y="5236"/>
                    <a:pt x="1718" y="3927"/>
                    <a:pt x="0" y="2618"/>
                  </a:cubicBezTo>
                  <a:lnTo>
                    <a:pt x="7364" y="0"/>
                  </a:lnTo>
                  <a:cubicBezTo>
                    <a:pt x="9327" y="1473"/>
                    <a:pt x="11045" y="3109"/>
                    <a:pt x="12763" y="4746"/>
                  </a:cubicBezTo>
                  <a:cubicBezTo>
                    <a:pt x="14236" y="6382"/>
                    <a:pt x="15709" y="8018"/>
                    <a:pt x="16936" y="9818"/>
                  </a:cubicBezTo>
                  <a:cubicBezTo>
                    <a:pt x="18163" y="11618"/>
                    <a:pt x="19145" y="13255"/>
                    <a:pt x="19881" y="15055"/>
                  </a:cubicBezTo>
                  <a:cubicBezTo>
                    <a:pt x="20618" y="16854"/>
                    <a:pt x="21109" y="18654"/>
                    <a:pt x="21354" y="20618"/>
                  </a:cubicBezTo>
                  <a:lnTo>
                    <a:pt x="21600" y="21600"/>
                  </a:lnTo>
                  <a:lnTo>
                    <a:pt x="12273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1" name="Shape"/>
            <p:cNvSpPr/>
            <p:nvPr/>
          </p:nvSpPr>
          <p:spPr bwMode="auto">
            <a:xfrm>
              <a:off x="4087305" y="3087017"/>
              <a:ext cx="54704" cy="12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" y="11668"/>
                  </a:moveTo>
                  <a:cubicBezTo>
                    <a:pt x="2438" y="10722"/>
                    <a:pt x="2786" y="9618"/>
                    <a:pt x="3135" y="8672"/>
                  </a:cubicBezTo>
                  <a:cubicBezTo>
                    <a:pt x="3483" y="7726"/>
                    <a:pt x="4181" y="6622"/>
                    <a:pt x="4877" y="5676"/>
                  </a:cubicBezTo>
                  <a:cubicBezTo>
                    <a:pt x="5574" y="4730"/>
                    <a:pt x="6271" y="3784"/>
                    <a:pt x="6967" y="2838"/>
                  </a:cubicBezTo>
                  <a:cubicBezTo>
                    <a:pt x="7664" y="1892"/>
                    <a:pt x="8709" y="946"/>
                    <a:pt x="9755" y="0"/>
                  </a:cubicBezTo>
                  <a:lnTo>
                    <a:pt x="21600" y="1577"/>
                  </a:lnTo>
                  <a:cubicBezTo>
                    <a:pt x="20555" y="2365"/>
                    <a:pt x="19858" y="3153"/>
                    <a:pt x="19161" y="4099"/>
                  </a:cubicBezTo>
                  <a:cubicBezTo>
                    <a:pt x="18465" y="4888"/>
                    <a:pt x="17768" y="5834"/>
                    <a:pt x="17419" y="6622"/>
                  </a:cubicBezTo>
                  <a:cubicBezTo>
                    <a:pt x="16723" y="7410"/>
                    <a:pt x="16374" y="8356"/>
                    <a:pt x="16026" y="9145"/>
                  </a:cubicBezTo>
                  <a:cubicBezTo>
                    <a:pt x="15678" y="10090"/>
                    <a:pt x="15329" y="10879"/>
                    <a:pt x="15329" y="11825"/>
                  </a:cubicBezTo>
                  <a:lnTo>
                    <a:pt x="13239" y="21600"/>
                  </a:lnTo>
                  <a:lnTo>
                    <a:pt x="0" y="21600"/>
                  </a:lnTo>
                  <a:lnTo>
                    <a:pt x="2090" y="11668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2" name="Shape"/>
            <p:cNvSpPr/>
            <p:nvPr/>
          </p:nvSpPr>
          <p:spPr bwMode="auto">
            <a:xfrm>
              <a:off x="5931333" y="3104664"/>
              <a:ext cx="69702" cy="11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37" y="21600"/>
                  </a:moveTo>
                  <a:lnTo>
                    <a:pt x="0" y="0"/>
                  </a:lnTo>
                  <a:lnTo>
                    <a:pt x="1011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3" name="Shape"/>
            <p:cNvSpPr/>
            <p:nvPr/>
          </p:nvSpPr>
          <p:spPr bwMode="auto">
            <a:xfrm>
              <a:off x="6901873" y="3219364"/>
              <a:ext cx="97937" cy="12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1" y="21600"/>
                  </a:moveTo>
                  <a:lnTo>
                    <a:pt x="0" y="0"/>
                  </a:lnTo>
                  <a:lnTo>
                    <a:pt x="7395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4" name="Shape"/>
            <p:cNvSpPr/>
            <p:nvPr/>
          </p:nvSpPr>
          <p:spPr bwMode="auto">
            <a:xfrm>
              <a:off x="5031377" y="3281126"/>
              <a:ext cx="47645" cy="12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0"/>
                  </a:moveTo>
                  <a:lnTo>
                    <a:pt x="21600" y="21600"/>
                  </a:lnTo>
                  <a:lnTo>
                    <a:pt x="5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5" name="Shape"/>
            <p:cNvSpPr/>
            <p:nvPr/>
          </p:nvSpPr>
          <p:spPr bwMode="auto">
            <a:xfrm>
              <a:off x="4060837" y="3334065"/>
              <a:ext cx="48527" cy="13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891" y="0"/>
                  </a:lnTo>
                  <a:lnTo>
                    <a:pt x="21600" y="0"/>
                  </a:lnTo>
                  <a:lnTo>
                    <a:pt x="15709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6" name="Shape"/>
            <p:cNvSpPr/>
            <p:nvPr/>
          </p:nvSpPr>
          <p:spPr bwMode="auto">
            <a:xfrm>
              <a:off x="6001918" y="3342888"/>
              <a:ext cx="75878" cy="13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3" y="21600"/>
                  </a:moveTo>
                  <a:lnTo>
                    <a:pt x="0" y="0"/>
                  </a:lnTo>
                  <a:lnTo>
                    <a:pt x="1004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7" name="Shape"/>
            <p:cNvSpPr/>
            <p:nvPr/>
          </p:nvSpPr>
          <p:spPr bwMode="auto">
            <a:xfrm>
              <a:off x="2384448" y="3510526"/>
              <a:ext cx="166756" cy="3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3" y="0"/>
                  </a:lnTo>
                  <a:lnTo>
                    <a:pt x="21600" y="0"/>
                  </a:lnTo>
                  <a:lnTo>
                    <a:pt x="19886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8" name="Shape"/>
            <p:cNvSpPr/>
            <p:nvPr/>
          </p:nvSpPr>
          <p:spPr bwMode="auto">
            <a:xfrm>
              <a:off x="2693256" y="3510526"/>
              <a:ext cx="164994" cy="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" y="0"/>
                  </a:moveTo>
                  <a:lnTo>
                    <a:pt x="17326" y="0"/>
                  </a:lnTo>
                  <a:cubicBezTo>
                    <a:pt x="17673" y="0"/>
                    <a:pt x="18019" y="0"/>
                    <a:pt x="18481" y="0"/>
                  </a:cubicBezTo>
                  <a:cubicBezTo>
                    <a:pt x="18943" y="0"/>
                    <a:pt x="19174" y="0"/>
                    <a:pt x="19521" y="0"/>
                  </a:cubicBezTo>
                  <a:cubicBezTo>
                    <a:pt x="19867" y="0"/>
                    <a:pt x="20214" y="0"/>
                    <a:pt x="20560" y="554"/>
                  </a:cubicBezTo>
                  <a:cubicBezTo>
                    <a:pt x="20907" y="554"/>
                    <a:pt x="21253" y="1107"/>
                    <a:pt x="21600" y="1107"/>
                  </a:cubicBezTo>
                  <a:lnTo>
                    <a:pt x="19521" y="21600"/>
                  </a:lnTo>
                  <a:cubicBezTo>
                    <a:pt x="19174" y="21600"/>
                    <a:pt x="18943" y="21046"/>
                    <a:pt x="18597" y="21046"/>
                  </a:cubicBezTo>
                  <a:cubicBezTo>
                    <a:pt x="18250" y="21046"/>
                    <a:pt x="18019" y="21046"/>
                    <a:pt x="17673" y="20493"/>
                  </a:cubicBezTo>
                  <a:cubicBezTo>
                    <a:pt x="17326" y="20493"/>
                    <a:pt x="17095" y="20493"/>
                    <a:pt x="16748" y="20493"/>
                  </a:cubicBezTo>
                  <a:cubicBezTo>
                    <a:pt x="16402" y="20493"/>
                    <a:pt x="16055" y="20493"/>
                    <a:pt x="15824" y="20493"/>
                  </a:cubicBezTo>
                  <a:lnTo>
                    <a:pt x="0" y="20493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29" name="Shape"/>
            <p:cNvSpPr/>
            <p:nvPr/>
          </p:nvSpPr>
          <p:spPr bwMode="auto">
            <a:xfrm>
              <a:off x="7034220" y="3475234"/>
              <a:ext cx="107642" cy="13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64" y="21600"/>
                  </a:moveTo>
                  <a:lnTo>
                    <a:pt x="0" y="0"/>
                  </a:lnTo>
                  <a:lnTo>
                    <a:pt x="708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0" name="Shape"/>
            <p:cNvSpPr/>
            <p:nvPr/>
          </p:nvSpPr>
          <p:spPr bwMode="auto">
            <a:xfrm>
              <a:off x="2057993" y="3519350"/>
              <a:ext cx="173815" cy="11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26"/>
                  </a:moveTo>
                  <a:cubicBezTo>
                    <a:pt x="1645" y="15552"/>
                    <a:pt x="3399" y="13651"/>
                    <a:pt x="5153" y="11923"/>
                  </a:cubicBezTo>
                  <a:cubicBezTo>
                    <a:pt x="6908" y="10195"/>
                    <a:pt x="8662" y="8467"/>
                    <a:pt x="10526" y="7085"/>
                  </a:cubicBezTo>
                  <a:cubicBezTo>
                    <a:pt x="12280" y="5530"/>
                    <a:pt x="14144" y="4320"/>
                    <a:pt x="16008" y="3110"/>
                  </a:cubicBezTo>
                  <a:cubicBezTo>
                    <a:pt x="17872" y="1901"/>
                    <a:pt x="19736" y="864"/>
                    <a:pt x="21600" y="0"/>
                  </a:cubicBezTo>
                  <a:lnTo>
                    <a:pt x="21381" y="6048"/>
                  </a:lnTo>
                  <a:cubicBezTo>
                    <a:pt x="19736" y="6739"/>
                    <a:pt x="18091" y="7776"/>
                    <a:pt x="16556" y="8813"/>
                  </a:cubicBezTo>
                  <a:cubicBezTo>
                    <a:pt x="14912" y="9850"/>
                    <a:pt x="13377" y="11059"/>
                    <a:pt x="11732" y="12269"/>
                  </a:cubicBezTo>
                  <a:cubicBezTo>
                    <a:pt x="10197" y="13651"/>
                    <a:pt x="8552" y="15034"/>
                    <a:pt x="7017" y="16589"/>
                  </a:cubicBezTo>
                  <a:cubicBezTo>
                    <a:pt x="5482" y="18144"/>
                    <a:pt x="3947" y="19872"/>
                    <a:pt x="2522" y="21600"/>
                  </a:cubicBezTo>
                  <a:lnTo>
                    <a:pt x="0" y="17626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1" name="Shape"/>
            <p:cNvSpPr/>
            <p:nvPr/>
          </p:nvSpPr>
          <p:spPr bwMode="auto">
            <a:xfrm>
              <a:off x="5057846" y="3536996"/>
              <a:ext cx="52055" cy="14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57" y="21600"/>
                  </a:moveTo>
                  <a:lnTo>
                    <a:pt x="0" y="0"/>
                  </a:lnTo>
                  <a:lnTo>
                    <a:pt x="1501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2" name="Shape"/>
            <p:cNvSpPr/>
            <p:nvPr/>
          </p:nvSpPr>
          <p:spPr bwMode="auto">
            <a:xfrm>
              <a:off x="2949125" y="3563464"/>
              <a:ext cx="79408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80" y="0"/>
                  </a:moveTo>
                  <a:cubicBezTo>
                    <a:pt x="11040" y="1254"/>
                    <a:pt x="12960" y="2787"/>
                    <a:pt x="14400" y="4181"/>
                  </a:cubicBezTo>
                  <a:cubicBezTo>
                    <a:pt x="16080" y="5714"/>
                    <a:pt x="17280" y="7246"/>
                    <a:pt x="18480" y="9058"/>
                  </a:cubicBezTo>
                  <a:cubicBezTo>
                    <a:pt x="19680" y="10730"/>
                    <a:pt x="20400" y="12542"/>
                    <a:pt x="20880" y="14354"/>
                  </a:cubicBezTo>
                  <a:cubicBezTo>
                    <a:pt x="21360" y="16165"/>
                    <a:pt x="21600" y="18116"/>
                    <a:pt x="21600" y="20206"/>
                  </a:cubicBezTo>
                  <a:lnTo>
                    <a:pt x="11040" y="21600"/>
                  </a:lnTo>
                  <a:cubicBezTo>
                    <a:pt x="11040" y="19788"/>
                    <a:pt x="11040" y="18116"/>
                    <a:pt x="10560" y="16444"/>
                  </a:cubicBezTo>
                  <a:cubicBezTo>
                    <a:pt x="10080" y="14772"/>
                    <a:pt x="9360" y="13239"/>
                    <a:pt x="8400" y="11706"/>
                  </a:cubicBezTo>
                  <a:cubicBezTo>
                    <a:pt x="7440" y="10173"/>
                    <a:pt x="6240" y="8779"/>
                    <a:pt x="4800" y="7525"/>
                  </a:cubicBezTo>
                  <a:cubicBezTo>
                    <a:pt x="3360" y="6132"/>
                    <a:pt x="1680" y="5017"/>
                    <a:pt x="0" y="3763"/>
                  </a:cubicBezTo>
                  <a:lnTo>
                    <a:pt x="8880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3" name="Shape"/>
            <p:cNvSpPr/>
            <p:nvPr/>
          </p:nvSpPr>
          <p:spPr bwMode="auto">
            <a:xfrm>
              <a:off x="4034367" y="3598758"/>
              <a:ext cx="52055" cy="14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590" y="0"/>
                  </a:lnTo>
                  <a:lnTo>
                    <a:pt x="21600" y="0"/>
                  </a:lnTo>
                  <a:lnTo>
                    <a:pt x="15742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4" name="Shape"/>
            <p:cNvSpPr/>
            <p:nvPr/>
          </p:nvSpPr>
          <p:spPr bwMode="auto">
            <a:xfrm>
              <a:off x="6081325" y="3616404"/>
              <a:ext cx="82937" cy="14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19" y="21600"/>
                  </a:moveTo>
                  <a:lnTo>
                    <a:pt x="0" y="0"/>
                  </a:lnTo>
                  <a:lnTo>
                    <a:pt x="965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5" name="Shape"/>
            <p:cNvSpPr/>
            <p:nvPr/>
          </p:nvSpPr>
          <p:spPr bwMode="auto">
            <a:xfrm>
              <a:off x="1846239" y="3757574"/>
              <a:ext cx="119111" cy="15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40" y="971"/>
                  </a:moveTo>
                  <a:cubicBezTo>
                    <a:pt x="14240" y="849"/>
                    <a:pt x="14400" y="849"/>
                    <a:pt x="14400" y="728"/>
                  </a:cubicBezTo>
                  <a:cubicBezTo>
                    <a:pt x="14400" y="607"/>
                    <a:pt x="14560" y="607"/>
                    <a:pt x="14560" y="485"/>
                  </a:cubicBezTo>
                  <a:cubicBezTo>
                    <a:pt x="14560" y="364"/>
                    <a:pt x="14720" y="364"/>
                    <a:pt x="14720" y="243"/>
                  </a:cubicBezTo>
                  <a:cubicBezTo>
                    <a:pt x="14720" y="121"/>
                    <a:pt x="14880" y="121"/>
                    <a:pt x="14880" y="0"/>
                  </a:cubicBezTo>
                  <a:lnTo>
                    <a:pt x="21600" y="121"/>
                  </a:lnTo>
                  <a:cubicBezTo>
                    <a:pt x="21600" y="243"/>
                    <a:pt x="21440" y="243"/>
                    <a:pt x="21440" y="364"/>
                  </a:cubicBezTo>
                  <a:cubicBezTo>
                    <a:pt x="21440" y="485"/>
                    <a:pt x="21280" y="485"/>
                    <a:pt x="21280" y="607"/>
                  </a:cubicBezTo>
                  <a:cubicBezTo>
                    <a:pt x="21280" y="728"/>
                    <a:pt x="21120" y="728"/>
                    <a:pt x="21120" y="849"/>
                  </a:cubicBezTo>
                  <a:cubicBezTo>
                    <a:pt x="21120" y="971"/>
                    <a:pt x="20960" y="971"/>
                    <a:pt x="20960" y="1092"/>
                  </a:cubicBezTo>
                  <a:lnTo>
                    <a:pt x="7040" y="21600"/>
                  </a:lnTo>
                  <a:lnTo>
                    <a:pt x="0" y="21600"/>
                  </a:lnTo>
                  <a:lnTo>
                    <a:pt x="14240" y="971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6" name="Shape"/>
            <p:cNvSpPr/>
            <p:nvPr/>
          </p:nvSpPr>
          <p:spPr bwMode="auto">
            <a:xfrm>
              <a:off x="7184212" y="3766397"/>
              <a:ext cx="118232" cy="15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85" y="21112"/>
                  </a:moveTo>
                  <a:lnTo>
                    <a:pt x="0" y="0"/>
                  </a:lnTo>
                  <a:lnTo>
                    <a:pt x="6931" y="0"/>
                  </a:lnTo>
                  <a:lnTo>
                    <a:pt x="21600" y="21600"/>
                  </a:lnTo>
                  <a:lnTo>
                    <a:pt x="14507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7" name="Shape"/>
            <p:cNvSpPr/>
            <p:nvPr/>
          </p:nvSpPr>
          <p:spPr bwMode="auto">
            <a:xfrm>
              <a:off x="5084315" y="3836981"/>
              <a:ext cx="65291" cy="16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1" y="0"/>
                  </a:moveTo>
                  <a:lnTo>
                    <a:pt x="15470" y="10570"/>
                  </a:lnTo>
                  <a:cubicBezTo>
                    <a:pt x="15762" y="11374"/>
                    <a:pt x="16054" y="12179"/>
                    <a:pt x="16346" y="12983"/>
                  </a:cubicBezTo>
                  <a:cubicBezTo>
                    <a:pt x="16638" y="13787"/>
                    <a:pt x="17222" y="14592"/>
                    <a:pt x="17513" y="15396"/>
                  </a:cubicBezTo>
                  <a:cubicBezTo>
                    <a:pt x="18097" y="16200"/>
                    <a:pt x="18680" y="17004"/>
                    <a:pt x="19265" y="17808"/>
                  </a:cubicBezTo>
                  <a:cubicBezTo>
                    <a:pt x="19848" y="18613"/>
                    <a:pt x="20724" y="19417"/>
                    <a:pt x="21600" y="20106"/>
                  </a:cubicBezTo>
                  <a:lnTo>
                    <a:pt x="9341" y="21600"/>
                  </a:lnTo>
                  <a:cubicBezTo>
                    <a:pt x="8465" y="20681"/>
                    <a:pt x="7589" y="19762"/>
                    <a:pt x="7005" y="18843"/>
                  </a:cubicBezTo>
                  <a:cubicBezTo>
                    <a:pt x="6129" y="17923"/>
                    <a:pt x="5546" y="17004"/>
                    <a:pt x="4962" y="16085"/>
                  </a:cubicBezTo>
                  <a:cubicBezTo>
                    <a:pt x="4378" y="15166"/>
                    <a:pt x="3795" y="14247"/>
                    <a:pt x="3503" y="13328"/>
                  </a:cubicBezTo>
                  <a:cubicBezTo>
                    <a:pt x="3210" y="12408"/>
                    <a:pt x="2919" y="11489"/>
                    <a:pt x="2627" y="10570"/>
                  </a:cubicBezTo>
                  <a:lnTo>
                    <a:pt x="0" y="0"/>
                  </a:lnTo>
                  <a:lnTo>
                    <a:pt x="12551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8" name="Shape"/>
            <p:cNvSpPr/>
            <p:nvPr/>
          </p:nvSpPr>
          <p:spPr bwMode="auto">
            <a:xfrm>
              <a:off x="2922656" y="3854627"/>
              <a:ext cx="73010" cy="16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21535" y="0"/>
                  </a:moveTo>
                  <a:lnTo>
                    <a:pt x="15810" y="8387"/>
                  </a:lnTo>
                  <a:cubicBezTo>
                    <a:pt x="15029" y="9307"/>
                    <a:pt x="14508" y="10340"/>
                    <a:pt x="13988" y="11260"/>
                  </a:cubicBezTo>
                  <a:cubicBezTo>
                    <a:pt x="13468" y="12179"/>
                    <a:pt x="13207" y="13213"/>
                    <a:pt x="12947" y="14132"/>
                  </a:cubicBezTo>
                  <a:cubicBezTo>
                    <a:pt x="12687" y="15051"/>
                    <a:pt x="12427" y="16085"/>
                    <a:pt x="12427" y="17004"/>
                  </a:cubicBezTo>
                  <a:cubicBezTo>
                    <a:pt x="12427" y="17923"/>
                    <a:pt x="12427" y="18957"/>
                    <a:pt x="12427" y="19877"/>
                  </a:cubicBezTo>
                  <a:lnTo>
                    <a:pt x="195" y="21600"/>
                  </a:lnTo>
                  <a:cubicBezTo>
                    <a:pt x="-65" y="20566"/>
                    <a:pt x="-65" y="19417"/>
                    <a:pt x="195" y="18383"/>
                  </a:cubicBezTo>
                  <a:cubicBezTo>
                    <a:pt x="195" y="17234"/>
                    <a:pt x="455" y="16200"/>
                    <a:pt x="716" y="15051"/>
                  </a:cubicBezTo>
                  <a:cubicBezTo>
                    <a:pt x="976" y="13902"/>
                    <a:pt x="1496" y="12868"/>
                    <a:pt x="2017" y="11719"/>
                  </a:cubicBezTo>
                  <a:cubicBezTo>
                    <a:pt x="2537" y="10570"/>
                    <a:pt x="3318" y="9536"/>
                    <a:pt x="4099" y="8387"/>
                  </a:cubicBezTo>
                  <a:lnTo>
                    <a:pt x="10085" y="0"/>
                  </a:lnTo>
                  <a:lnTo>
                    <a:pt x="21535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39" name="Shape"/>
            <p:cNvSpPr/>
            <p:nvPr/>
          </p:nvSpPr>
          <p:spPr bwMode="auto">
            <a:xfrm>
              <a:off x="3963782" y="3898743"/>
              <a:ext cx="90878" cy="167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3" y="2046"/>
                  </a:moveTo>
                  <a:lnTo>
                    <a:pt x="12373" y="0"/>
                  </a:lnTo>
                  <a:lnTo>
                    <a:pt x="21600" y="0"/>
                  </a:lnTo>
                  <a:lnTo>
                    <a:pt x="21181" y="2046"/>
                  </a:lnTo>
                  <a:cubicBezTo>
                    <a:pt x="20971" y="3752"/>
                    <a:pt x="20342" y="5457"/>
                    <a:pt x="19713" y="7048"/>
                  </a:cubicBezTo>
                  <a:cubicBezTo>
                    <a:pt x="19084" y="8754"/>
                    <a:pt x="18035" y="10345"/>
                    <a:pt x="16986" y="12051"/>
                  </a:cubicBezTo>
                  <a:cubicBezTo>
                    <a:pt x="15938" y="13756"/>
                    <a:pt x="14470" y="15347"/>
                    <a:pt x="13002" y="16939"/>
                  </a:cubicBezTo>
                  <a:cubicBezTo>
                    <a:pt x="11534" y="18531"/>
                    <a:pt x="9647" y="20122"/>
                    <a:pt x="7759" y="21600"/>
                  </a:cubicBezTo>
                  <a:lnTo>
                    <a:pt x="0" y="18985"/>
                  </a:lnTo>
                  <a:cubicBezTo>
                    <a:pt x="1678" y="17735"/>
                    <a:pt x="3146" y="16370"/>
                    <a:pt x="4614" y="14893"/>
                  </a:cubicBezTo>
                  <a:cubicBezTo>
                    <a:pt x="5872" y="13529"/>
                    <a:pt x="7130" y="12164"/>
                    <a:pt x="8178" y="10686"/>
                  </a:cubicBezTo>
                  <a:cubicBezTo>
                    <a:pt x="9227" y="9208"/>
                    <a:pt x="10066" y="7844"/>
                    <a:pt x="10695" y="6366"/>
                  </a:cubicBezTo>
                  <a:cubicBezTo>
                    <a:pt x="11114" y="5002"/>
                    <a:pt x="11534" y="3524"/>
                    <a:pt x="11953" y="2046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0" name="Shape"/>
            <p:cNvSpPr/>
            <p:nvPr/>
          </p:nvSpPr>
          <p:spPr bwMode="auto">
            <a:xfrm>
              <a:off x="6178379" y="3916389"/>
              <a:ext cx="53821" cy="16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57"/>
                  </a:moveTo>
                  <a:cubicBezTo>
                    <a:pt x="1771" y="17486"/>
                    <a:pt x="2833" y="16000"/>
                    <a:pt x="3896" y="14400"/>
                  </a:cubicBezTo>
                  <a:cubicBezTo>
                    <a:pt x="4604" y="12914"/>
                    <a:pt x="5312" y="11314"/>
                    <a:pt x="5312" y="9714"/>
                  </a:cubicBezTo>
                  <a:cubicBezTo>
                    <a:pt x="5312" y="8114"/>
                    <a:pt x="4957" y="6514"/>
                    <a:pt x="4249" y="4914"/>
                  </a:cubicBezTo>
                  <a:cubicBezTo>
                    <a:pt x="3541" y="3314"/>
                    <a:pt x="2479" y="1714"/>
                    <a:pt x="708" y="0"/>
                  </a:cubicBezTo>
                  <a:lnTo>
                    <a:pt x="16288" y="0"/>
                  </a:lnTo>
                  <a:cubicBezTo>
                    <a:pt x="18059" y="1943"/>
                    <a:pt x="19475" y="3771"/>
                    <a:pt x="20184" y="5600"/>
                  </a:cubicBezTo>
                  <a:cubicBezTo>
                    <a:pt x="21246" y="7429"/>
                    <a:pt x="21600" y="9371"/>
                    <a:pt x="21600" y="11086"/>
                  </a:cubicBezTo>
                  <a:cubicBezTo>
                    <a:pt x="21600" y="12914"/>
                    <a:pt x="21246" y="14743"/>
                    <a:pt x="20184" y="16457"/>
                  </a:cubicBezTo>
                  <a:cubicBezTo>
                    <a:pt x="19121" y="18171"/>
                    <a:pt x="17705" y="19886"/>
                    <a:pt x="15935" y="21600"/>
                  </a:cubicBezTo>
                  <a:lnTo>
                    <a:pt x="0" y="18857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1" name="Shape"/>
            <p:cNvSpPr/>
            <p:nvPr/>
          </p:nvSpPr>
          <p:spPr bwMode="auto">
            <a:xfrm>
              <a:off x="1546253" y="4057558"/>
              <a:ext cx="202933" cy="13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" y="15684"/>
                  </a:moveTo>
                  <a:cubicBezTo>
                    <a:pt x="2254" y="14859"/>
                    <a:pt x="3944" y="13895"/>
                    <a:pt x="5541" y="12795"/>
                  </a:cubicBezTo>
                  <a:cubicBezTo>
                    <a:pt x="7137" y="11694"/>
                    <a:pt x="8734" y="10456"/>
                    <a:pt x="10330" y="9218"/>
                  </a:cubicBezTo>
                  <a:cubicBezTo>
                    <a:pt x="11927" y="7842"/>
                    <a:pt x="13430" y="6466"/>
                    <a:pt x="14932" y="4953"/>
                  </a:cubicBezTo>
                  <a:cubicBezTo>
                    <a:pt x="16435" y="3440"/>
                    <a:pt x="17937" y="1788"/>
                    <a:pt x="19346" y="0"/>
                  </a:cubicBezTo>
                  <a:lnTo>
                    <a:pt x="21600" y="3577"/>
                  </a:lnTo>
                  <a:cubicBezTo>
                    <a:pt x="20004" y="5641"/>
                    <a:pt x="18313" y="7429"/>
                    <a:pt x="16529" y="9218"/>
                  </a:cubicBezTo>
                  <a:cubicBezTo>
                    <a:pt x="14838" y="11006"/>
                    <a:pt x="13054" y="12657"/>
                    <a:pt x="11176" y="14171"/>
                  </a:cubicBezTo>
                  <a:cubicBezTo>
                    <a:pt x="9391" y="15684"/>
                    <a:pt x="7513" y="17060"/>
                    <a:pt x="5635" y="18298"/>
                  </a:cubicBezTo>
                  <a:cubicBezTo>
                    <a:pt x="3757" y="19536"/>
                    <a:pt x="1878" y="20637"/>
                    <a:pt x="0" y="21600"/>
                  </a:cubicBezTo>
                  <a:lnTo>
                    <a:pt x="657" y="15684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2" name="Shape"/>
            <p:cNvSpPr/>
            <p:nvPr/>
          </p:nvSpPr>
          <p:spPr bwMode="auto">
            <a:xfrm>
              <a:off x="7395966" y="4066381"/>
              <a:ext cx="202931" cy="13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54" y="0"/>
                  </a:moveTo>
                  <a:cubicBezTo>
                    <a:pt x="3663" y="1661"/>
                    <a:pt x="5165" y="3323"/>
                    <a:pt x="6668" y="4846"/>
                  </a:cubicBezTo>
                  <a:cubicBezTo>
                    <a:pt x="8170" y="6369"/>
                    <a:pt x="9767" y="7754"/>
                    <a:pt x="11269" y="9138"/>
                  </a:cubicBezTo>
                  <a:cubicBezTo>
                    <a:pt x="12866" y="10385"/>
                    <a:pt x="14462" y="11631"/>
                    <a:pt x="16059" y="12738"/>
                  </a:cubicBezTo>
                  <a:cubicBezTo>
                    <a:pt x="17656" y="13846"/>
                    <a:pt x="19346" y="14677"/>
                    <a:pt x="20943" y="15508"/>
                  </a:cubicBezTo>
                  <a:lnTo>
                    <a:pt x="21600" y="21600"/>
                  </a:lnTo>
                  <a:cubicBezTo>
                    <a:pt x="19722" y="20631"/>
                    <a:pt x="17843" y="19523"/>
                    <a:pt x="15965" y="18277"/>
                  </a:cubicBezTo>
                  <a:cubicBezTo>
                    <a:pt x="14087" y="17031"/>
                    <a:pt x="12209" y="15646"/>
                    <a:pt x="10424" y="14123"/>
                  </a:cubicBezTo>
                  <a:cubicBezTo>
                    <a:pt x="8640" y="12600"/>
                    <a:pt x="6856" y="10938"/>
                    <a:pt x="5071" y="9138"/>
                  </a:cubicBezTo>
                  <a:cubicBezTo>
                    <a:pt x="3287" y="7338"/>
                    <a:pt x="1596" y="5538"/>
                    <a:pt x="0" y="3462"/>
                  </a:cubicBezTo>
                  <a:lnTo>
                    <a:pt x="2254" y="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3" name="Shape"/>
            <p:cNvSpPr/>
            <p:nvPr/>
          </p:nvSpPr>
          <p:spPr bwMode="auto">
            <a:xfrm>
              <a:off x="5234308" y="4119320"/>
              <a:ext cx="178229" cy="10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34"/>
                  </a:moveTo>
                  <a:lnTo>
                    <a:pt x="2673" y="0"/>
                  </a:lnTo>
                  <a:cubicBezTo>
                    <a:pt x="4063" y="1815"/>
                    <a:pt x="5454" y="3449"/>
                    <a:pt x="6950" y="4901"/>
                  </a:cubicBezTo>
                  <a:cubicBezTo>
                    <a:pt x="8447" y="6353"/>
                    <a:pt x="9945" y="7623"/>
                    <a:pt x="11548" y="8712"/>
                  </a:cubicBezTo>
                  <a:cubicBezTo>
                    <a:pt x="13152" y="9801"/>
                    <a:pt x="14756" y="10709"/>
                    <a:pt x="16360" y="11435"/>
                  </a:cubicBezTo>
                  <a:cubicBezTo>
                    <a:pt x="17964" y="12161"/>
                    <a:pt x="19675" y="12706"/>
                    <a:pt x="21279" y="12887"/>
                  </a:cubicBezTo>
                  <a:lnTo>
                    <a:pt x="21600" y="21600"/>
                  </a:lnTo>
                  <a:cubicBezTo>
                    <a:pt x="19675" y="21237"/>
                    <a:pt x="17750" y="20692"/>
                    <a:pt x="15826" y="19966"/>
                  </a:cubicBezTo>
                  <a:cubicBezTo>
                    <a:pt x="13901" y="19240"/>
                    <a:pt x="12083" y="18151"/>
                    <a:pt x="10266" y="16881"/>
                  </a:cubicBezTo>
                  <a:cubicBezTo>
                    <a:pt x="8448" y="15610"/>
                    <a:pt x="6630" y="14158"/>
                    <a:pt x="4919" y="12524"/>
                  </a:cubicBezTo>
                  <a:cubicBezTo>
                    <a:pt x="3208" y="10346"/>
                    <a:pt x="1604" y="8531"/>
                    <a:pt x="0" y="6534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4" name="Shape"/>
            <p:cNvSpPr/>
            <p:nvPr/>
          </p:nvSpPr>
          <p:spPr bwMode="auto">
            <a:xfrm>
              <a:off x="2984418" y="4128144"/>
              <a:ext cx="168522" cy="9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71"/>
                  </a:moveTo>
                  <a:lnTo>
                    <a:pt x="4297" y="0"/>
                  </a:lnTo>
                  <a:cubicBezTo>
                    <a:pt x="5428" y="1817"/>
                    <a:pt x="6559" y="3432"/>
                    <a:pt x="7916" y="4845"/>
                  </a:cubicBezTo>
                  <a:cubicBezTo>
                    <a:pt x="9160" y="6258"/>
                    <a:pt x="10630" y="7469"/>
                    <a:pt x="11987" y="8479"/>
                  </a:cubicBezTo>
                  <a:cubicBezTo>
                    <a:pt x="13458" y="9488"/>
                    <a:pt x="14928" y="10295"/>
                    <a:pt x="16624" y="10901"/>
                  </a:cubicBezTo>
                  <a:cubicBezTo>
                    <a:pt x="18207" y="11507"/>
                    <a:pt x="19904" y="11910"/>
                    <a:pt x="21600" y="11910"/>
                  </a:cubicBezTo>
                  <a:lnTo>
                    <a:pt x="20017" y="21600"/>
                  </a:lnTo>
                  <a:cubicBezTo>
                    <a:pt x="17981" y="21398"/>
                    <a:pt x="16059" y="20994"/>
                    <a:pt x="14249" y="20389"/>
                  </a:cubicBezTo>
                  <a:cubicBezTo>
                    <a:pt x="12440" y="19783"/>
                    <a:pt x="10630" y="18774"/>
                    <a:pt x="8934" y="17563"/>
                  </a:cubicBezTo>
                  <a:cubicBezTo>
                    <a:pt x="7238" y="16351"/>
                    <a:pt x="5654" y="14938"/>
                    <a:pt x="4184" y="13323"/>
                  </a:cubicBezTo>
                  <a:cubicBezTo>
                    <a:pt x="2601" y="11910"/>
                    <a:pt x="1244" y="9892"/>
                    <a:pt x="0" y="7671"/>
                  </a:cubicBez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5" name="Shape"/>
            <p:cNvSpPr/>
            <p:nvPr/>
          </p:nvSpPr>
          <p:spPr bwMode="auto">
            <a:xfrm>
              <a:off x="1184506" y="4181082"/>
              <a:ext cx="199403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72" y="0"/>
                  </a:lnTo>
                  <a:lnTo>
                    <a:pt x="21600" y="0"/>
                  </a:lnTo>
                  <a:lnTo>
                    <a:pt x="18924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6" name="Shape"/>
            <p:cNvSpPr/>
            <p:nvPr/>
          </p:nvSpPr>
          <p:spPr bwMode="auto">
            <a:xfrm>
              <a:off x="5578408" y="4181082"/>
              <a:ext cx="182639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" y="21600"/>
                  </a:moveTo>
                  <a:lnTo>
                    <a:pt x="0" y="0"/>
                  </a:lnTo>
                  <a:lnTo>
                    <a:pt x="20557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7" name="Shape"/>
            <p:cNvSpPr/>
            <p:nvPr/>
          </p:nvSpPr>
          <p:spPr bwMode="auto">
            <a:xfrm>
              <a:off x="5922510" y="4163436"/>
              <a:ext cx="183520" cy="6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5" y="6693"/>
                  </a:moveTo>
                  <a:cubicBezTo>
                    <a:pt x="8204" y="6693"/>
                    <a:pt x="9242" y="6693"/>
                    <a:pt x="10177" y="6389"/>
                  </a:cubicBezTo>
                  <a:cubicBezTo>
                    <a:pt x="11215" y="6085"/>
                    <a:pt x="12150" y="5780"/>
                    <a:pt x="13085" y="5172"/>
                  </a:cubicBezTo>
                  <a:cubicBezTo>
                    <a:pt x="14019" y="4563"/>
                    <a:pt x="14954" y="3955"/>
                    <a:pt x="15888" y="3042"/>
                  </a:cubicBezTo>
                  <a:cubicBezTo>
                    <a:pt x="16823" y="2129"/>
                    <a:pt x="17654" y="1217"/>
                    <a:pt x="18485" y="0"/>
                  </a:cubicBezTo>
                  <a:lnTo>
                    <a:pt x="21600" y="13386"/>
                  </a:lnTo>
                  <a:cubicBezTo>
                    <a:pt x="20665" y="14603"/>
                    <a:pt x="19627" y="15820"/>
                    <a:pt x="18589" y="17037"/>
                  </a:cubicBezTo>
                  <a:cubicBezTo>
                    <a:pt x="17550" y="17949"/>
                    <a:pt x="16512" y="18862"/>
                    <a:pt x="15369" y="19471"/>
                  </a:cubicBezTo>
                  <a:cubicBezTo>
                    <a:pt x="14227" y="20079"/>
                    <a:pt x="13085" y="20688"/>
                    <a:pt x="11942" y="20992"/>
                  </a:cubicBezTo>
                  <a:cubicBezTo>
                    <a:pt x="10800" y="21296"/>
                    <a:pt x="9554" y="21600"/>
                    <a:pt x="8411" y="21600"/>
                  </a:cubicBezTo>
                  <a:lnTo>
                    <a:pt x="1246" y="21600"/>
                  </a:lnTo>
                  <a:lnTo>
                    <a:pt x="0" y="6997"/>
                  </a:lnTo>
                  <a:lnTo>
                    <a:pt x="7165" y="6997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8" name="Shape"/>
            <p:cNvSpPr/>
            <p:nvPr/>
          </p:nvSpPr>
          <p:spPr bwMode="auto">
            <a:xfrm>
              <a:off x="3663797" y="4154613"/>
              <a:ext cx="183521" cy="6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15" y="8476"/>
                  </a:moveTo>
                  <a:cubicBezTo>
                    <a:pt x="7061" y="8476"/>
                    <a:pt x="8204" y="8203"/>
                    <a:pt x="9450" y="7929"/>
                  </a:cubicBezTo>
                  <a:cubicBezTo>
                    <a:pt x="10696" y="7656"/>
                    <a:pt x="11838" y="7109"/>
                    <a:pt x="13085" y="6289"/>
                  </a:cubicBezTo>
                  <a:cubicBezTo>
                    <a:pt x="14331" y="5468"/>
                    <a:pt x="15473" y="4648"/>
                    <a:pt x="16615" y="3555"/>
                  </a:cubicBezTo>
                  <a:cubicBezTo>
                    <a:pt x="17758" y="2461"/>
                    <a:pt x="19004" y="1367"/>
                    <a:pt x="20146" y="0"/>
                  </a:cubicBezTo>
                  <a:lnTo>
                    <a:pt x="21600" y="11757"/>
                  </a:lnTo>
                  <a:cubicBezTo>
                    <a:pt x="20250" y="13398"/>
                    <a:pt x="18900" y="14765"/>
                    <a:pt x="17550" y="16132"/>
                  </a:cubicBezTo>
                  <a:cubicBezTo>
                    <a:pt x="16200" y="17499"/>
                    <a:pt x="14850" y="18319"/>
                    <a:pt x="13396" y="19139"/>
                  </a:cubicBezTo>
                  <a:cubicBezTo>
                    <a:pt x="12046" y="19960"/>
                    <a:pt x="10592" y="20507"/>
                    <a:pt x="9242" y="21053"/>
                  </a:cubicBezTo>
                  <a:cubicBezTo>
                    <a:pt x="7788" y="21600"/>
                    <a:pt x="6439" y="21600"/>
                    <a:pt x="4985" y="21600"/>
                  </a:cubicBezTo>
                  <a:lnTo>
                    <a:pt x="0" y="21600"/>
                  </a:lnTo>
                  <a:lnTo>
                    <a:pt x="831" y="8476"/>
                  </a:lnTo>
                  <a:lnTo>
                    <a:pt x="5815" y="8476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49" name="Shape"/>
            <p:cNvSpPr/>
            <p:nvPr/>
          </p:nvSpPr>
          <p:spPr bwMode="auto">
            <a:xfrm>
              <a:off x="3319695" y="4181082"/>
              <a:ext cx="182640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3" y="0"/>
                  </a:lnTo>
                  <a:lnTo>
                    <a:pt x="21600" y="0"/>
                  </a:lnTo>
                  <a:lnTo>
                    <a:pt x="20557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50" name="Shape"/>
            <p:cNvSpPr/>
            <p:nvPr/>
          </p:nvSpPr>
          <p:spPr bwMode="auto">
            <a:xfrm>
              <a:off x="7775361" y="4181082"/>
              <a:ext cx="198519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8" y="21600"/>
                  </a:moveTo>
                  <a:lnTo>
                    <a:pt x="0" y="0"/>
                  </a:lnTo>
                  <a:lnTo>
                    <a:pt x="1881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51" name="Shape"/>
            <p:cNvSpPr/>
            <p:nvPr/>
          </p:nvSpPr>
          <p:spPr bwMode="auto">
            <a:xfrm>
              <a:off x="8119461" y="4181082"/>
              <a:ext cx="202049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582" y="0"/>
                  </a:lnTo>
                  <a:lnTo>
                    <a:pt x="21600" y="21600"/>
                  </a:lnTo>
                  <a:lnTo>
                    <a:pt x="2924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52" name="Shape"/>
            <p:cNvSpPr/>
            <p:nvPr/>
          </p:nvSpPr>
          <p:spPr bwMode="auto">
            <a:xfrm>
              <a:off x="831581" y="4181082"/>
              <a:ext cx="202050" cy="4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113" y="0"/>
                  </a:lnTo>
                  <a:lnTo>
                    <a:pt x="21600" y="0"/>
                  </a:lnTo>
                  <a:lnTo>
                    <a:pt x="18676" y="21600"/>
                  </a:lnTo>
                  <a:close/>
                </a:path>
              </a:pathLst>
            </a:custGeom>
            <a:solidFill>
              <a:srgbClr val="F6F6F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3"/>
          <p:cNvGrpSpPr/>
          <p:nvPr/>
        </p:nvGrpSpPr>
        <p:grpSpPr bwMode="auto">
          <a:xfrm>
            <a:off x="3410034" y="3582613"/>
            <a:ext cx="378000" cy="900000"/>
            <a:chOff x="8305199" y="2541325"/>
            <a:chExt cx="580565" cy="1023210"/>
          </a:xfrm>
        </p:grpSpPr>
        <p:sp>
          <p:nvSpPr>
            <p:cNvPr id="54" name="Circle"/>
            <p:cNvSpPr/>
            <p:nvPr/>
          </p:nvSpPr>
          <p:spPr bwMode="auto">
            <a:xfrm>
              <a:off x="8536933" y="3447438"/>
              <a:ext cx="117097" cy="117097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55" name="Shape"/>
            <p:cNvSpPr/>
            <p:nvPr/>
          </p:nvSpPr>
          <p:spPr bwMode="auto">
            <a:xfrm>
              <a:off x="8305199" y="2541325"/>
              <a:ext cx="580565" cy="98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003" extrusionOk="0">
                  <a:moveTo>
                    <a:pt x="18799" y="8779"/>
                  </a:moveTo>
                  <a:cubicBezTo>
                    <a:pt x="20642" y="6243"/>
                    <a:pt x="19602" y="3081"/>
                    <a:pt x="15726" y="1231"/>
                  </a:cubicBezTo>
                  <a:cubicBezTo>
                    <a:pt x="12276" y="-410"/>
                    <a:pt x="7408" y="-410"/>
                    <a:pt x="3958" y="1231"/>
                  </a:cubicBezTo>
                  <a:cubicBezTo>
                    <a:pt x="82" y="3081"/>
                    <a:pt x="-958" y="6243"/>
                    <a:pt x="885" y="8779"/>
                  </a:cubicBezTo>
                  <a:lnTo>
                    <a:pt x="8495" y="20444"/>
                  </a:lnTo>
                  <a:cubicBezTo>
                    <a:pt x="8968" y="21190"/>
                    <a:pt x="10669" y="21190"/>
                    <a:pt x="11189" y="20444"/>
                  </a:cubicBezTo>
                  <a:lnTo>
                    <a:pt x="18799" y="8779"/>
                  </a:lnTo>
                  <a:close/>
                </a:path>
              </a:pathLst>
            </a:custGeom>
            <a:solidFill>
              <a:srgbClr val="66C4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56" name="Circle"/>
            <p:cNvSpPr/>
            <p:nvPr/>
          </p:nvSpPr>
          <p:spPr bwMode="auto">
            <a:xfrm>
              <a:off x="8361285" y="2597086"/>
              <a:ext cx="468393" cy="46839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pic>
          <p:nvPicPr>
            <p:cNvPr id="57" name="Graphic 13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8384401" y="2587041"/>
              <a:ext cx="422160" cy="422161"/>
            </a:xfrm>
            <a:prstGeom prst="rect">
              <a:avLst/>
            </a:prstGeom>
          </p:spPr>
        </p:pic>
      </p:grpSp>
      <p:grpSp>
        <p:nvGrpSpPr>
          <p:cNvPr id="58" name="Group 2"/>
          <p:cNvGrpSpPr/>
          <p:nvPr/>
        </p:nvGrpSpPr>
        <p:grpSpPr bwMode="auto">
          <a:xfrm>
            <a:off x="5986952" y="2327716"/>
            <a:ext cx="378000" cy="900000"/>
            <a:chOff x="10128530" y="4182886"/>
            <a:chExt cx="687460" cy="1221761"/>
          </a:xfrm>
        </p:grpSpPr>
        <p:sp>
          <p:nvSpPr>
            <p:cNvPr id="59" name="Circle"/>
            <p:cNvSpPr/>
            <p:nvPr/>
          </p:nvSpPr>
          <p:spPr bwMode="auto">
            <a:xfrm>
              <a:off x="10403954" y="5268032"/>
              <a:ext cx="136615" cy="136615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60" name="Shape"/>
            <p:cNvSpPr/>
            <p:nvPr/>
          </p:nvSpPr>
          <p:spPr bwMode="auto">
            <a:xfrm>
              <a:off x="10128530" y="4182886"/>
              <a:ext cx="687460" cy="116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002" extrusionOk="0">
                  <a:moveTo>
                    <a:pt x="18808" y="8780"/>
                  </a:moveTo>
                  <a:cubicBezTo>
                    <a:pt x="20645" y="6237"/>
                    <a:pt x="19607" y="3065"/>
                    <a:pt x="15734" y="1227"/>
                  </a:cubicBezTo>
                  <a:cubicBezTo>
                    <a:pt x="12300" y="-409"/>
                    <a:pt x="7390" y="-409"/>
                    <a:pt x="3956" y="1227"/>
                  </a:cubicBezTo>
                  <a:cubicBezTo>
                    <a:pt x="83" y="3065"/>
                    <a:pt x="-955" y="6237"/>
                    <a:pt x="882" y="8780"/>
                  </a:cubicBezTo>
                  <a:lnTo>
                    <a:pt x="8508" y="20436"/>
                  </a:lnTo>
                  <a:cubicBezTo>
                    <a:pt x="8987" y="21191"/>
                    <a:pt x="10703" y="21191"/>
                    <a:pt x="11183" y="20436"/>
                  </a:cubicBezTo>
                  <a:lnTo>
                    <a:pt x="18808" y="8780"/>
                  </a:lnTo>
                  <a:close/>
                </a:path>
              </a:pathLst>
            </a:custGeom>
            <a:solidFill>
              <a:srgbClr val="66C4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61" name="Circle"/>
            <p:cNvSpPr/>
            <p:nvPr/>
          </p:nvSpPr>
          <p:spPr bwMode="auto">
            <a:xfrm>
              <a:off x="10196244" y="4252588"/>
              <a:ext cx="552034" cy="55203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pic>
          <p:nvPicPr>
            <p:cNvPr id="62" name="Graphic 14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0258441" y="4291311"/>
              <a:ext cx="459002" cy="459002"/>
            </a:xfrm>
            <a:prstGeom prst="rect">
              <a:avLst/>
            </a:prstGeom>
          </p:spPr>
        </p:pic>
      </p:grpSp>
      <p:sp>
        <p:nvSpPr>
          <p:cNvPr id="63" name="ZoneTexte 63"/>
          <p:cNvSpPr txBox="1"/>
          <p:nvPr/>
        </p:nvSpPr>
        <p:spPr bwMode="auto">
          <a:xfrm>
            <a:off x="683568" y="2703983"/>
            <a:ext cx="2718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fr-FR" sz="1400" b="1">
                <a:solidFill>
                  <a:srgbClr val="CF976A"/>
                </a:solidFill>
                <a:latin typeface="Arial"/>
                <a:cs typeface="Arial"/>
              </a:rPr>
              <a:t>Connectez-vous si vous le souhaitez au SID pour naviguer en parallèle de la démonstration !</a:t>
            </a:r>
            <a:endParaRPr/>
          </a:p>
        </p:txBody>
      </p:sp>
      <p:sp>
        <p:nvSpPr>
          <p:cNvPr id="64" name="ZoneTexte 64"/>
          <p:cNvSpPr txBox="1"/>
          <p:nvPr/>
        </p:nvSpPr>
        <p:spPr bwMode="auto">
          <a:xfrm>
            <a:off x="2738355" y="4836332"/>
            <a:ext cx="1567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fr-FR" sz="2400" b="1">
                <a:solidFill>
                  <a:srgbClr val="66C430"/>
                </a:solidFill>
                <a:latin typeface="Arial"/>
                <a:cs typeface="Arial"/>
              </a:rPr>
              <a:t>1</a:t>
            </a:r>
            <a:endParaRPr/>
          </a:p>
          <a:p>
            <a:pPr marL="0" lvl="2" algn="ctr">
              <a:defRPr/>
            </a:pPr>
            <a:r>
              <a:rPr lang="fr-FR" sz="1400">
                <a:latin typeface="Arial"/>
                <a:cs typeface="Arial"/>
              </a:rPr>
              <a:t>Organisation générale et navigation</a:t>
            </a:r>
            <a:endParaRPr/>
          </a:p>
        </p:txBody>
      </p:sp>
      <p:grpSp>
        <p:nvGrpSpPr>
          <p:cNvPr id="65" name="Group 3"/>
          <p:cNvGrpSpPr/>
          <p:nvPr/>
        </p:nvGrpSpPr>
        <p:grpSpPr bwMode="auto">
          <a:xfrm>
            <a:off x="3969736" y="2336229"/>
            <a:ext cx="378000" cy="900000"/>
            <a:chOff x="8305199" y="2541325"/>
            <a:chExt cx="580565" cy="1023210"/>
          </a:xfrm>
        </p:grpSpPr>
        <p:sp>
          <p:nvSpPr>
            <p:cNvPr id="66" name="Circle"/>
            <p:cNvSpPr/>
            <p:nvPr/>
          </p:nvSpPr>
          <p:spPr bwMode="auto">
            <a:xfrm>
              <a:off x="8536933" y="3447438"/>
              <a:ext cx="117097" cy="117097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67" name="Shape"/>
            <p:cNvSpPr/>
            <p:nvPr/>
          </p:nvSpPr>
          <p:spPr bwMode="auto">
            <a:xfrm>
              <a:off x="8305199" y="2541325"/>
              <a:ext cx="580565" cy="98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003" extrusionOk="0">
                  <a:moveTo>
                    <a:pt x="18799" y="8779"/>
                  </a:moveTo>
                  <a:cubicBezTo>
                    <a:pt x="20642" y="6243"/>
                    <a:pt x="19602" y="3081"/>
                    <a:pt x="15726" y="1231"/>
                  </a:cubicBezTo>
                  <a:cubicBezTo>
                    <a:pt x="12276" y="-410"/>
                    <a:pt x="7408" y="-410"/>
                    <a:pt x="3958" y="1231"/>
                  </a:cubicBezTo>
                  <a:cubicBezTo>
                    <a:pt x="82" y="3081"/>
                    <a:pt x="-958" y="6243"/>
                    <a:pt x="885" y="8779"/>
                  </a:cubicBezTo>
                  <a:lnTo>
                    <a:pt x="8495" y="20444"/>
                  </a:lnTo>
                  <a:cubicBezTo>
                    <a:pt x="8968" y="21190"/>
                    <a:pt x="10669" y="21190"/>
                    <a:pt x="11189" y="20444"/>
                  </a:cubicBezTo>
                  <a:lnTo>
                    <a:pt x="18799" y="8779"/>
                  </a:lnTo>
                  <a:close/>
                </a:path>
              </a:pathLst>
            </a:custGeom>
            <a:solidFill>
              <a:srgbClr val="66C4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68" name="Circle"/>
            <p:cNvSpPr/>
            <p:nvPr/>
          </p:nvSpPr>
          <p:spPr bwMode="auto">
            <a:xfrm>
              <a:off x="8361285" y="2597086"/>
              <a:ext cx="468393" cy="46839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pic>
          <p:nvPicPr>
            <p:cNvPr id="69" name="Graphic 13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391534" y="2649694"/>
              <a:ext cx="391823" cy="391823"/>
            </a:xfrm>
            <a:prstGeom prst="rect">
              <a:avLst/>
            </a:prstGeom>
          </p:spPr>
        </p:pic>
      </p:grpSp>
      <p:sp>
        <p:nvSpPr>
          <p:cNvPr id="70" name="ZoneTexte 70"/>
          <p:cNvSpPr txBox="1"/>
          <p:nvPr/>
        </p:nvSpPr>
        <p:spPr bwMode="auto">
          <a:xfrm>
            <a:off x="3400399" y="1289257"/>
            <a:ext cx="14434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fr-FR" sz="2400" b="1">
                <a:solidFill>
                  <a:srgbClr val="66C430"/>
                </a:solidFill>
                <a:latin typeface="Arial"/>
                <a:cs typeface="Arial"/>
              </a:rPr>
              <a:t>2</a:t>
            </a:r>
            <a:endParaRPr/>
          </a:p>
          <a:p>
            <a:pPr marL="0" lvl="2" algn="ctr">
              <a:defRPr/>
            </a:pPr>
            <a:r>
              <a:rPr lang="fr-FR" sz="1400">
                <a:latin typeface="Arial"/>
                <a:cs typeface="Arial"/>
              </a:rPr>
              <a:t>Fonctionnalités basiques de SAC</a:t>
            </a:r>
            <a:endParaRPr/>
          </a:p>
        </p:txBody>
      </p:sp>
      <p:grpSp>
        <p:nvGrpSpPr>
          <p:cNvPr id="71" name="Group 3"/>
          <p:cNvGrpSpPr/>
          <p:nvPr/>
        </p:nvGrpSpPr>
        <p:grpSpPr bwMode="auto">
          <a:xfrm>
            <a:off x="5161907" y="3590470"/>
            <a:ext cx="378000" cy="900000"/>
            <a:chOff x="8305199" y="2541325"/>
            <a:chExt cx="580565" cy="1023210"/>
          </a:xfrm>
        </p:grpSpPr>
        <p:sp>
          <p:nvSpPr>
            <p:cNvPr id="72" name="Circle"/>
            <p:cNvSpPr/>
            <p:nvPr/>
          </p:nvSpPr>
          <p:spPr bwMode="auto">
            <a:xfrm>
              <a:off x="8536933" y="3447438"/>
              <a:ext cx="117097" cy="117097"/>
            </a:xfrm>
            <a:prstGeom prst="ellipse">
              <a:avLst/>
            </a:prstGeom>
            <a:solidFill>
              <a:srgbClr val="58595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73" name="Shape"/>
            <p:cNvSpPr/>
            <p:nvPr/>
          </p:nvSpPr>
          <p:spPr bwMode="auto">
            <a:xfrm>
              <a:off x="8305199" y="2541325"/>
              <a:ext cx="580565" cy="98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003" extrusionOk="0">
                  <a:moveTo>
                    <a:pt x="18799" y="8779"/>
                  </a:moveTo>
                  <a:cubicBezTo>
                    <a:pt x="20642" y="6243"/>
                    <a:pt x="19602" y="3081"/>
                    <a:pt x="15726" y="1231"/>
                  </a:cubicBezTo>
                  <a:cubicBezTo>
                    <a:pt x="12276" y="-410"/>
                    <a:pt x="7408" y="-410"/>
                    <a:pt x="3958" y="1231"/>
                  </a:cubicBezTo>
                  <a:cubicBezTo>
                    <a:pt x="82" y="3081"/>
                    <a:pt x="-958" y="6243"/>
                    <a:pt x="885" y="8779"/>
                  </a:cubicBezTo>
                  <a:lnTo>
                    <a:pt x="8495" y="20444"/>
                  </a:lnTo>
                  <a:cubicBezTo>
                    <a:pt x="8968" y="21190"/>
                    <a:pt x="10669" y="21190"/>
                    <a:pt x="11189" y="20444"/>
                  </a:cubicBezTo>
                  <a:lnTo>
                    <a:pt x="18799" y="8779"/>
                  </a:lnTo>
                  <a:close/>
                </a:path>
              </a:pathLst>
            </a:custGeom>
            <a:solidFill>
              <a:srgbClr val="66C43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sp>
          <p:nvSpPr>
            <p:cNvPr id="74" name="Circle"/>
            <p:cNvSpPr/>
            <p:nvPr/>
          </p:nvSpPr>
          <p:spPr bwMode="auto">
            <a:xfrm>
              <a:off x="8361285" y="2597086"/>
              <a:ext cx="468393" cy="468393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>
                <a:solidFill>
                  <a:srgbClr val="FFFFFF"/>
                </a:solidFill>
              </a:endParaRPr>
            </a:p>
          </p:txBody>
        </p:sp>
        <p:pic>
          <p:nvPicPr>
            <p:cNvPr id="75" name="Graphic 130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8402632" y="2587535"/>
              <a:ext cx="392935" cy="392934"/>
            </a:xfrm>
            <a:prstGeom prst="rect">
              <a:avLst/>
            </a:prstGeom>
          </p:spPr>
        </p:pic>
      </p:grpSp>
      <p:sp>
        <p:nvSpPr>
          <p:cNvPr id="76" name="ZoneTexte 76"/>
          <p:cNvSpPr txBox="1"/>
          <p:nvPr/>
        </p:nvSpPr>
        <p:spPr bwMode="auto">
          <a:xfrm>
            <a:off x="4677330" y="4817513"/>
            <a:ext cx="13613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fr-FR" sz="2400" b="1">
                <a:solidFill>
                  <a:srgbClr val="66C430"/>
                </a:solidFill>
                <a:latin typeface="Arial"/>
                <a:cs typeface="Arial"/>
              </a:rPr>
              <a:t>3</a:t>
            </a:r>
            <a:endParaRPr/>
          </a:p>
          <a:p>
            <a:pPr marL="0" lvl="2" algn="ctr">
              <a:defRPr/>
            </a:pPr>
            <a:r>
              <a:rPr lang="fr-FR" sz="1400">
                <a:latin typeface="Arial"/>
                <a:cs typeface="Arial"/>
              </a:rPr>
              <a:t>Règles de calcul des indicateurs</a:t>
            </a:r>
            <a:endParaRPr/>
          </a:p>
        </p:txBody>
      </p:sp>
      <p:sp>
        <p:nvSpPr>
          <p:cNvPr id="77" name="ZoneTexte 77"/>
          <p:cNvSpPr txBox="1"/>
          <p:nvPr/>
        </p:nvSpPr>
        <p:spPr bwMode="auto">
          <a:xfrm>
            <a:off x="5313966" y="1323241"/>
            <a:ext cx="17932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>
              <a:defRPr/>
            </a:pPr>
            <a:r>
              <a:rPr lang="fr-FR" sz="2400" b="1">
                <a:solidFill>
                  <a:srgbClr val="66C430"/>
                </a:solidFill>
                <a:latin typeface="Arial"/>
                <a:cs typeface="Arial"/>
              </a:rPr>
              <a:t>4</a:t>
            </a:r>
            <a:endParaRPr/>
          </a:p>
          <a:p>
            <a:pPr marL="0" lvl="2" algn="ctr">
              <a:defRPr/>
            </a:pPr>
            <a:r>
              <a:rPr lang="fr-FR" sz="1400">
                <a:latin typeface="Arial"/>
                <a:cs typeface="Arial"/>
              </a:rPr>
              <a:t>Interprétation / exploitation métier du SID</a:t>
            </a:r>
            <a:endParaRPr/>
          </a:p>
        </p:txBody>
      </p:sp>
      <p:sp>
        <p:nvSpPr>
          <p:cNvPr id="78" name="ZoneTexte 78"/>
          <p:cNvSpPr txBox="1"/>
          <p:nvPr/>
        </p:nvSpPr>
        <p:spPr bwMode="auto">
          <a:xfrm>
            <a:off x="6208443" y="4882478"/>
            <a:ext cx="1792557" cy="1131891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1400" b="1">
                <a:solidFill>
                  <a:srgbClr val="CF976A"/>
                </a:solidFill>
                <a:latin typeface="Arial"/>
                <a:ea typeface="Calibri"/>
                <a:cs typeface="Arial"/>
              </a:rPr>
              <a:t>Vous retrouverez toute la documentation dans le</a:t>
            </a:r>
            <a:endParaRPr/>
          </a:p>
        </p:txBody>
      </p:sp>
      <p:sp>
        <p:nvSpPr>
          <p:cNvPr id="79" name="Rectangle 79">
            <a:hlinkClick r:id="rId6"/>
          </p:cNvPr>
          <p:cNvSpPr/>
          <p:nvPr/>
        </p:nvSpPr>
        <p:spPr bwMode="auto">
          <a:xfrm>
            <a:off x="6508744" y="5949280"/>
            <a:ext cx="1191956" cy="286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>
              <a:defRPr/>
            </a:pPr>
            <a:r>
              <a:rPr lang="fr-FR" sz="1400" b="1" u="sng">
                <a:solidFill>
                  <a:schemeClr val="bg1"/>
                </a:solidFill>
                <a:latin typeface="Arial"/>
                <a:cs typeface="Arial"/>
                <a:hlinkClick r:id="rId6" tooltip="https://cnsafr.sharepoint.com/sites/Suivi_Orientation_ESMS/SitePages/Kit-pedagogique-formations-au-SIDSDO.aspx"/>
              </a:rPr>
              <a:t>guide utilisateur</a:t>
            </a:r>
            <a:endParaRPr lang="fr-FR" sz="1400" b="1" u="sng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0" name="Image 8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0323903">
            <a:off x="7671844" y="6116519"/>
            <a:ext cx="270806" cy="37256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 rot="990538">
            <a:off x="7014042" y="3893118"/>
            <a:ext cx="375094" cy="668629"/>
          </a:xfrm>
          <a:prstGeom prst="rect">
            <a:avLst/>
          </a:prstGeom>
          <a:noFill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2237273" y="3594903"/>
            <a:ext cx="518304" cy="691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05" y="2132856"/>
            <a:ext cx="3748812" cy="313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Quelques indications de départ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18</a:t>
            </a:fld>
            <a:endParaRPr lang="fr-FR"/>
          </a:p>
        </p:txBody>
      </p:sp>
      <p:sp>
        <p:nvSpPr>
          <p:cNvPr id="6" name="Espace réservé du texte 4"/>
          <p:cNvSpPr txBox="1"/>
          <p:nvPr/>
        </p:nvSpPr>
        <p:spPr bwMode="auto">
          <a:xfrm>
            <a:off x="327409" y="1252961"/>
            <a:ext cx="8187941" cy="527238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u="sng" dirty="0"/>
              <a:t>La langue par défaut est l’anglais :</a:t>
            </a:r>
            <a:endParaRPr dirty="0"/>
          </a:p>
          <a:p>
            <a:pPr lvl="1">
              <a:defRPr/>
            </a:pPr>
            <a:r>
              <a:rPr lang="fr-FR" sz="1600" dirty="0"/>
              <a:t>Dans la rubrique « mon compte » en haut à droite</a:t>
            </a:r>
            <a:endParaRPr dirty="0"/>
          </a:p>
          <a:p>
            <a:pPr lvl="1">
              <a:defRPr/>
            </a:pPr>
            <a:r>
              <a:rPr lang="fr-FR" sz="1600" dirty="0"/>
              <a:t>Cliquer sur option du profil</a:t>
            </a:r>
            <a:endParaRPr dirty="0"/>
          </a:p>
          <a:p>
            <a:pPr lvl="1">
              <a:defRPr/>
            </a:pPr>
            <a:r>
              <a:rPr lang="fr-FR" sz="1600" dirty="0"/>
              <a:t>Puis sur le crayon </a:t>
            </a:r>
            <a:r>
              <a:rPr lang="fr-FR" sz="1600" dirty="0" smtClean="0"/>
              <a:t>à </a:t>
            </a:r>
            <a:r>
              <a:rPr lang="fr-FR" sz="1600" dirty="0"/>
              <a:t>droite pour modifier la langue </a:t>
            </a:r>
            <a:endParaRPr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 marL="0" indent="0">
              <a:buFont typeface="Arial"/>
              <a:buNone/>
              <a:defRPr/>
            </a:pPr>
            <a:endParaRPr lang="fr-FR" sz="1400" dirty="0"/>
          </a:p>
          <a:p>
            <a:pPr>
              <a:defRPr/>
            </a:pPr>
            <a:r>
              <a:rPr lang="fr-FR" sz="1600" b="1" u="sng" dirty="0"/>
              <a:t> La vision différente en fonction des profils.</a:t>
            </a:r>
            <a:endParaRPr dirty="0"/>
          </a:p>
          <a:p>
            <a:pPr lvl="1">
              <a:defRPr/>
            </a:pPr>
            <a:r>
              <a:rPr lang="fr-FR" sz="1600" dirty="0" smtClean="0"/>
              <a:t>démonstration </a:t>
            </a:r>
            <a:r>
              <a:rPr lang="fr-FR" sz="1600" dirty="0"/>
              <a:t>du jour avec un profil ARS , coté MDPH vous n’avez la vision que sur votre département (pas d’accès aux visualisations cartes par exemple ) </a:t>
            </a:r>
          </a:p>
        </p:txBody>
      </p:sp>
      <p:cxnSp>
        <p:nvCxnSpPr>
          <p:cNvPr id="9" name="Connecteur droit avec flèche 7"/>
          <p:cNvCxnSpPr>
            <a:cxnSpLocks/>
          </p:cNvCxnSpPr>
          <p:nvPr/>
        </p:nvCxnSpPr>
        <p:spPr bwMode="auto">
          <a:xfrm>
            <a:off x="4773527" y="3779424"/>
            <a:ext cx="8709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16"/>
          <p:cNvSpPr/>
          <p:nvPr/>
        </p:nvSpPr>
        <p:spPr bwMode="auto">
          <a:xfrm>
            <a:off x="8515350" y="4365104"/>
            <a:ext cx="314908" cy="25192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ED6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20888"/>
            <a:ext cx="4666022" cy="28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Avant tout, disposer des bonnes définitions !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19</a:t>
            </a:fld>
            <a:endParaRPr lang="fr-FR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rcRect r="28230"/>
          <a:stretch/>
        </p:blipFill>
        <p:spPr bwMode="auto">
          <a:xfrm>
            <a:off x="73240" y="1551648"/>
            <a:ext cx="8531415" cy="703280"/>
          </a:xfrm>
          <a:prstGeom prst="rect">
            <a:avLst/>
          </a:prstGeom>
        </p:spPr>
      </p:pic>
      <p:sp>
        <p:nvSpPr>
          <p:cNvPr id="7" name="Ellipse 5"/>
          <p:cNvSpPr/>
          <p:nvPr/>
        </p:nvSpPr>
        <p:spPr bwMode="auto">
          <a:xfrm>
            <a:off x="7490534" y="1322773"/>
            <a:ext cx="1171853" cy="852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 7"/>
          <p:cNvSpPr/>
          <p:nvPr/>
        </p:nvSpPr>
        <p:spPr bwMode="auto">
          <a:xfrm>
            <a:off x="4626155" y="5719781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1595" y="2427941"/>
            <a:ext cx="8639174" cy="29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746260" y="308459"/>
            <a:ext cx="7756293" cy="8027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ViaTrajectoire – Handicap: Formation au SID SDO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62861" y="1446597"/>
            <a:ext cx="7886700" cy="4880491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E50046"/>
                </a:solidFill>
              </a:rPr>
              <a:t>Objectif du webinaire:</a:t>
            </a:r>
            <a:endParaRPr/>
          </a:p>
          <a:p>
            <a:pPr marL="0" indent="0">
              <a:buNone/>
              <a:defRPr/>
            </a:pPr>
            <a:r>
              <a:rPr lang="fr-FR" sz="2400"/>
              <a:t>Formation au SID SDO</a:t>
            </a:r>
            <a:endParaRPr/>
          </a:p>
          <a:p>
            <a:pPr marL="0" indent="0">
              <a:buNone/>
              <a:defRPr/>
            </a:pPr>
            <a:endParaRPr lang="fr-FR" sz="1200"/>
          </a:p>
          <a:p>
            <a:pPr>
              <a:defRPr/>
            </a:pPr>
            <a:r>
              <a:rPr lang="fr-FR">
                <a:solidFill>
                  <a:srgbClr val="E50046"/>
                </a:solidFill>
              </a:rPr>
              <a:t>Cible:</a:t>
            </a:r>
            <a:endParaRPr/>
          </a:p>
          <a:p>
            <a:pPr marL="0" indent="0" algn="just">
              <a:buNone/>
              <a:defRPr/>
            </a:pPr>
            <a:r>
              <a:rPr lang="fr-FR"/>
              <a:t>Tout agent d’une MDPH, d’une DD ARS, d’un CD amené à exploiter les données statistiques de suivi des décisions d’orientation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75155" y="5442066"/>
            <a:ext cx="574913" cy="58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7120" y="4786452"/>
            <a:ext cx="520535" cy="528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4"/>
          <p:cNvSpPr txBox="1"/>
          <p:nvPr/>
        </p:nvSpPr>
        <p:spPr bwMode="auto">
          <a:xfrm>
            <a:off x="967655" y="5423408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Accès au chat pour les questions</a:t>
            </a:r>
            <a:endParaRPr/>
          </a:p>
        </p:txBody>
      </p:sp>
      <p:sp>
        <p:nvSpPr>
          <p:cNvPr id="10" name="ZoneTexte 10"/>
          <p:cNvSpPr txBox="1"/>
          <p:nvPr/>
        </p:nvSpPr>
        <p:spPr bwMode="auto">
          <a:xfrm>
            <a:off x="967655" y="4786452"/>
            <a:ext cx="2729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 dirty="0"/>
              <a:t>Durée: 1h (échanges compris) </a:t>
            </a:r>
            <a:endParaRPr dirty="0"/>
          </a:p>
        </p:txBody>
      </p:sp>
      <p:sp>
        <p:nvSpPr>
          <p:cNvPr id="11" name="Rectangle à coins arrondis 5"/>
          <p:cNvSpPr/>
          <p:nvPr/>
        </p:nvSpPr>
        <p:spPr bwMode="auto">
          <a:xfrm>
            <a:off x="324287" y="4665132"/>
            <a:ext cx="8476811" cy="1388408"/>
          </a:xfrm>
          <a:prstGeom prst="roundRect">
            <a:avLst>
              <a:gd name="adj" fmla="val 16667"/>
            </a:avLst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004845" y="5155495"/>
            <a:ext cx="520535" cy="5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4"/>
          <p:cNvSpPr txBox="1"/>
          <p:nvPr/>
        </p:nvSpPr>
        <p:spPr bwMode="auto">
          <a:xfrm>
            <a:off x="6497345" y="5128123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Webinaire à retrouver https://elea.esea-na.fr/</a:t>
            </a:r>
            <a:endParaRPr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172753" y="4781131"/>
            <a:ext cx="494448" cy="46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5"/>
          <p:cNvSpPr txBox="1"/>
          <p:nvPr/>
        </p:nvSpPr>
        <p:spPr bwMode="auto">
          <a:xfrm>
            <a:off x="3696995" y="4901868"/>
            <a:ext cx="2388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Je coupe ma caméra</a:t>
            </a:r>
            <a:endParaRPr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236675" y="5378386"/>
            <a:ext cx="328504" cy="53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8"/>
          <p:cNvSpPr txBox="1"/>
          <p:nvPr/>
        </p:nvSpPr>
        <p:spPr bwMode="auto">
          <a:xfrm>
            <a:off x="3667204" y="5444338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Je lève la main pour intervenir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Navigation et filtres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20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0395" y="2578596"/>
            <a:ext cx="20955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 r="14885" b="43619"/>
          <a:stretch/>
        </p:blipFill>
        <p:spPr bwMode="auto">
          <a:xfrm>
            <a:off x="0" y="1149872"/>
            <a:ext cx="8853055" cy="7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6"/>
          <p:cNvSpPr/>
          <p:nvPr/>
        </p:nvSpPr>
        <p:spPr bwMode="auto">
          <a:xfrm>
            <a:off x="107504" y="1196752"/>
            <a:ext cx="7992888" cy="792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7"/>
          <p:cNvSpPr/>
          <p:nvPr/>
        </p:nvSpPr>
        <p:spPr bwMode="auto">
          <a:xfrm rot="5400000">
            <a:off x="-701557" y="3068959"/>
            <a:ext cx="3658718" cy="2448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/>
          <a:srcRect t="50000" r="14885"/>
          <a:stretch/>
        </p:blipFill>
        <p:spPr bwMode="auto">
          <a:xfrm>
            <a:off x="0" y="1907083"/>
            <a:ext cx="8853055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e 1"/>
          <p:cNvSpPr/>
          <p:nvPr/>
        </p:nvSpPr>
        <p:spPr>
          <a:xfrm>
            <a:off x="4426527" y="980728"/>
            <a:ext cx="2305713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1" animBg="1"/>
      <p:bldP spid="10" grpId="2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Navigation et filtres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B8B80-DEFF-4BDE-8C78-DBE837172255}" type="slidenum">
              <a:rPr lang="fr-FR" smtClean="0"/>
              <a:t>21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0395" y="2578596"/>
            <a:ext cx="20955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/>
          <a:srcRect r="14885" b="43619"/>
          <a:stretch/>
        </p:blipFill>
        <p:spPr bwMode="auto">
          <a:xfrm>
            <a:off x="0" y="1149872"/>
            <a:ext cx="8853055" cy="7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/>
          <a:srcRect t="50000" r="14885"/>
          <a:stretch/>
        </p:blipFill>
        <p:spPr bwMode="auto">
          <a:xfrm>
            <a:off x="0" y="1907083"/>
            <a:ext cx="8853055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/>
          <a:srcRect l="13657" t="50000" r="38258"/>
          <a:stretch/>
        </p:blipFill>
        <p:spPr bwMode="auto">
          <a:xfrm>
            <a:off x="853137" y="1556792"/>
            <a:ext cx="7146780" cy="107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7" y="3169923"/>
            <a:ext cx="9036496" cy="7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" y="4599484"/>
            <a:ext cx="9030406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8" y="5534305"/>
            <a:ext cx="8622042" cy="7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1359" y="2708920"/>
            <a:ext cx="6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Usagers pris en charge dans la zone étudiée &gt; Vision ESMS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75656" y="40677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Usagers orientés par ma MDPH&gt; Vision orientation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400"/>
              <a:t>Je veux avoir une idée de l’activité de chaque ESMS (dialogue de gestion, négociation CPOM,…)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22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5305" y="2276872"/>
            <a:ext cx="8667750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 : coins arrondis 10"/>
          <p:cNvSpPr/>
          <p:nvPr/>
        </p:nvSpPr>
        <p:spPr bwMode="auto">
          <a:xfrm>
            <a:off x="993729" y="5366498"/>
            <a:ext cx="1772216" cy="1086838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Possibilité d’exporter </a:t>
            </a:r>
            <a:endParaRPr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705194" y="5681317"/>
            <a:ext cx="590549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avec flèche 2"/>
          <p:cNvCxnSpPr/>
          <p:nvPr/>
        </p:nvCxnSpPr>
        <p:spPr>
          <a:xfrm>
            <a:off x="2915816" y="5909917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/>
          <a:srcRect t="50000" r="14885"/>
          <a:stretch/>
        </p:blipFill>
        <p:spPr bwMode="auto">
          <a:xfrm>
            <a:off x="0" y="1605359"/>
            <a:ext cx="8853055" cy="67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Je veux avoir des infos sur les situations Creton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23</a:t>
            </a:fld>
            <a:endParaRPr lang="fr-FR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90870"/>
            <a:ext cx="9144000" cy="8807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67544" y="2276872"/>
            <a:ext cx="8308602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Je veux savoir combien d’usagers sont en attente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24</a:t>
            </a:fld>
            <a:endParaRPr lang="fr-FR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2221" y="1124744"/>
            <a:ext cx="3414713" cy="876299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082" y="1403323"/>
            <a:ext cx="1571625" cy="2057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203848" y="2432023"/>
            <a:ext cx="34956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05081" y="3460722"/>
            <a:ext cx="1707139" cy="304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Je veux savoir combien j’ai d’usagers d’autres départements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25</a:t>
            </a:fld>
            <a:endParaRPr lang="fr-FR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99" y="1288002"/>
            <a:ext cx="9144000" cy="69541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1520" y="2564904"/>
            <a:ext cx="8575289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Je veux savoir où sont mes usagers dans les autres départements ?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26</a:t>
            </a:fld>
            <a:endParaRPr lang="fr-FR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rcRect b="50000"/>
          <a:stretch/>
        </p:blipFill>
        <p:spPr bwMode="auto">
          <a:xfrm>
            <a:off x="0" y="1502576"/>
            <a:ext cx="9144000" cy="152692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3028048"/>
            <a:ext cx="7233805" cy="105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233805" y="2954135"/>
            <a:ext cx="192405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746057" y="4104812"/>
            <a:ext cx="2906062" cy="270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Quelle est la suite?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27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On compte sur vos retours après utilisation !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28</a:t>
            </a:fld>
            <a:endParaRPr lang="fr-FR"/>
          </a:p>
        </p:txBody>
      </p:sp>
      <p:sp>
        <p:nvSpPr>
          <p:cNvPr id="6" name="ZoneTexte 4"/>
          <p:cNvSpPr txBox="1"/>
          <p:nvPr/>
        </p:nvSpPr>
        <p:spPr bwMode="auto">
          <a:xfrm>
            <a:off x="6001147" y="5343342"/>
            <a:ext cx="230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Complétez </a:t>
            </a:r>
            <a:r>
              <a:rPr lang="fr-FR" b="1" u="sng" dirty="0">
                <a:solidFill>
                  <a:srgbClr val="66C430"/>
                </a:solidFill>
                <a:hlinkClick r:id="rId2" tooltip="https://forms.office.com/pages/responsepage.aspx?id=Wq6idgCfa0-V7V0z13xNYdvfgemo4QJBhxJOzUKm8W5UM0lPQ01SUFgxNTQ5WkVXVjNYUjlOSlg5OC4u&amp;web=1&amp;wdLOR=cC9F5A6A7-FE4D-49DA-89E4-A04ED8568A04"/>
              </a:rPr>
              <a:t>ce questionnaire.</a:t>
            </a:r>
            <a:endParaRPr lang="fr-FR" b="1" dirty="0">
              <a:solidFill>
                <a:srgbClr val="66C430"/>
              </a:solidFill>
            </a:endParaRPr>
          </a:p>
        </p:txBody>
      </p:sp>
      <p:pic>
        <p:nvPicPr>
          <p:cNvPr id="7" name="Graphique 10" descr="Bulle de discussion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3569" y="1115023"/>
            <a:ext cx="685800" cy="914400"/>
          </a:xfrm>
          <a:prstGeom prst="rect">
            <a:avLst/>
          </a:prstGeom>
        </p:spPr>
      </p:pic>
      <p:sp>
        <p:nvSpPr>
          <p:cNvPr id="8" name="ZoneTexte 6"/>
          <p:cNvSpPr txBox="1"/>
          <p:nvPr/>
        </p:nvSpPr>
        <p:spPr bwMode="auto">
          <a:xfrm>
            <a:off x="5627938" y="4096069"/>
            <a:ext cx="30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6E368C"/>
                </a:solidFill>
              </a:rPr>
              <a:t>infos@viatrajectoire-na.fr</a:t>
            </a:r>
          </a:p>
          <a:p>
            <a:pPr>
              <a:defRPr/>
            </a:pPr>
            <a:endParaRPr lang="fr-FR"/>
          </a:p>
        </p:txBody>
      </p:sp>
      <p:sp>
        <p:nvSpPr>
          <p:cNvPr id="9" name="ZoneTexte 7"/>
          <p:cNvSpPr txBox="1"/>
          <p:nvPr/>
        </p:nvSpPr>
        <p:spPr bwMode="auto">
          <a:xfrm>
            <a:off x="462694" y="2101389"/>
            <a:ext cx="559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i="1" dirty="0"/>
              <a:t>« Je n’arrive pas à accéder au tableau de bord »</a:t>
            </a:r>
            <a:endParaRPr dirty="0"/>
          </a:p>
        </p:txBody>
      </p:sp>
      <p:sp>
        <p:nvSpPr>
          <p:cNvPr id="10" name="ZoneTexte 8"/>
          <p:cNvSpPr txBox="1"/>
          <p:nvPr/>
        </p:nvSpPr>
        <p:spPr bwMode="auto">
          <a:xfrm>
            <a:off x="462694" y="2467453"/>
            <a:ext cx="55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i="1" dirty="0"/>
              <a:t>« J’ai des difficultés techniques de navigation sur le site »</a:t>
            </a:r>
            <a:endParaRPr dirty="0"/>
          </a:p>
        </p:txBody>
      </p:sp>
      <p:sp>
        <p:nvSpPr>
          <p:cNvPr id="11" name="ZoneTexte 9"/>
          <p:cNvSpPr txBox="1"/>
          <p:nvPr/>
        </p:nvSpPr>
        <p:spPr bwMode="auto">
          <a:xfrm>
            <a:off x="462694" y="3919017"/>
            <a:ext cx="4380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i="1" dirty="0"/>
              <a:t>« Je ne comprends pas un indicateur »</a:t>
            </a:r>
            <a:endParaRPr dirty="0"/>
          </a:p>
          <a:p>
            <a:pPr>
              <a:defRPr/>
            </a:pPr>
            <a:r>
              <a:rPr lang="fr-FR" i="1" dirty="0"/>
              <a:t> « J’ai besoin d’aide sur l’interprétation des données de mon département »</a:t>
            </a:r>
            <a:endParaRPr dirty="0"/>
          </a:p>
        </p:txBody>
      </p:sp>
      <p:sp>
        <p:nvSpPr>
          <p:cNvPr id="12" name="ZoneTexte 10"/>
          <p:cNvSpPr txBox="1"/>
          <p:nvPr/>
        </p:nvSpPr>
        <p:spPr bwMode="auto">
          <a:xfrm>
            <a:off x="413989" y="3032263"/>
            <a:ext cx="55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i="1" dirty="0"/>
              <a:t>« J’ai constaté une anomalie dans l’indicateur ou un bug technique » »</a:t>
            </a:r>
            <a:endParaRPr dirty="0"/>
          </a:p>
        </p:txBody>
      </p:sp>
      <p:sp>
        <p:nvSpPr>
          <p:cNvPr id="13" name="ZoneTexte 11"/>
          <p:cNvSpPr txBox="1"/>
          <p:nvPr/>
        </p:nvSpPr>
        <p:spPr bwMode="auto">
          <a:xfrm>
            <a:off x="316297" y="5363212"/>
            <a:ext cx="55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i="1"/>
              <a:t>« J’ai une suggestion d’amélioration/demande d’évolution à partager »</a:t>
            </a:r>
            <a:endParaRPr/>
          </a:p>
        </p:txBody>
      </p:sp>
      <p:sp>
        <p:nvSpPr>
          <p:cNvPr id="14" name="ZoneTexte 12"/>
          <p:cNvSpPr txBox="1"/>
          <p:nvPr/>
        </p:nvSpPr>
        <p:spPr bwMode="auto">
          <a:xfrm>
            <a:off x="5890960" y="2628972"/>
            <a:ext cx="300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rgbClr val="6E368C"/>
                </a:solidFill>
                <a:latin typeface="Arial"/>
                <a:cs typeface="Arial"/>
              </a:rPr>
              <a:t>simdphsuividesorientations@cnsa.fr </a:t>
            </a:r>
            <a:endParaRPr/>
          </a:p>
          <a:p>
            <a:pPr>
              <a:defRPr/>
            </a:pPr>
            <a:r>
              <a:rPr lang="fr-FR" sz="1600"/>
              <a:t> </a:t>
            </a:r>
            <a:endParaRPr/>
          </a:p>
        </p:txBody>
      </p:sp>
      <p:pic>
        <p:nvPicPr>
          <p:cNvPr id="15" name="Graphique 9" descr="Adresse de courrier contou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53426" y="1143194"/>
            <a:ext cx="614011" cy="818680"/>
          </a:xfrm>
          <a:prstGeom prst="rect">
            <a:avLst/>
          </a:prstGeom>
        </p:spPr>
      </p:pic>
      <p:sp>
        <p:nvSpPr>
          <p:cNvPr id="16" name="Rectangle 14"/>
          <p:cNvSpPr/>
          <p:nvPr/>
        </p:nvSpPr>
        <p:spPr bwMode="auto">
          <a:xfrm>
            <a:off x="295814" y="2029424"/>
            <a:ext cx="8668674" cy="1702071"/>
          </a:xfrm>
          <a:prstGeom prst="rect">
            <a:avLst/>
          </a:prstGeom>
          <a:noFill/>
          <a:ln w="19050">
            <a:solidFill>
              <a:srgbClr val="209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4"/>
          <p:cNvSpPr/>
          <p:nvPr/>
        </p:nvSpPr>
        <p:spPr bwMode="auto">
          <a:xfrm>
            <a:off x="295814" y="3838991"/>
            <a:ext cx="8668674" cy="1154299"/>
          </a:xfrm>
          <a:prstGeom prst="rect">
            <a:avLst/>
          </a:prstGeom>
          <a:noFill/>
          <a:ln w="19050">
            <a:solidFill>
              <a:srgbClr val="209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4"/>
          <p:cNvSpPr/>
          <p:nvPr/>
        </p:nvSpPr>
        <p:spPr bwMode="auto">
          <a:xfrm>
            <a:off x="293255" y="5181909"/>
            <a:ext cx="8668674" cy="1154299"/>
          </a:xfrm>
          <a:prstGeom prst="rect">
            <a:avLst/>
          </a:prstGeom>
          <a:noFill/>
          <a:ln w="19050">
            <a:solidFill>
              <a:srgbClr val="209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9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Vos retours pour améliorer l’outil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29</a:t>
            </a:fld>
            <a:endParaRPr lang="fr-FR"/>
          </a:p>
        </p:txBody>
      </p:sp>
      <p:sp>
        <p:nvSpPr>
          <p:cNvPr id="6" name="Espace réservé du texte 8"/>
          <p:cNvSpPr txBox="1"/>
          <p:nvPr/>
        </p:nvSpPr>
        <p:spPr bwMode="auto">
          <a:xfrm>
            <a:off x="478029" y="1412776"/>
            <a:ext cx="8187941" cy="477250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  <a:defRPr/>
            </a:pPr>
            <a:r>
              <a:rPr lang="fr-FR" sz="2000" b="1" u="sng" dirty="0" smtClean="0"/>
              <a:t> </a:t>
            </a:r>
            <a:r>
              <a:rPr lang="fr-FR" sz="2000" b="1" u="sng" dirty="0"/>
              <a:t>Les évolutions sont directement liées à vos usages et à vos retours</a:t>
            </a:r>
            <a:endParaRPr dirty="0"/>
          </a:p>
          <a:p>
            <a:pPr marL="0" indent="0">
              <a:buFont typeface="Arial"/>
              <a:buNone/>
              <a:defRPr/>
            </a:pPr>
            <a:r>
              <a:rPr lang="fr-FR" sz="2000" i="1" u="sng" dirty="0"/>
              <a:t>Evolutions déjà programmées :</a:t>
            </a:r>
            <a:endParaRPr dirty="0"/>
          </a:p>
          <a:p>
            <a:pPr marL="0" indent="0">
              <a:buFont typeface="Arial"/>
              <a:buNone/>
              <a:defRPr/>
            </a:pPr>
            <a:endParaRPr lang="fr-FR" sz="2000" dirty="0"/>
          </a:p>
          <a:p>
            <a:pPr lvl="1">
              <a:buFont typeface="Courier New"/>
              <a:buChar char="o"/>
              <a:defRPr/>
            </a:pPr>
            <a:r>
              <a:rPr lang="fr-FR" sz="2000" dirty="0"/>
              <a:t>Intégration de moyennes nationales et régionales</a:t>
            </a:r>
            <a:endParaRPr dirty="0"/>
          </a:p>
          <a:p>
            <a:pPr marL="457200" lvl="1" indent="0">
              <a:buFont typeface="Arial"/>
              <a:buNone/>
              <a:defRPr/>
            </a:pPr>
            <a:endParaRPr lang="fr-FR" sz="2000" dirty="0"/>
          </a:p>
          <a:p>
            <a:pPr lvl="1">
              <a:buFont typeface="Courier New"/>
              <a:buChar char="o"/>
              <a:defRPr/>
            </a:pPr>
            <a:r>
              <a:rPr lang="fr-FR" sz="2000" dirty="0"/>
              <a:t>Possibilité d’obtenir une liste nominative d’usagers en repassant par le module observatoire de VT</a:t>
            </a:r>
            <a:endParaRPr dirty="0"/>
          </a:p>
          <a:p>
            <a:pPr lvl="1">
              <a:buFont typeface="Courier New"/>
              <a:buChar char="o"/>
              <a:defRPr/>
            </a:pPr>
            <a:endParaRPr lang="fr-FR" sz="2000" dirty="0"/>
          </a:p>
          <a:p>
            <a:pPr lvl="1">
              <a:buFont typeface="Courier New"/>
              <a:buChar char="o"/>
              <a:defRPr/>
            </a:pPr>
            <a:r>
              <a:rPr lang="fr-FR" sz="2000" dirty="0"/>
              <a:t>Améliorations ergonomiques</a:t>
            </a:r>
            <a:endParaRPr dirty="0"/>
          </a:p>
          <a:p>
            <a:pPr>
              <a:buFontTx/>
              <a:buChar char="-"/>
              <a:defRPr/>
            </a:pPr>
            <a:endParaRPr lang="fr-F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36" y="3284984"/>
            <a:ext cx="1307308" cy="130252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L’animation du webinaire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-640198" y="2835908"/>
            <a:ext cx="3916054" cy="88782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900" b="1" dirty="0">
                <a:solidFill>
                  <a:srgbClr val="E50046"/>
                </a:solidFill>
              </a:rPr>
              <a:t>Sandrine BOUBIEN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fr-FR" sz="1400" dirty="0"/>
              <a:t>Coordinatrice Nouvelle Aquitaine</a:t>
            </a:r>
            <a:endParaRPr sz="1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400" dirty="0"/>
              <a:t>Chargée de coordination </a:t>
            </a:r>
            <a:endParaRPr sz="14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3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40242" y="1481739"/>
            <a:ext cx="882339" cy="11725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/>
          <p:nvPr/>
        </p:nvSpPr>
        <p:spPr bwMode="auto">
          <a:xfrm>
            <a:off x="5610221" y="2779207"/>
            <a:ext cx="3916054" cy="99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E50046"/>
                </a:solidFill>
              </a:rPr>
              <a:t>Christophe PAGEAUT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fr-FR" sz="1400" dirty="0"/>
              <a:t>Chargée de coordination </a:t>
            </a:r>
            <a:endParaRPr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55866" y="1609749"/>
            <a:ext cx="1102738" cy="91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/>
          <p:cNvSpPr txBox="1"/>
          <p:nvPr/>
        </p:nvSpPr>
        <p:spPr bwMode="auto">
          <a:xfrm>
            <a:off x="2534356" y="2791441"/>
            <a:ext cx="3916054" cy="985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fr-FR" sz="1600" b="1" dirty="0">
                <a:solidFill>
                  <a:srgbClr val="E50046"/>
                </a:solidFill>
              </a:rPr>
              <a:t>Séverine COUSSOOU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fr-FR" sz="1400" dirty="0"/>
              <a:t>Chargée de coordination</a:t>
            </a:r>
            <a:endParaRPr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204801" y="1606067"/>
            <a:ext cx="7143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5155" y="5605842"/>
            <a:ext cx="574913" cy="58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7120" y="4950228"/>
            <a:ext cx="520535" cy="528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4"/>
          <p:cNvSpPr txBox="1"/>
          <p:nvPr/>
        </p:nvSpPr>
        <p:spPr bwMode="auto">
          <a:xfrm>
            <a:off x="967655" y="5587184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Accès au chat pour les questions</a:t>
            </a:r>
            <a:endParaRPr/>
          </a:p>
        </p:txBody>
      </p:sp>
      <p:sp>
        <p:nvSpPr>
          <p:cNvPr id="15" name="ZoneTexte 15"/>
          <p:cNvSpPr txBox="1"/>
          <p:nvPr/>
        </p:nvSpPr>
        <p:spPr bwMode="auto">
          <a:xfrm>
            <a:off x="967655" y="4950228"/>
            <a:ext cx="2729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Durée: 1h (échanges compris) </a:t>
            </a:r>
            <a:endParaRPr/>
          </a:p>
        </p:txBody>
      </p:sp>
      <p:sp>
        <p:nvSpPr>
          <p:cNvPr id="16" name="Rectangle à coins arrondis 16"/>
          <p:cNvSpPr/>
          <p:nvPr/>
        </p:nvSpPr>
        <p:spPr bwMode="auto">
          <a:xfrm>
            <a:off x="324287" y="4856203"/>
            <a:ext cx="8476811" cy="1388408"/>
          </a:xfrm>
          <a:prstGeom prst="roundRect">
            <a:avLst>
              <a:gd name="adj" fmla="val 16667"/>
            </a:avLst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004845" y="5319271"/>
            <a:ext cx="520535" cy="5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8"/>
          <p:cNvSpPr txBox="1"/>
          <p:nvPr/>
        </p:nvSpPr>
        <p:spPr bwMode="auto">
          <a:xfrm>
            <a:off x="6497345" y="5291899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Webinaire à retrouver https://elea.esea-na.fr/</a:t>
            </a:r>
            <a:endParaRPr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3172753" y="4944907"/>
            <a:ext cx="494448" cy="46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20"/>
          <p:cNvSpPr txBox="1"/>
          <p:nvPr/>
        </p:nvSpPr>
        <p:spPr bwMode="auto">
          <a:xfrm>
            <a:off x="3696995" y="5065644"/>
            <a:ext cx="2388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Je coupe ma caméra</a:t>
            </a:r>
            <a:endParaRPr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3236675" y="5542162"/>
            <a:ext cx="328504" cy="53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2"/>
          <p:cNvSpPr txBox="1"/>
          <p:nvPr/>
        </p:nvSpPr>
        <p:spPr bwMode="auto">
          <a:xfrm>
            <a:off x="3667204" y="5608114"/>
            <a:ext cx="2388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/>
              <a:t>Je lève la main pour intervenir</a:t>
            </a:r>
            <a:endParaRPr/>
          </a:p>
        </p:txBody>
      </p:sp>
      <p:sp>
        <p:nvSpPr>
          <p:cNvPr id="3" name="ZoneTexte 2"/>
          <p:cNvSpPr txBox="1"/>
          <p:nvPr/>
        </p:nvSpPr>
        <p:spPr>
          <a:xfrm>
            <a:off x="2534356" y="3723728"/>
            <a:ext cx="23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présence de la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  <a:defRPr/>
            </a:pPr>
            <a:r>
              <a:rPr lang="fr-FR" sz="4400"/>
              <a:t>Questions - Echanges</a:t>
            </a:r>
            <a:endParaRPr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30</a:t>
            </a:fld>
            <a:endParaRPr lang="fr-FR"/>
          </a:p>
        </p:txBody>
      </p:sp>
      <p:grpSp>
        <p:nvGrpSpPr>
          <p:cNvPr id="7" name="Groupe 5"/>
          <p:cNvGrpSpPr/>
          <p:nvPr/>
        </p:nvGrpSpPr>
        <p:grpSpPr bwMode="auto"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6"/>
            <p:cNvCxnSpPr>
              <a:cxnSpLocks/>
            </p:cNvCxnSpPr>
            <p:nvPr/>
          </p:nvCxnSpPr>
          <p:spPr bwMode="auto">
            <a:xfrm>
              <a:off x="232012" y="1323833"/>
              <a:ext cx="27294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7"/>
            <p:cNvSpPr/>
            <p:nvPr/>
          </p:nvSpPr>
          <p:spPr bwMode="auto">
            <a:xfrm>
              <a:off x="177422" y="1477367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Ellipse 8"/>
            <p:cNvSpPr/>
            <p:nvPr/>
          </p:nvSpPr>
          <p:spPr bwMode="auto"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Ellipse 9"/>
            <p:cNvSpPr/>
            <p:nvPr/>
          </p:nvSpPr>
          <p:spPr bwMode="auto"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0"/>
            <p:cNvSpPr/>
            <p:nvPr/>
          </p:nvSpPr>
          <p:spPr bwMode="auto"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1"/>
            <p:cNvSpPr/>
            <p:nvPr/>
          </p:nvSpPr>
          <p:spPr bwMode="auto"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2"/>
            <p:cNvSpPr/>
            <p:nvPr/>
          </p:nvSpPr>
          <p:spPr bwMode="auto">
            <a:xfrm>
              <a:off x="200164" y="600389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7"/>
          <p:cNvSpPr>
            <a:spLocks noGrp="1"/>
          </p:cNvSpPr>
          <p:nvPr>
            <p:ph type="title"/>
          </p:nvPr>
        </p:nvSpPr>
        <p:spPr bwMode="auto">
          <a:xfrm>
            <a:off x="930990" y="1749331"/>
            <a:ext cx="7509842" cy="8027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3800" b="1"/>
              <a:t>Merci pour votre attention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31</a:t>
            </a:fld>
            <a:endParaRPr lang="fr-FR"/>
          </a:p>
        </p:txBody>
      </p:sp>
      <p:sp>
        <p:nvSpPr>
          <p:cNvPr id="6" name="Titre 7"/>
          <p:cNvSpPr txBox="1"/>
          <p:nvPr/>
        </p:nvSpPr>
        <p:spPr bwMode="auto">
          <a:xfrm>
            <a:off x="243498" y="2880015"/>
            <a:ext cx="8599054" cy="165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6E368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defRPr/>
            </a:pPr>
            <a:r>
              <a:rPr lang="fr-FR" sz="2400" u="sng"/>
              <a:t>Pour contacter l’équipe ViaTrajectoire Nouvelle Aquitaine:</a:t>
            </a:r>
            <a:endParaRPr/>
          </a:p>
          <a:p>
            <a:pPr algn="ctr">
              <a:lnSpc>
                <a:spcPct val="170000"/>
              </a:lnSpc>
              <a:defRPr/>
            </a:pPr>
            <a:r>
              <a:rPr lang="fr-FR" sz="2400"/>
              <a:t>Par téléphone: 0805 690 656</a:t>
            </a:r>
            <a:endParaRPr/>
          </a:p>
          <a:p>
            <a:pPr algn="ctr">
              <a:lnSpc>
                <a:spcPct val="170000"/>
              </a:lnSpc>
              <a:defRPr/>
            </a:pPr>
            <a:r>
              <a:rPr lang="fr-FR" sz="2400"/>
              <a:t>Par email: infos@viatrajectoire-na.fr</a:t>
            </a:r>
            <a:endParaRPr/>
          </a:p>
        </p:txBody>
      </p:sp>
      <p:grpSp>
        <p:nvGrpSpPr>
          <p:cNvPr id="7" name="Groupe 4"/>
          <p:cNvGrpSpPr/>
          <p:nvPr/>
        </p:nvGrpSpPr>
        <p:grpSpPr bwMode="auto"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5"/>
            <p:cNvCxnSpPr>
              <a:cxnSpLocks/>
            </p:cNvCxnSpPr>
            <p:nvPr/>
          </p:nvCxnSpPr>
          <p:spPr bwMode="auto">
            <a:xfrm>
              <a:off x="232012" y="1323833"/>
              <a:ext cx="27294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6"/>
            <p:cNvSpPr/>
            <p:nvPr/>
          </p:nvSpPr>
          <p:spPr bwMode="auto">
            <a:xfrm>
              <a:off x="177422" y="1477367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Ellipse 8"/>
            <p:cNvSpPr/>
            <p:nvPr/>
          </p:nvSpPr>
          <p:spPr bwMode="auto"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200164" y="600389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66418" y="5517079"/>
            <a:ext cx="520535" cy="5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 bwMode="auto">
          <a:xfrm>
            <a:off x="1721924" y="5540829"/>
            <a:ext cx="63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6E368C"/>
                </a:solidFill>
                <a:latin typeface="+mj-lt"/>
                <a:ea typeface="+mj-ea"/>
                <a:cs typeface="+mj-cs"/>
              </a:rPr>
              <a:t>Webinaire à retrouver https://elea.esea-na.fr/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89857" y="1447801"/>
            <a:ext cx="8001913" cy="4969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dirty="0" smtClean="0"/>
              <a:t>Qu’est-ce que le SID SDO ?</a:t>
            </a:r>
          </a:p>
          <a:p>
            <a:pPr marL="0" indent="0">
              <a:buNone/>
              <a:defRPr/>
            </a:pPr>
            <a:endParaRPr dirty="0" smtClean="0"/>
          </a:p>
          <a:p>
            <a:pPr>
              <a:defRPr/>
            </a:pPr>
            <a:r>
              <a:rPr lang="fr-FR" dirty="0" smtClean="0"/>
              <a:t>Accès et navigation dans l’outil</a:t>
            </a:r>
          </a:p>
          <a:p>
            <a:pPr marL="0" indent="0">
              <a:buNone/>
              <a:defRPr/>
            </a:pPr>
            <a:endParaRPr dirty="0" smtClean="0"/>
          </a:p>
          <a:p>
            <a:pPr>
              <a:defRPr/>
            </a:pPr>
            <a:r>
              <a:rPr lang="fr-FR" dirty="0" smtClean="0"/>
              <a:t>Démonstration et principaux indicateurs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La suite</a:t>
            </a:r>
          </a:p>
          <a:p>
            <a:pPr marL="0" indent="0">
              <a:buNone/>
              <a:defRPr/>
            </a:pPr>
            <a:endParaRPr dirty="0" smtClean="0"/>
          </a:p>
          <a:p>
            <a:pPr>
              <a:defRPr/>
            </a:pPr>
            <a:r>
              <a:rPr lang="fr-FR" dirty="0" smtClean="0"/>
              <a:t>Temps d’échange / Questions</a:t>
            </a:r>
            <a:endParaRPr dirty="0" smtClean="0"/>
          </a:p>
          <a:p>
            <a:pPr marL="0" indent="0">
              <a:buNone/>
              <a:defRPr/>
            </a:pPr>
            <a:r>
              <a:rPr lang="fr-FR" dirty="0" smtClean="0"/>
              <a:t> </a:t>
            </a:r>
            <a:endParaRPr dirty="0"/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746262" y="308459"/>
            <a:ext cx="7701702" cy="8027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ViaTrajectoire – Handicap: Formation au SID SDO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46262" y="308458"/>
            <a:ext cx="7509841" cy="80279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pPr>
              <a:defRPr/>
            </a:pPr>
            <a:r>
              <a:rPr lang="fr-FR" sz="3200" b="0" i="0" u="none" strike="noStrike" cap="none" spc="0">
                <a:solidFill>
                  <a:srgbClr val="6E368C"/>
                </a:solidFill>
                <a:latin typeface="+mj-lt"/>
                <a:ea typeface="+mj-ea"/>
                <a:cs typeface="+mj-cs"/>
              </a:rPr>
              <a:t>ViaTrajectoire – Handicap: Formation au SID SDO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296470"/>
            <a:ext cx="7886700" cy="488049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Le SID SDO est un système d’information décisionnel qui exploite les données issues de ViaTrajectoire pour faciliter votre pilotage. </a:t>
            </a:r>
            <a:endParaRPr/>
          </a:p>
          <a:p>
            <a:pPr algn="just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Ces données sont consolidées et restituées visuellement de manière à pouvoir produire une analyse :</a:t>
            </a:r>
            <a:endParaRPr/>
          </a:p>
          <a:p>
            <a:pPr lvl="1" algn="just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 l’offre médico-sociale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besoins et des réponses apportées aux usagers orientés par la MDPH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mouvements des usagers entre les différents territoires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pratiques des ESMS</a:t>
            </a:r>
            <a:endParaRPr/>
          </a:p>
          <a:p>
            <a:pPr lvl="0" algn="just"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Développé par la CNSA, il est destiné aux ARS, GRADeS, MDPH et CD (Nouvelle version à venir accessible aux ESMS)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74784" y="6339724"/>
            <a:ext cx="2057400" cy="36512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BF928CB-FD7A-EA4A-6B4C-7FB7EBC04137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Un outil d’aide à la décision et au pilotage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43608" y="1327365"/>
            <a:ext cx="7886700" cy="14062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/>
              <a:t>Accessible en ligne sur le portail CNSA </a:t>
            </a:r>
            <a:endParaRPr dirty="0"/>
          </a:p>
          <a:p>
            <a:pPr lvl="1">
              <a:defRPr/>
            </a:pPr>
            <a:r>
              <a:rPr lang="fr-FR" sz="1800" dirty="0"/>
              <a:t>aux ARS et MDPH (depuis le 1er mars)</a:t>
            </a:r>
            <a:endParaRPr dirty="0"/>
          </a:p>
          <a:p>
            <a:pPr lvl="1">
              <a:defRPr/>
            </a:pPr>
            <a:r>
              <a:rPr lang="fr-FR" sz="1800" dirty="0"/>
              <a:t>aux ESMS </a:t>
            </a:r>
            <a:r>
              <a:rPr lang="fr-FR" sz="1800" dirty="0" smtClean="0"/>
              <a:t>dès Sept </a:t>
            </a:r>
            <a:r>
              <a:rPr lang="fr-FR" sz="1800" dirty="0"/>
              <a:t>2022</a:t>
            </a:r>
            <a:endParaRPr dirty="0"/>
          </a:p>
          <a:p>
            <a:pPr>
              <a:defRPr/>
            </a:pPr>
            <a:r>
              <a:rPr lang="fr-FR" sz="2000" dirty="0"/>
              <a:t>Alimenté par les données ViaTrajectoire tous les mois</a:t>
            </a:r>
            <a:endParaRPr dirty="0"/>
          </a:p>
          <a:p>
            <a:pPr>
              <a:defRPr/>
            </a:pPr>
            <a:endParaRPr lang="fr-FR" sz="20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6</a:t>
            </a:fld>
            <a:endParaRPr lang="fr-FR"/>
          </a:p>
        </p:txBody>
      </p:sp>
      <p:sp>
        <p:nvSpPr>
          <p:cNvPr id="7" name="Rectangle : coins arrondis 1"/>
          <p:cNvSpPr/>
          <p:nvPr/>
        </p:nvSpPr>
        <p:spPr bwMode="auto">
          <a:xfrm>
            <a:off x="6578734" y="1610364"/>
            <a:ext cx="2056968" cy="35468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i="1" dirty="0"/>
              <a:t>Nb d’accès non limité !</a:t>
            </a:r>
            <a:endParaRPr dirty="0"/>
          </a:p>
        </p:txBody>
      </p:sp>
      <p:sp>
        <p:nvSpPr>
          <p:cNvPr id="8" name="Espace réservé du contenu 2"/>
          <p:cNvSpPr txBox="1"/>
          <p:nvPr/>
        </p:nvSpPr>
        <p:spPr bwMode="auto">
          <a:xfrm>
            <a:off x="781050" y="3789040"/>
            <a:ext cx="7886700" cy="220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600"/>
          </a:p>
        </p:txBody>
      </p:sp>
      <p:sp>
        <p:nvSpPr>
          <p:cNvPr id="9" name="Espace réservé du contenu 2"/>
          <p:cNvSpPr txBox="1"/>
          <p:nvPr/>
        </p:nvSpPr>
        <p:spPr bwMode="auto">
          <a:xfrm>
            <a:off x="1077788" y="2898870"/>
            <a:ext cx="7886700" cy="122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dirty="0"/>
              <a:t>Faciliter l’exploitation des données VT en remplacement de la rubrique « Observatoire »</a:t>
            </a:r>
            <a:endParaRPr dirty="0"/>
          </a:p>
          <a:p>
            <a:pPr>
              <a:defRPr/>
            </a:pPr>
            <a:r>
              <a:rPr lang="fr-FR" sz="2000" dirty="0"/>
              <a:t>Faciliter le pilotage de proximité à tous les niveaux</a:t>
            </a:r>
          </a:p>
        </p:txBody>
      </p:sp>
      <p:sp>
        <p:nvSpPr>
          <p:cNvPr id="10" name="Espace réservé du contenu 2"/>
          <p:cNvSpPr txBox="1"/>
          <p:nvPr/>
        </p:nvSpPr>
        <p:spPr bwMode="auto">
          <a:xfrm>
            <a:off x="815621" y="4509120"/>
            <a:ext cx="7886700" cy="122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000"/>
          </a:p>
        </p:txBody>
      </p:sp>
      <p:sp>
        <p:nvSpPr>
          <p:cNvPr id="11" name="Espace réservé du contenu 2"/>
          <p:cNvSpPr txBox="1"/>
          <p:nvPr/>
        </p:nvSpPr>
        <p:spPr bwMode="auto">
          <a:xfrm>
            <a:off x="1115616" y="4293096"/>
            <a:ext cx="7886700" cy="122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dirty="0"/>
              <a:t>Travaux de mise en qualité côté MDPH et côté ESMS</a:t>
            </a:r>
            <a:endParaRPr dirty="0"/>
          </a:p>
          <a:p>
            <a:pPr>
              <a:defRPr/>
            </a:pPr>
            <a:r>
              <a:rPr lang="fr-FR" sz="2000" dirty="0"/>
              <a:t>Version 1 </a:t>
            </a:r>
            <a:r>
              <a:rPr lang="fr-FR" sz="2000" dirty="0" smtClean="0"/>
              <a:t>- </a:t>
            </a:r>
            <a:r>
              <a:rPr lang="fr-FR" sz="2000" dirty="0"/>
              <a:t>retours terrain attendus pour améliorer/enrichir les indicateurs </a:t>
            </a:r>
            <a:endParaRPr dirty="0"/>
          </a:p>
          <a:p>
            <a:pPr>
              <a:defRPr/>
            </a:pPr>
            <a:endParaRPr lang="fr-FR" sz="2000" dirty="0"/>
          </a:p>
        </p:txBody>
      </p:sp>
      <p:pic>
        <p:nvPicPr>
          <p:cNvPr id="12" name="Graphique 10" descr="Cible contour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4843" y="2898870"/>
            <a:ext cx="685800" cy="914400"/>
          </a:xfrm>
          <a:prstGeom prst="rect">
            <a:avLst/>
          </a:prstGeom>
        </p:spPr>
      </p:pic>
      <p:pic>
        <p:nvPicPr>
          <p:cNvPr id="13" name="Graphique 12" descr="Aspiration contour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4843" y="4434108"/>
            <a:ext cx="685800" cy="914400"/>
          </a:xfrm>
          <a:prstGeom prst="rect">
            <a:avLst/>
          </a:prstGeom>
        </p:spPr>
      </p:pic>
      <p:pic>
        <p:nvPicPr>
          <p:cNvPr id="14" name="Graphique 14" descr="Histoire contour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9903" y="1644288"/>
            <a:ext cx="555680" cy="740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/>
              <a:t>Améliorer la connaissance de l’offre MS et des besoins des usagers</a:t>
            </a:r>
            <a:endParaRPr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7</a:t>
            </a:fld>
            <a:endParaRPr lang="fr-FR"/>
          </a:p>
        </p:txBody>
      </p:sp>
      <p:grpSp>
        <p:nvGrpSpPr>
          <p:cNvPr id="6" name="Groupe 4"/>
          <p:cNvGrpSpPr/>
          <p:nvPr/>
        </p:nvGrpSpPr>
        <p:grpSpPr bwMode="auto">
          <a:xfrm>
            <a:off x="665470" y="1098031"/>
            <a:ext cx="7889600" cy="5571328"/>
            <a:chOff x="2605196" y="1898954"/>
            <a:chExt cx="7013360" cy="4009851"/>
          </a:xfrm>
        </p:grpSpPr>
        <p:grpSp>
          <p:nvGrpSpPr>
            <p:cNvPr id="7" name="Groupe 5"/>
            <p:cNvGrpSpPr/>
            <p:nvPr/>
          </p:nvGrpSpPr>
          <p:grpSpPr bwMode="auto">
            <a:xfrm>
              <a:off x="5566126" y="1898954"/>
              <a:ext cx="992608" cy="872121"/>
              <a:chOff x="3835751" y="2016647"/>
              <a:chExt cx="992608" cy="872121"/>
            </a:xfrm>
          </p:grpSpPr>
          <p:sp>
            <p:nvSpPr>
              <p:cNvPr id="8" name="Ellipse 18"/>
              <p:cNvSpPr/>
              <p:nvPr/>
            </p:nvSpPr>
            <p:spPr bwMode="auto">
              <a:xfrm>
                <a:off x="3835751" y="2016647"/>
                <a:ext cx="992608" cy="872121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Image 19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3991746" y="2190677"/>
                <a:ext cx="734160" cy="698091"/>
              </a:xfrm>
              <a:prstGeom prst="rect">
                <a:avLst/>
              </a:prstGeom>
            </p:spPr>
          </p:pic>
        </p:grpSp>
        <p:sp>
          <p:nvSpPr>
            <p:cNvPr id="10" name="Rectangle : avec coins arrondis en haut 11"/>
            <p:cNvSpPr/>
            <p:nvPr/>
          </p:nvSpPr>
          <p:spPr bwMode="auto">
            <a:xfrm>
              <a:off x="2605196" y="3181340"/>
              <a:ext cx="1524377" cy="5398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44000" rtlCol="0" anchor="ctr"/>
            <a:lstStyle/>
            <a:p>
              <a:pPr algn="ctr" defTabSz="457200">
                <a:defRPr/>
              </a:pPr>
              <a:r>
                <a:rPr lang="fr-FR" sz="1100" b="1" cap="all" dirty="0">
                  <a:solidFill>
                    <a:prstClr val="white"/>
                  </a:solidFill>
                  <a:latin typeface="Arial"/>
                  <a:cs typeface="Arial"/>
                </a:rPr>
                <a:t>enjeux</a:t>
              </a:r>
              <a:endParaRPr dirty="0"/>
            </a:p>
            <a:p>
              <a:pPr algn="ctr" defTabSz="457200">
                <a:defRPr/>
              </a:pPr>
              <a:r>
                <a:rPr lang="fr-FR" sz="1100" b="1" cap="all" dirty="0">
                  <a:solidFill>
                    <a:prstClr val="white"/>
                  </a:solidFill>
                  <a:latin typeface="Arial"/>
                  <a:cs typeface="Arial"/>
                </a:rPr>
                <a:t>POUR</a:t>
              </a:r>
              <a:endParaRPr dirty="0"/>
            </a:p>
            <a:p>
              <a:pPr algn="ctr" defTabSz="457200">
                <a:defRPr/>
              </a:pPr>
              <a:r>
                <a:rPr lang="fr-FR" sz="1100" b="1" cap="all" dirty="0">
                  <a:solidFill>
                    <a:prstClr val="white"/>
                  </a:solidFill>
                  <a:latin typeface="Arial"/>
                  <a:cs typeface="Arial"/>
                </a:rPr>
                <a:t>LES ARS et CD</a:t>
              </a:r>
              <a:endParaRPr dirty="0"/>
            </a:p>
          </p:txBody>
        </p:sp>
        <p:sp>
          <p:nvSpPr>
            <p:cNvPr id="11" name="Rectangle : avec coins arrondis en haut 12"/>
            <p:cNvSpPr/>
            <p:nvPr/>
          </p:nvSpPr>
          <p:spPr bwMode="auto">
            <a:xfrm>
              <a:off x="6266077" y="3181340"/>
              <a:ext cx="1524377" cy="5398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44000" rtlCol="0" anchor="ctr"/>
            <a:lstStyle/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Enjeux</a:t>
              </a:r>
              <a:endParaRPr/>
            </a:p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POUR</a:t>
              </a:r>
              <a:endParaRPr/>
            </a:p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LES ESMS</a:t>
              </a:r>
              <a:endParaRPr/>
            </a:p>
          </p:txBody>
        </p:sp>
        <p:sp>
          <p:nvSpPr>
            <p:cNvPr id="12" name="Rectangle : avec coins arrondis en haut 13"/>
            <p:cNvSpPr/>
            <p:nvPr/>
          </p:nvSpPr>
          <p:spPr bwMode="auto">
            <a:xfrm>
              <a:off x="4433296" y="3185039"/>
              <a:ext cx="1524377" cy="5398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44000" rtlCol="0" anchor="ctr"/>
            <a:lstStyle/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Enjeux</a:t>
              </a:r>
              <a:endParaRPr/>
            </a:p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POUR</a:t>
              </a:r>
              <a:endParaRPr/>
            </a:p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LES MDPH</a:t>
              </a:r>
              <a:endParaRPr/>
            </a:p>
          </p:txBody>
        </p:sp>
        <p:sp>
          <p:nvSpPr>
            <p:cNvPr id="13" name="Rectangle : avec coins arrondis en haut 14"/>
            <p:cNvSpPr/>
            <p:nvPr/>
          </p:nvSpPr>
          <p:spPr bwMode="auto">
            <a:xfrm>
              <a:off x="8094179" y="3181340"/>
              <a:ext cx="1524377" cy="5398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144000" rtlCol="0" anchor="ctr"/>
            <a:lstStyle/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Enjeux</a:t>
              </a:r>
              <a:endParaRPr/>
            </a:p>
            <a:p>
              <a:pPr algn="ctr" defTabSz="457200">
                <a:defRPr/>
              </a:pPr>
              <a:r>
                <a:rPr lang="fr-FR" sz="1100" b="1" cap="all">
                  <a:solidFill>
                    <a:prstClr val="white"/>
                  </a:solidFill>
                  <a:latin typeface="Arial"/>
                  <a:cs typeface="Arial"/>
                </a:rPr>
                <a:t>Transverses</a:t>
              </a:r>
              <a:endParaRPr/>
            </a:p>
          </p:txBody>
        </p:sp>
        <p:cxnSp>
          <p:nvCxnSpPr>
            <p:cNvPr id="14" name="Connecteur : en angle 15"/>
            <p:cNvCxnSpPr>
              <a:cxnSpLocks/>
              <a:endCxn id="11" idx="3"/>
            </p:cNvCxnSpPr>
            <p:nvPr/>
          </p:nvCxnSpPr>
          <p:spPr bwMode="auto">
            <a:xfrm rot="16199999" flipH="1">
              <a:off x="6367679" y="2520752"/>
              <a:ext cx="382111" cy="9390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 : en angle 16"/>
            <p:cNvCxnSpPr>
              <a:cxnSpLocks/>
              <a:endCxn id="13" idx="3"/>
            </p:cNvCxnSpPr>
            <p:nvPr/>
          </p:nvCxnSpPr>
          <p:spPr bwMode="auto">
            <a:xfrm rot="16199999" flipH="1">
              <a:off x="7281730" y="1606700"/>
              <a:ext cx="382111" cy="276716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 : en angle 17"/>
            <p:cNvCxnSpPr>
              <a:cxnSpLocks/>
              <a:endCxn id="12" idx="3"/>
            </p:cNvCxnSpPr>
            <p:nvPr/>
          </p:nvCxnSpPr>
          <p:spPr bwMode="auto">
            <a:xfrm rot="5400000">
              <a:off x="5449438" y="2545276"/>
              <a:ext cx="385810" cy="8937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 : en angle 18"/>
            <p:cNvCxnSpPr>
              <a:cxnSpLocks/>
              <a:endCxn id="10" idx="3"/>
            </p:cNvCxnSpPr>
            <p:nvPr/>
          </p:nvCxnSpPr>
          <p:spPr bwMode="auto">
            <a:xfrm rot="5400000">
              <a:off x="4537239" y="1629375"/>
              <a:ext cx="382111" cy="27218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4"/>
            <p:cNvSpPr/>
            <p:nvPr/>
          </p:nvSpPr>
          <p:spPr bwMode="auto">
            <a:xfrm>
              <a:off x="2605196" y="3732101"/>
              <a:ext cx="1524377" cy="21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Arial"/>
                  <a:cs typeface="Arial"/>
                </a:rPr>
                <a:t>Aider au pilotage, à la régulation et à la planification de l’offre médico-sociale</a:t>
              </a:r>
              <a:endParaRPr dirty="0"/>
            </a:p>
            <a:p>
              <a:pPr defTabSz="457200">
                <a:defRPr/>
              </a:pPr>
              <a:endParaRPr lang="fr-FR" sz="14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r>
                <a:rPr lang="fr-FR" sz="1400" dirty="0">
                  <a:solidFill>
                    <a:prstClr val="black"/>
                  </a:solidFill>
                  <a:latin typeface="Arial"/>
                  <a:cs typeface="Arial"/>
                </a:rPr>
                <a:t>Contribuer à enrichir les échanges avec les gestionnaires ESMS </a:t>
              </a:r>
              <a:endParaRPr dirty="0"/>
            </a:p>
          </p:txBody>
        </p:sp>
        <p:sp>
          <p:nvSpPr>
            <p:cNvPr id="19" name="Rectangle 15"/>
            <p:cNvSpPr/>
            <p:nvPr/>
          </p:nvSpPr>
          <p:spPr bwMode="auto">
            <a:xfrm>
              <a:off x="4433296" y="3732101"/>
              <a:ext cx="1524377" cy="21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fr-FR" sz="1300" dirty="0">
                  <a:solidFill>
                    <a:prstClr val="black"/>
                  </a:solidFill>
                  <a:latin typeface="Arial"/>
                  <a:cs typeface="Arial"/>
                </a:rPr>
                <a:t>Valoriser les indicateurs fournis par ViaTrajectoire pour faciliter le suivi de mise en œuvre des décisions </a:t>
              </a:r>
              <a:endParaRPr dirty="0"/>
            </a:p>
            <a:p>
              <a:pPr algn="just" defTabSz="457200">
                <a:defRPr/>
              </a:pPr>
              <a:endParaRPr lang="fr-FR" sz="13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just" defTabSz="457200">
                <a:defRPr/>
              </a:pPr>
              <a:r>
                <a:rPr lang="fr-FR" sz="1300" dirty="0">
                  <a:solidFill>
                    <a:prstClr val="black"/>
                  </a:solidFill>
                  <a:latin typeface="Arial"/>
                  <a:cs typeface="Arial"/>
                </a:rPr>
                <a:t>Comprendre les écarts éventuels entre les préconisations de la MDPH et leur application effective</a:t>
              </a:r>
              <a:endParaRPr dirty="0"/>
            </a:p>
          </p:txBody>
        </p:sp>
        <p:sp>
          <p:nvSpPr>
            <p:cNvPr id="20" name="Rectangle 16"/>
            <p:cNvSpPr/>
            <p:nvPr/>
          </p:nvSpPr>
          <p:spPr bwMode="auto">
            <a:xfrm>
              <a:off x="6266077" y="3732101"/>
              <a:ext cx="1524377" cy="21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fr-FR" sz="1400">
                  <a:solidFill>
                    <a:prstClr val="black"/>
                  </a:solidFill>
                  <a:latin typeface="Arial"/>
                  <a:cs typeface="Arial"/>
                </a:rPr>
                <a:t>Mieux connaitre les pratiques d’admissions et accompagner les  démarches éventuelles d’harmonisation des pratiques</a:t>
              </a:r>
              <a:endParaRPr/>
            </a:p>
            <a:p>
              <a:pPr defTabSz="457200">
                <a:defRPr/>
              </a:pPr>
              <a:endParaRPr lang="fr-FR" sz="140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r>
                <a:rPr lang="fr-FR" sz="1400">
                  <a:solidFill>
                    <a:prstClr val="black"/>
                  </a:solidFill>
                  <a:latin typeface="Arial"/>
                  <a:cs typeface="Arial"/>
                </a:rPr>
                <a:t>Mieux connaitre leur environnement pour améliorer la prise en charge</a:t>
              </a:r>
              <a:endParaRPr/>
            </a:p>
          </p:txBody>
        </p:sp>
        <p:sp>
          <p:nvSpPr>
            <p:cNvPr id="21" name="Rectangle 17"/>
            <p:cNvSpPr/>
            <p:nvPr/>
          </p:nvSpPr>
          <p:spPr bwMode="auto">
            <a:xfrm>
              <a:off x="8094179" y="3732101"/>
              <a:ext cx="1524377" cy="21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fr-FR" sz="1400">
                  <a:solidFill>
                    <a:prstClr val="black"/>
                  </a:solidFill>
                  <a:latin typeface="Arial"/>
                  <a:cs typeface="Arial"/>
                </a:rPr>
                <a:t>Comprendre les effets des accompagnements proposés par les acteurs de la réponse accompagnée pour tous</a:t>
              </a:r>
              <a:endParaRPr/>
            </a:p>
            <a:p>
              <a:pPr defTabSz="457200">
                <a:defRPr/>
              </a:pPr>
              <a:endParaRPr lang="fr-FR" sz="140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457200">
                <a:defRPr/>
              </a:pPr>
              <a:r>
                <a:rPr lang="fr-FR" sz="1400">
                  <a:solidFill>
                    <a:prstClr val="black"/>
                  </a:solidFill>
                  <a:latin typeface="Arial"/>
                  <a:cs typeface="Arial"/>
                </a:rPr>
                <a:t>Mettre en place d’éventuelles actions adaptatives ou correctives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Accéder au SI </a:t>
            </a:r>
            <a:r>
              <a:rPr lang="fr-FR" dirty="0" smtClean="0"/>
              <a:t>Décisionnel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 sz="2000" i="1" dirty="0"/>
              <a:t>Pour un fonctionnement optimal, il est préférable d’éviter le navigateur Internet Explorer au profit de </a:t>
            </a:r>
            <a:r>
              <a:rPr lang="fr-FR" sz="2000" b="1" i="1" dirty="0"/>
              <a:t>Firefox ou </a:t>
            </a:r>
            <a:r>
              <a:rPr lang="fr-FR" sz="2000" b="1" i="1" dirty="0" smtClean="0"/>
              <a:t>Chrome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Liste des ARS ayant un compte au SID SDO en Nouvelle Aquitaine</a:t>
            </a:r>
            <a:endParaRPr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B8B80-DEFF-4BDE-8C78-DBE837172255}" type="slidenum">
              <a:rPr lang="fr-FR"/>
              <a:t>9</a:t>
            </a:fld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2F1ADB60-82E7-42EA-A2B3-74439E6030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9423" y="1643619"/>
          <a:ext cx="7764464" cy="3399790"/>
        </p:xfrm>
        <a:graphic>
          <a:graphicData uri="http://schemas.openxmlformats.org/drawingml/2006/table">
            <a:tbl>
              <a:tblPr firstRow="1" firstCol="1" bandRow="1"/>
              <a:tblGrid>
                <a:gridCol w="1803785">
                  <a:extLst>
                    <a:ext uri="{9D8B030D-6E8A-4147-A177-3AD203B41FA5}">
                      <a16:colId xmlns:a16="http://schemas.microsoft.com/office/drawing/2014/main" val="4160601451"/>
                    </a:ext>
                  </a:extLst>
                </a:gridCol>
                <a:gridCol w="1803785">
                  <a:extLst>
                    <a:ext uri="{9D8B030D-6E8A-4147-A177-3AD203B41FA5}">
                      <a16:colId xmlns:a16="http://schemas.microsoft.com/office/drawing/2014/main" val="1066632333"/>
                    </a:ext>
                  </a:extLst>
                </a:gridCol>
                <a:gridCol w="1354427">
                  <a:extLst>
                    <a:ext uri="{9D8B030D-6E8A-4147-A177-3AD203B41FA5}">
                      <a16:colId xmlns:a16="http://schemas.microsoft.com/office/drawing/2014/main" val="38432798"/>
                    </a:ext>
                  </a:extLst>
                </a:gridCol>
                <a:gridCol w="2802467">
                  <a:extLst>
                    <a:ext uri="{9D8B030D-6E8A-4147-A177-3AD203B41FA5}">
                      <a16:colId xmlns:a16="http://schemas.microsoft.com/office/drawing/2014/main" val="3512859055"/>
                    </a:ext>
                  </a:extLst>
                </a:gridCol>
              </a:tblGrid>
              <a:tr h="6767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Profil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Prénom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Courriel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152" marR="21152" marT="0" marB="0" anchor="ctr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77445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elisa.reix@ars.sante.fr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83201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sophie.barc@ars.sante.fr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60080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Hélène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helene.delas@ars.sante.fr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08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DARCY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laurence.darcy@ars.sante.fr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435594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Mélanie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melanie.pejac@ars.sante.fr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1905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DENEUX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Aélya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aelya.deneux@ars.sante.fr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16078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AMODEO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Matthieu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matthieu.amodeo@ars.sante.fr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01981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Nadège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nadege.laylle@ars.sante.fr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403981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GARNIER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caroline.garnier@ars.sante.fr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30301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PAGEAUT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Christophe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christophe.pageaut@viatrajectoire-na.fr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65941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BRACHET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Elodie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elodie.brachet@ars.sante.fr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230600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GUILLON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Gwennola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gwennola.guillon@ars.sante.fr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08765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sandrine.boubien@ght-atlantique17.fr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82044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COUSSOOU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Séverine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severine.coussoou@viatrajectoire-na.fr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540427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 Tuyet Van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thi-tuyet-van.nguyen@ars.sante.fr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0022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DESCOURTIEUX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Hélène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helene.descourtieux@ars.sante.fr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28888"/>
                  </a:ext>
                </a:extLst>
              </a:tr>
              <a:tr h="15840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504" marR="14504" marT="0" marB="0" anchor="b">
                    <a:lnL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NOGUES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laura.nogues@ars.sante.fr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63456"/>
                  </a:ext>
                </a:extLst>
              </a:tr>
            </a:tbl>
          </a:graphicData>
        </a:graphic>
      </p:graphicFrame>
      <p:pic>
        <p:nvPicPr>
          <p:cNvPr id="17" name="Graphique 16" descr="Coche">
            <a:extLst>
              <a:ext uri="{FF2B5EF4-FFF2-40B4-BE49-F238E27FC236}">
                <a16:creationId xmlns:a16="http://schemas.microsoft.com/office/drawing/2014/main" id="{6B91E515-49F1-4F14-A539-191E4DF9E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90" y="5350485"/>
            <a:ext cx="180000" cy="18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3D532A5-F203-46F3-84F1-93B4C70AD342}"/>
              </a:ext>
            </a:extLst>
          </p:cNvPr>
          <p:cNvSpPr txBox="1"/>
          <p:nvPr/>
        </p:nvSpPr>
        <p:spPr>
          <a:xfrm>
            <a:off x="1043608" y="5281463"/>
            <a:ext cx="753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Personnes présentes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aux formations dispensées par la CNSA aux ARS /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Graphique 18" descr="Coche">
            <a:extLst>
              <a:ext uri="{FF2B5EF4-FFF2-40B4-BE49-F238E27FC236}">
                <a16:creationId xmlns:a16="http://schemas.microsoft.com/office/drawing/2014/main" id="{D69D9329-A784-4D65-B2EC-0F71D0173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4298175"/>
            <a:ext cx="180000" cy="180000"/>
          </a:xfrm>
          <a:prstGeom prst="rect">
            <a:avLst/>
          </a:prstGeom>
        </p:spPr>
      </p:pic>
      <p:pic>
        <p:nvPicPr>
          <p:cNvPr id="20" name="Graphique 19" descr="Coche">
            <a:extLst>
              <a:ext uri="{FF2B5EF4-FFF2-40B4-BE49-F238E27FC236}">
                <a16:creationId xmlns:a16="http://schemas.microsoft.com/office/drawing/2014/main" id="{0794C919-1B1F-4CCD-92F9-7FB751BC7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4108755"/>
            <a:ext cx="180000" cy="180000"/>
          </a:xfrm>
          <a:prstGeom prst="rect">
            <a:avLst/>
          </a:prstGeom>
        </p:spPr>
      </p:pic>
      <p:pic>
        <p:nvPicPr>
          <p:cNvPr id="21" name="Graphique 20" descr="Coche">
            <a:extLst>
              <a:ext uri="{FF2B5EF4-FFF2-40B4-BE49-F238E27FC236}">
                <a16:creationId xmlns:a16="http://schemas.microsoft.com/office/drawing/2014/main" id="{9A43679D-AABF-4267-8F40-552C57017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3535772"/>
            <a:ext cx="180000" cy="180000"/>
          </a:xfrm>
          <a:prstGeom prst="rect">
            <a:avLst/>
          </a:prstGeom>
        </p:spPr>
      </p:pic>
      <p:pic>
        <p:nvPicPr>
          <p:cNvPr id="22" name="Graphique 21" descr="Coche">
            <a:extLst>
              <a:ext uri="{FF2B5EF4-FFF2-40B4-BE49-F238E27FC236}">
                <a16:creationId xmlns:a16="http://schemas.microsoft.com/office/drawing/2014/main" id="{DB8915CC-44CD-4081-B28F-9E7CC87EA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1830125"/>
            <a:ext cx="180000" cy="180000"/>
          </a:xfrm>
          <a:prstGeom prst="rect">
            <a:avLst/>
          </a:prstGeom>
        </p:spPr>
      </p:pic>
      <p:pic>
        <p:nvPicPr>
          <p:cNvPr id="23" name="Graphique 22" descr="Coche">
            <a:extLst>
              <a:ext uri="{FF2B5EF4-FFF2-40B4-BE49-F238E27FC236}">
                <a16:creationId xmlns:a16="http://schemas.microsoft.com/office/drawing/2014/main" id="{92143BCC-4307-4EC4-85F5-22B8559EC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3914769"/>
            <a:ext cx="180000" cy="180000"/>
          </a:xfrm>
          <a:prstGeom prst="rect">
            <a:avLst/>
          </a:prstGeom>
        </p:spPr>
      </p:pic>
      <p:pic>
        <p:nvPicPr>
          <p:cNvPr id="24" name="Graphique 23" descr="Coche">
            <a:extLst>
              <a:ext uri="{FF2B5EF4-FFF2-40B4-BE49-F238E27FC236}">
                <a16:creationId xmlns:a16="http://schemas.microsoft.com/office/drawing/2014/main" id="{56BE6C72-5FF0-448D-9EA3-91E872E6A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2394076"/>
            <a:ext cx="180000" cy="180000"/>
          </a:xfrm>
          <a:prstGeom prst="rect">
            <a:avLst/>
          </a:prstGeom>
        </p:spPr>
      </p:pic>
      <p:pic>
        <p:nvPicPr>
          <p:cNvPr id="25" name="Graphique 24" descr="Coche">
            <a:extLst>
              <a:ext uri="{FF2B5EF4-FFF2-40B4-BE49-F238E27FC236}">
                <a16:creationId xmlns:a16="http://schemas.microsoft.com/office/drawing/2014/main" id="{9C13F39D-BA2D-4736-B83B-8E9A6AF2B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2208180"/>
            <a:ext cx="180000" cy="180000"/>
          </a:xfrm>
          <a:prstGeom prst="rect">
            <a:avLst/>
          </a:prstGeom>
        </p:spPr>
      </p:pic>
      <p:pic>
        <p:nvPicPr>
          <p:cNvPr id="26" name="Graphique 25" descr="Coche">
            <a:extLst>
              <a:ext uri="{FF2B5EF4-FFF2-40B4-BE49-F238E27FC236}">
                <a16:creationId xmlns:a16="http://schemas.microsoft.com/office/drawing/2014/main" id="{568EEA6D-652E-472B-9BAA-48AE80294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3727189"/>
            <a:ext cx="180000" cy="180000"/>
          </a:xfrm>
          <a:prstGeom prst="rect">
            <a:avLst/>
          </a:prstGeom>
        </p:spPr>
      </p:pic>
      <p:pic>
        <p:nvPicPr>
          <p:cNvPr id="27" name="Graphique 26" descr="Coche">
            <a:extLst>
              <a:ext uri="{FF2B5EF4-FFF2-40B4-BE49-F238E27FC236}">
                <a16:creationId xmlns:a16="http://schemas.microsoft.com/office/drawing/2014/main" id="{401FAD96-441C-40C5-95E7-5D21F6FE3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2773503"/>
            <a:ext cx="180000" cy="180000"/>
          </a:xfrm>
          <a:prstGeom prst="rect">
            <a:avLst/>
          </a:prstGeom>
        </p:spPr>
      </p:pic>
      <p:pic>
        <p:nvPicPr>
          <p:cNvPr id="28" name="Graphique 27" descr="Coche">
            <a:extLst>
              <a:ext uri="{FF2B5EF4-FFF2-40B4-BE49-F238E27FC236}">
                <a16:creationId xmlns:a16="http://schemas.microsoft.com/office/drawing/2014/main" id="{CD609090-375E-43C7-A0D4-010708E47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4670792"/>
            <a:ext cx="180000" cy="180000"/>
          </a:xfrm>
          <a:prstGeom prst="rect">
            <a:avLst/>
          </a:prstGeom>
        </p:spPr>
      </p:pic>
      <p:pic>
        <p:nvPicPr>
          <p:cNvPr id="29" name="Graphique 28" descr="Coche">
            <a:extLst>
              <a:ext uri="{FF2B5EF4-FFF2-40B4-BE49-F238E27FC236}">
                <a16:creationId xmlns:a16="http://schemas.microsoft.com/office/drawing/2014/main" id="{8CFEF89E-9F43-4DAE-9872-33D5684EE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4863409"/>
            <a:ext cx="180000" cy="180000"/>
          </a:xfrm>
          <a:prstGeom prst="rect">
            <a:avLst/>
          </a:prstGeom>
        </p:spPr>
      </p:pic>
      <p:pic>
        <p:nvPicPr>
          <p:cNvPr id="30" name="Graphique 29" descr="Coche">
            <a:extLst>
              <a:ext uri="{FF2B5EF4-FFF2-40B4-BE49-F238E27FC236}">
                <a16:creationId xmlns:a16="http://schemas.microsoft.com/office/drawing/2014/main" id="{13DE7621-59BB-4540-A957-7181135B6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2589436"/>
            <a:ext cx="180000" cy="180000"/>
          </a:xfrm>
          <a:prstGeom prst="rect">
            <a:avLst/>
          </a:prstGeom>
        </p:spPr>
      </p:pic>
      <p:pic>
        <p:nvPicPr>
          <p:cNvPr id="31" name="Graphique 30" descr="Coche">
            <a:extLst>
              <a:ext uri="{FF2B5EF4-FFF2-40B4-BE49-F238E27FC236}">
                <a16:creationId xmlns:a16="http://schemas.microsoft.com/office/drawing/2014/main" id="{35BF42B0-2D22-4FE0-8954-3B51EC2B5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2016582"/>
            <a:ext cx="180000" cy="180000"/>
          </a:xfrm>
          <a:prstGeom prst="rect">
            <a:avLst/>
          </a:prstGeom>
        </p:spPr>
      </p:pic>
      <p:pic>
        <p:nvPicPr>
          <p:cNvPr id="32" name="Graphique 31" descr="Coche">
            <a:extLst>
              <a:ext uri="{FF2B5EF4-FFF2-40B4-BE49-F238E27FC236}">
                <a16:creationId xmlns:a16="http://schemas.microsoft.com/office/drawing/2014/main" id="{58CEDCE5-5BDD-4AAD-A7B9-0D8B6E1B3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608" y="3162386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1582</Words>
  <Application>Microsoft Office PowerPoint</Application>
  <DocSecurity>0</DocSecurity>
  <PresentationFormat>Affichage à l'écran (4:3)</PresentationFormat>
  <Paragraphs>427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Gill Sans</vt:lpstr>
      <vt:lpstr>Helvetica Light</vt:lpstr>
      <vt:lpstr>Tahoma</vt:lpstr>
      <vt:lpstr>Thème Office</vt:lpstr>
      <vt:lpstr>ViaTrajectoire – Handicap </vt:lpstr>
      <vt:lpstr>ViaTrajectoire – Handicap: Formation au SID SDO</vt:lpstr>
      <vt:lpstr>L’animation du webinaire</vt:lpstr>
      <vt:lpstr>ViaTrajectoire – Handicap: Formation au SID SDO</vt:lpstr>
      <vt:lpstr>ViaTrajectoire – Handicap: Formation au SID SDO</vt:lpstr>
      <vt:lpstr>Un outil d’aide à la décision et au pilotage</vt:lpstr>
      <vt:lpstr>Améliorer la connaissance de l’offre MS et des besoins des usagers</vt:lpstr>
      <vt:lpstr>Accéder au SI Décisionnel</vt:lpstr>
      <vt:lpstr>Liste des ARS ayant un compte au SID SDO en Nouvelle Aquitaine</vt:lpstr>
      <vt:lpstr>Liste des MDPH ayant un compte au SID SDO en Nouvelle Aquitaine</vt:lpstr>
      <vt:lpstr>Disposez-vous d’un accès au portail CNSA et au SID ?</vt:lpstr>
      <vt:lpstr>Passer du portail CNSA au SI SDO</vt:lpstr>
      <vt:lpstr>Consulter rapidement le tableau de bord</vt:lpstr>
      <vt:lpstr>Consulter rapidement le tableau de bord</vt:lpstr>
      <vt:lpstr>L’extranet de la CNSA pour vous aider</vt:lpstr>
      <vt:lpstr>Démonstration et principaux indicateurs</vt:lpstr>
      <vt:lpstr>Démonstration</vt:lpstr>
      <vt:lpstr>Quelques indications de départ</vt:lpstr>
      <vt:lpstr>Avant tout, disposer des bonnes définitions !</vt:lpstr>
      <vt:lpstr>Navigation et filtres</vt:lpstr>
      <vt:lpstr>Navigation et filtres</vt:lpstr>
      <vt:lpstr>Je veux avoir une idée de l’activité de chaque ESMS (dialogue de gestion, négociation CPOM,…)</vt:lpstr>
      <vt:lpstr>Je veux avoir des infos sur les situations Creton</vt:lpstr>
      <vt:lpstr>Je veux savoir combien d’usagers sont en attente</vt:lpstr>
      <vt:lpstr>Je veux savoir combien j’ai d’usagers d’autres départements</vt:lpstr>
      <vt:lpstr>Je veux savoir où sont mes usagers dans les autres départements ?</vt:lpstr>
      <vt:lpstr>Quelle est la suite?</vt:lpstr>
      <vt:lpstr>On compte sur vos retours après utilisation !</vt:lpstr>
      <vt:lpstr>Vos retours pour améliorer l’outil</vt:lpstr>
      <vt:lpstr>Questions - Echanges</vt:lpstr>
      <vt:lpstr>Merci pour votre attention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386</cp:revision>
  <cp:lastPrinted>2022-05-10T09:23:08Z</cp:lastPrinted>
  <dcterms:created xsi:type="dcterms:W3CDTF">2016-06-28T07:41:13Z</dcterms:created>
  <dcterms:modified xsi:type="dcterms:W3CDTF">2023-01-23T11:21:13Z</dcterms:modified>
  <dc:identifier/>
  <dc:language/>
  <cp:version/>
</cp:coreProperties>
</file>