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8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5FD"/>
    <a:srgbClr val="EED2F6"/>
    <a:srgbClr val="F1C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0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EE786-20DF-46BA-8FEB-B22A489FCE8A}" type="datetimeFigureOut">
              <a:rPr lang="fr-FR" smtClean="0"/>
              <a:t>30/01/2024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C6A9A-EEA4-4888-AB3F-B9350C69A5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136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6A9A-EEA4-4888-AB3F-B9350C69A5D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070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6A9A-EEA4-4888-AB3F-B9350C69A5D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251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6A9A-EEA4-4888-AB3F-B9350C69A5D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17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6D368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90B91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16/03/2017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64465">
              <a:lnSpc>
                <a:spcPts val="209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D368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90B91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16/03/2017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64465">
              <a:lnSpc>
                <a:spcPts val="209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D368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90B91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16/03/2017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64465">
              <a:lnSpc>
                <a:spcPts val="209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6D368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90B91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16/03/2017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64465">
              <a:lnSpc>
                <a:spcPts val="209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90B91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16/03/2017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64465">
              <a:lnSpc>
                <a:spcPts val="209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19380"/>
          </a:xfrm>
          <a:custGeom>
            <a:avLst/>
            <a:gdLst/>
            <a:ahLst/>
            <a:cxnLst/>
            <a:rect l="l" t="t" r="r" b="b"/>
            <a:pathLst>
              <a:path w="9144000" h="119380">
                <a:moveTo>
                  <a:pt x="9144000" y="0"/>
                </a:moveTo>
                <a:lnTo>
                  <a:pt x="0" y="0"/>
                </a:lnTo>
                <a:lnTo>
                  <a:pt x="0" y="118872"/>
                </a:lnTo>
                <a:lnTo>
                  <a:pt x="9144000" y="118872"/>
                </a:lnTo>
                <a:lnTo>
                  <a:pt x="9144000" y="0"/>
                </a:lnTo>
                <a:close/>
              </a:path>
            </a:pathLst>
          </a:custGeom>
          <a:solidFill>
            <a:srgbClr val="6D36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2107"/>
            <a:ext cx="3456940" cy="119380"/>
          </a:xfrm>
          <a:custGeom>
            <a:avLst/>
            <a:gdLst/>
            <a:ahLst/>
            <a:cxnLst/>
            <a:rect l="l" t="t" r="r" b="b"/>
            <a:pathLst>
              <a:path w="3456940" h="119379">
                <a:moveTo>
                  <a:pt x="3456432" y="0"/>
                </a:moveTo>
                <a:lnTo>
                  <a:pt x="0" y="0"/>
                </a:lnTo>
                <a:lnTo>
                  <a:pt x="0" y="118872"/>
                </a:lnTo>
                <a:lnTo>
                  <a:pt x="3456432" y="118872"/>
                </a:lnTo>
                <a:lnTo>
                  <a:pt x="3456432" y="0"/>
                </a:lnTo>
                <a:close/>
              </a:path>
            </a:pathLst>
          </a:custGeom>
          <a:solidFill>
            <a:srgbClr val="E40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752844"/>
            <a:ext cx="9144000" cy="105410"/>
          </a:xfrm>
          <a:custGeom>
            <a:avLst/>
            <a:gdLst/>
            <a:ahLst/>
            <a:cxnLst/>
            <a:rect l="l" t="t" r="r" b="b"/>
            <a:pathLst>
              <a:path w="9144000" h="105409">
                <a:moveTo>
                  <a:pt x="9144000" y="0"/>
                </a:moveTo>
                <a:lnTo>
                  <a:pt x="0" y="0"/>
                </a:lnTo>
                <a:lnTo>
                  <a:pt x="0" y="105153"/>
                </a:lnTo>
                <a:lnTo>
                  <a:pt x="9144000" y="105153"/>
                </a:lnTo>
                <a:lnTo>
                  <a:pt x="9144000" y="0"/>
                </a:lnTo>
                <a:close/>
              </a:path>
            </a:pathLst>
          </a:custGeom>
          <a:solidFill>
            <a:srgbClr val="90B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5195" y="210438"/>
            <a:ext cx="8041690" cy="720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6D368B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187" y="2751836"/>
            <a:ext cx="8536940" cy="3640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8739" y="6567753"/>
            <a:ext cx="916940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90B91E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650"/>
              </a:lnSpc>
            </a:pPr>
            <a:r>
              <a:rPr spc="-10" dirty="0"/>
              <a:t>16/03/2017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49589" y="6389942"/>
            <a:ext cx="343027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164465">
              <a:lnSpc>
                <a:spcPts val="2090"/>
              </a:lnSpc>
            </a:pPr>
            <a:fld id="{81D60167-4931-47E6-BA6A-407CBD079E47}" type="slidenum">
              <a:rPr spc="-50" dirty="0"/>
              <a:t>‹N°›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12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image" Target="../media/image4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5.jpg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5" Type="http://schemas.openxmlformats.org/officeDocument/2006/relationships/image" Target="../media/image46.jpg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5.pn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5" Type="http://schemas.openxmlformats.org/officeDocument/2006/relationships/image" Target="../media/image46.jpg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g"/><Relationship Id="rId5" Type="http://schemas.openxmlformats.org/officeDocument/2006/relationships/image" Target="../media/image43.jp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3.jpg"/><Relationship Id="rId7" Type="http://schemas.openxmlformats.org/officeDocument/2006/relationships/image" Target="../media/image5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.png"/><Relationship Id="rId4" Type="http://schemas.openxmlformats.org/officeDocument/2006/relationships/image" Target="../media/image51.jpg"/><Relationship Id="rId9" Type="http://schemas.openxmlformats.org/officeDocument/2006/relationships/image" Target="../media/image5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.png"/><Relationship Id="rId7" Type="http://schemas.openxmlformats.org/officeDocument/2006/relationships/image" Target="../media/image6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10" Type="http://schemas.openxmlformats.org/officeDocument/2006/relationships/image" Target="../media/image67.png"/><Relationship Id="rId4" Type="http://schemas.openxmlformats.org/officeDocument/2006/relationships/image" Target="../media/image3.jpg"/><Relationship Id="rId9" Type="http://schemas.openxmlformats.org/officeDocument/2006/relationships/image" Target="../media/image6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g"/><Relationship Id="rId5" Type="http://schemas.openxmlformats.org/officeDocument/2006/relationships/image" Target="../media/image69.jpg"/><Relationship Id="rId4" Type="http://schemas.openxmlformats.org/officeDocument/2006/relationships/image" Target="../media/image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g"/><Relationship Id="rId5" Type="http://schemas.openxmlformats.org/officeDocument/2006/relationships/image" Target="../media/image69.jpg"/><Relationship Id="rId4" Type="http://schemas.openxmlformats.org/officeDocument/2006/relationships/image" Target="../media/image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jpg"/><Relationship Id="rId5" Type="http://schemas.openxmlformats.org/officeDocument/2006/relationships/image" Target="../media/image69.jp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://www.viatrajectoire.fr/" TargetMode="Externa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jp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6.png"/><Relationship Id="rId7" Type="http://schemas.openxmlformats.org/officeDocument/2006/relationships/image" Target="../media/image7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jpg"/><Relationship Id="rId5" Type="http://schemas.openxmlformats.org/officeDocument/2006/relationships/image" Target="../media/image5.png"/><Relationship Id="rId10" Type="http://schemas.openxmlformats.org/officeDocument/2006/relationships/image" Target="../media/image81.png"/><Relationship Id="rId4" Type="http://schemas.openxmlformats.org/officeDocument/2006/relationships/image" Target="../media/image4.png"/><Relationship Id="rId9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5.png"/><Relationship Id="rId4" Type="http://schemas.openxmlformats.org/officeDocument/2006/relationships/image" Target="../media/image8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5" Type="http://schemas.openxmlformats.org/officeDocument/2006/relationships/image" Target="../media/image86.jpg"/><Relationship Id="rId4" Type="http://schemas.openxmlformats.org/officeDocument/2006/relationships/image" Target="../media/image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g"/><Relationship Id="rId5" Type="http://schemas.openxmlformats.org/officeDocument/2006/relationships/image" Target="../media/image89.jpg"/><Relationship Id="rId4" Type="http://schemas.openxmlformats.org/officeDocument/2006/relationships/image" Target="../media/image3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90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atrajectoire.fr/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jp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s@viatrajectoire-na.fr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://www.viatrajectoire.fr/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viatrajectoire.fr/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5.png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220" y="2186939"/>
            <a:ext cx="2519172" cy="346446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71958" y="727877"/>
            <a:ext cx="3429109" cy="6667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45611" y="2351277"/>
            <a:ext cx="5520055" cy="183133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1315085" algn="r">
              <a:lnSpc>
                <a:spcPct val="90000"/>
              </a:lnSpc>
              <a:spcBef>
                <a:spcPts val="484"/>
              </a:spcBef>
            </a:pPr>
            <a:r>
              <a:rPr dirty="0"/>
              <a:t>Gestion</a:t>
            </a:r>
            <a:r>
              <a:rPr spc="-65" dirty="0"/>
              <a:t> </a:t>
            </a:r>
            <a:r>
              <a:rPr dirty="0"/>
              <a:t>des</a:t>
            </a:r>
            <a:r>
              <a:rPr spc="-30" dirty="0"/>
              <a:t> </a:t>
            </a:r>
            <a:r>
              <a:rPr spc="-10" dirty="0"/>
              <a:t>demandes </a:t>
            </a:r>
            <a:r>
              <a:rPr dirty="0"/>
              <a:t>d'admission</a:t>
            </a:r>
            <a:r>
              <a:rPr spc="-114" dirty="0"/>
              <a:t> </a:t>
            </a:r>
            <a:r>
              <a:rPr dirty="0"/>
              <a:t>en</a:t>
            </a:r>
            <a:r>
              <a:rPr spc="-100" dirty="0"/>
              <a:t> </a:t>
            </a:r>
            <a:r>
              <a:rPr spc="-10" dirty="0"/>
              <a:t>EHPAD,</a:t>
            </a:r>
            <a:r>
              <a:rPr spc="-95" dirty="0"/>
              <a:t> </a:t>
            </a:r>
            <a:r>
              <a:rPr spc="-20" dirty="0"/>
              <a:t>USLD </a:t>
            </a:r>
            <a:r>
              <a:rPr dirty="0"/>
              <a:t>et </a:t>
            </a:r>
            <a:r>
              <a:rPr spc="-10" dirty="0"/>
              <a:t>Résidences</a:t>
            </a:r>
            <a:r>
              <a:rPr spc="-185" dirty="0"/>
              <a:t> </a:t>
            </a:r>
            <a:r>
              <a:rPr spc="-10" dirty="0"/>
              <a:t>Autonomie </a:t>
            </a:r>
            <a:r>
              <a:rPr dirty="0"/>
              <a:t>depuis</a:t>
            </a:r>
            <a:r>
              <a:rPr spc="-55" dirty="0"/>
              <a:t> </a:t>
            </a:r>
            <a:r>
              <a:rPr dirty="0"/>
              <a:t>l’Espace</a:t>
            </a:r>
            <a:r>
              <a:rPr spc="-35" dirty="0"/>
              <a:t> </a:t>
            </a:r>
            <a:r>
              <a:rPr spc="-10" dirty="0"/>
              <a:t>Particulier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>
              <a:lnSpc>
                <a:spcPts val="2090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xfrm>
            <a:off x="78738" y="6567753"/>
            <a:ext cx="2512062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lang="fr-FR" sz="1200" spc="-10" dirty="0" smtClean="0"/>
              <a:t>Mars 2017, Mise à jour janvier 2024</a:t>
            </a:r>
            <a:endParaRPr sz="1200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Accéder</a:t>
            </a:r>
            <a:r>
              <a:rPr spc="-70" dirty="0"/>
              <a:t> </a:t>
            </a:r>
            <a:r>
              <a:rPr dirty="0"/>
              <a:t>à</a:t>
            </a:r>
            <a:r>
              <a:rPr spc="-35" dirty="0"/>
              <a:t> </a:t>
            </a:r>
            <a:r>
              <a:rPr dirty="0"/>
              <a:t>l’Espace</a:t>
            </a:r>
            <a:r>
              <a:rPr spc="-60" dirty="0"/>
              <a:t> </a:t>
            </a:r>
            <a:r>
              <a:rPr dirty="0"/>
              <a:t>Particulier</a:t>
            </a:r>
            <a:r>
              <a:rPr spc="-35" dirty="0"/>
              <a:t> </a:t>
            </a:r>
            <a:r>
              <a:rPr spc="-50" dirty="0"/>
              <a:t>: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pic>
        <p:nvPicPr>
          <p:cNvPr id="18" name="Espace réservé du contenu 3"/>
          <p:cNvPicPr>
            <a:picLocks noChangeAspect="1"/>
          </p:cNvPicPr>
          <p:nvPr/>
        </p:nvPicPr>
        <p:blipFill rotWithShape="1">
          <a:blip r:embed="rId5"/>
          <a:srcRect t="5804" r="3879" b="10967"/>
          <a:stretch/>
        </p:blipFill>
        <p:spPr>
          <a:xfrm>
            <a:off x="44548" y="1328047"/>
            <a:ext cx="9091166" cy="4691753"/>
          </a:xfrm>
          <a:prstGeom prst="rect">
            <a:avLst/>
          </a:prstGeom>
        </p:spPr>
      </p:pic>
      <p:cxnSp>
        <p:nvCxnSpPr>
          <p:cNvPr id="19" name="Connecteur droit avec flèche 18"/>
          <p:cNvCxnSpPr/>
          <p:nvPr/>
        </p:nvCxnSpPr>
        <p:spPr>
          <a:xfrm flipH="1">
            <a:off x="5486400" y="4648200"/>
            <a:ext cx="1046016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532416" y="4075859"/>
            <a:ext cx="2236124" cy="698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Cliquer sur « DEMARRER »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3886200" y="5171393"/>
            <a:ext cx="1600199" cy="5436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6901" y="131445"/>
            <a:ext cx="9157970" cy="6726555"/>
            <a:chOff x="-13843" y="131776"/>
            <a:chExt cx="9157970" cy="6726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81455"/>
              <a:ext cx="9144000" cy="7909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5091" y="1744980"/>
              <a:ext cx="4300728" cy="34122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34484" y="2133599"/>
              <a:ext cx="4113275" cy="32994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1" y="1329689"/>
              <a:ext cx="1115695" cy="434340"/>
            </a:xfrm>
            <a:custGeom>
              <a:avLst/>
              <a:gdLst/>
              <a:ahLst/>
              <a:cxnLst/>
              <a:rect l="l" t="t" r="r" b="b"/>
              <a:pathLst>
                <a:path w="1115695" h="434339">
                  <a:moveTo>
                    <a:pt x="0" y="434339"/>
                  </a:moveTo>
                  <a:lnTo>
                    <a:pt x="1115568" y="434339"/>
                  </a:lnTo>
                  <a:lnTo>
                    <a:pt x="1115568" y="0"/>
                  </a:lnTo>
                  <a:lnTo>
                    <a:pt x="0" y="0"/>
                  </a:lnTo>
                  <a:lnTo>
                    <a:pt x="0" y="434339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66" y="5322569"/>
              <a:ext cx="5111750" cy="1077595"/>
            </a:xfrm>
            <a:custGeom>
              <a:avLst/>
              <a:gdLst/>
              <a:ahLst/>
              <a:cxnLst/>
              <a:rect l="l" t="t" r="r" b="b"/>
              <a:pathLst>
                <a:path w="5111750" h="1077595">
                  <a:moveTo>
                    <a:pt x="5111496" y="0"/>
                  </a:moveTo>
                  <a:lnTo>
                    <a:pt x="0" y="0"/>
                  </a:lnTo>
                  <a:lnTo>
                    <a:pt x="0" y="1077467"/>
                  </a:lnTo>
                  <a:lnTo>
                    <a:pt x="5111496" y="1077467"/>
                  </a:lnTo>
                  <a:lnTo>
                    <a:pt x="5111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25" dirty="0"/>
              <a:t> </a:t>
            </a:r>
            <a:r>
              <a:rPr dirty="0"/>
              <a:t>1</a:t>
            </a:r>
            <a:r>
              <a:rPr spc="-30" dirty="0"/>
              <a:t> </a:t>
            </a:r>
            <a:r>
              <a:rPr dirty="0"/>
              <a:t>:</a:t>
            </a:r>
            <a:r>
              <a:rPr spc="-10" dirty="0"/>
              <a:t> </a:t>
            </a:r>
            <a:r>
              <a:rPr dirty="0"/>
              <a:t>Initier</a:t>
            </a:r>
            <a:r>
              <a:rPr spc="-25" dirty="0"/>
              <a:t> </a:t>
            </a:r>
            <a:r>
              <a:rPr dirty="0"/>
              <a:t>le</a:t>
            </a:r>
            <a:r>
              <a:rPr spc="-25" dirty="0"/>
              <a:t> </a:t>
            </a:r>
            <a:r>
              <a:rPr spc="-10" dirty="0"/>
              <a:t>dossier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965" y="5322570"/>
            <a:ext cx="5111750" cy="1077595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5"/>
              </a:spcBef>
            </a:pPr>
            <a:r>
              <a:rPr sz="1600" dirty="0">
                <a:latin typeface="Arial MT"/>
                <a:cs typeface="Arial MT"/>
              </a:rPr>
              <a:t>Veuillez</a:t>
            </a:r>
            <a:r>
              <a:rPr sz="1600" spc="-105" dirty="0">
                <a:latin typeface="Arial MT"/>
                <a:cs typeface="Arial MT"/>
              </a:rPr>
              <a:t> </a:t>
            </a:r>
            <a:r>
              <a:rPr sz="1600" spc="-50" dirty="0">
                <a:latin typeface="Arial MT"/>
                <a:cs typeface="Arial MT"/>
              </a:rPr>
              <a:t>:</a:t>
            </a:r>
            <a:endParaRPr sz="1600">
              <a:latin typeface="Arial MT"/>
              <a:cs typeface="Arial MT"/>
            </a:endParaRPr>
          </a:p>
          <a:p>
            <a:pPr marL="375920" indent="-286385">
              <a:lnSpc>
                <a:spcPct val="100000"/>
              </a:lnSpc>
              <a:spcBef>
                <a:spcPts val="5"/>
              </a:spcBef>
              <a:buChar char="•"/>
              <a:tabLst>
                <a:tab pos="375920" algn="l"/>
              </a:tabLst>
            </a:pPr>
            <a:r>
              <a:rPr sz="1600" dirty="0">
                <a:latin typeface="Arial MT"/>
                <a:cs typeface="Arial MT"/>
              </a:rPr>
              <a:t>renseigner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les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données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administratives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l’usager</a:t>
            </a:r>
            <a:endParaRPr sz="1600">
              <a:latin typeface="Arial MT"/>
              <a:cs typeface="Arial MT"/>
            </a:endParaRPr>
          </a:p>
          <a:p>
            <a:pPr marL="375920" indent="-286385">
              <a:lnSpc>
                <a:spcPct val="100000"/>
              </a:lnSpc>
              <a:buChar char="•"/>
              <a:tabLst>
                <a:tab pos="375920" algn="l"/>
              </a:tabLst>
            </a:pPr>
            <a:r>
              <a:rPr sz="1600" dirty="0">
                <a:latin typeface="Arial MT"/>
                <a:cs typeface="Arial MT"/>
              </a:rPr>
              <a:t>renseigner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adresse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mail</a:t>
            </a:r>
            <a:endParaRPr sz="1600">
              <a:latin typeface="Arial MT"/>
              <a:cs typeface="Arial MT"/>
            </a:endParaRPr>
          </a:p>
          <a:p>
            <a:pPr marL="375920" indent="-286385">
              <a:lnSpc>
                <a:spcPct val="100000"/>
              </a:lnSpc>
              <a:buChar char="•"/>
              <a:tabLst>
                <a:tab pos="375920" algn="l"/>
              </a:tabLst>
            </a:pPr>
            <a:r>
              <a:rPr sz="1600" dirty="0">
                <a:latin typeface="Arial MT"/>
                <a:cs typeface="Arial MT"/>
              </a:rPr>
              <a:t>renseigner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un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mot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passe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46040" y="2971800"/>
            <a:ext cx="3598545" cy="2783036"/>
            <a:chOff x="4862322" y="2945423"/>
            <a:chExt cx="3598545" cy="2783036"/>
          </a:xfrm>
        </p:grpSpPr>
        <p:sp>
          <p:nvSpPr>
            <p:cNvPr id="14" name="object 14"/>
            <p:cNvSpPr/>
            <p:nvPr/>
          </p:nvSpPr>
          <p:spPr>
            <a:xfrm>
              <a:off x="4862322" y="2945423"/>
              <a:ext cx="3598545" cy="1779992"/>
            </a:xfrm>
            <a:custGeom>
              <a:avLst/>
              <a:gdLst/>
              <a:ahLst/>
              <a:cxnLst/>
              <a:rect l="l" t="t" r="r" b="b"/>
              <a:pathLst>
                <a:path w="3598545" h="1705610">
                  <a:moveTo>
                    <a:pt x="9143" y="434339"/>
                  </a:moveTo>
                  <a:lnTo>
                    <a:pt x="3598164" y="434339"/>
                  </a:lnTo>
                  <a:lnTo>
                    <a:pt x="3598164" y="0"/>
                  </a:lnTo>
                  <a:lnTo>
                    <a:pt x="9143" y="0"/>
                  </a:lnTo>
                  <a:lnTo>
                    <a:pt x="9143" y="434339"/>
                  </a:lnTo>
                  <a:close/>
                </a:path>
                <a:path w="3598545" h="1705610">
                  <a:moveTo>
                    <a:pt x="0" y="1705355"/>
                  </a:moveTo>
                  <a:lnTo>
                    <a:pt x="3589020" y="1705355"/>
                  </a:lnTo>
                  <a:lnTo>
                    <a:pt x="3589020" y="697991"/>
                  </a:lnTo>
                  <a:lnTo>
                    <a:pt x="0" y="697991"/>
                  </a:lnTo>
                  <a:lnTo>
                    <a:pt x="0" y="1705355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59068" y="5221223"/>
              <a:ext cx="217932" cy="507236"/>
            </a:xfrm>
            <a:custGeom>
              <a:avLst/>
              <a:gdLst/>
              <a:ahLst/>
              <a:cxnLst/>
              <a:rect l="l" t="t" r="r" b="b"/>
              <a:pathLst>
                <a:path w="144779" h="347979">
                  <a:moveTo>
                    <a:pt x="72390" y="0"/>
                  </a:moveTo>
                  <a:lnTo>
                    <a:pt x="0" y="72389"/>
                  </a:lnTo>
                  <a:lnTo>
                    <a:pt x="36195" y="72389"/>
                  </a:lnTo>
                  <a:lnTo>
                    <a:pt x="36195" y="347472"/>
                  </a:lnTo>
                  <a:lnTo>
                    <a:pt x="108585" y="347472"/>
                  </a:lnTo>
                  <a:lnTo>
                    <a:pt x="108585" y="72389"/>
                  </a:lnTo>
                  <a:lnTo>
                    <a:pt x="144780" y="72389"/>
                  </a:lnTo>
                  <a:lnTo>
                    <a:pt x="723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59068" y="5221223"/>
              <a:ext cx="144780" cy="347980"/>
            </a:xfrm>
            <a:custGeom>
              <a:avLst/>
              <a:gdLst/>
              <a:ahLst/>
              <a:cxnLst/>
              <a:rect l="l" t="t" r="r" b="b"/>
              <a:pathLst>
                <a:path w="144779" h="347979">
                  <a:moveTo>
                    <a:pt x="0" y="72389"/>
                  </a:moveTo>
                  <a:lnTo>
                    <a:pt x="72390" y="0"/>
                  </a:lnTo>
                  <a:lnTo>
                    <a:pt x="144780" y="72389"/>
                  </a:lnTo>
                  <a:lnTo>
                    <a:pt x="108585" y="72389"/>
                  </a:lnTo>
                  <a:lnTo>
                    <a:pt x="108585" y="347472"/>
                  </a:lnTo>
                  <a:lnTo>
                    <a:pt x="36195" y="347472"/>
                  </a:lnTo>
                  <a:lnTo>
                    <a:pt x="36195" y="72389"/>
                  </a:lnTo>
                  <a:lnTo>
                    <a:pt x="0" y="72389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20" name="Bulle ronde 19"/>
          <p:cNvSpPr/>
          <p:nvPr/>
        </p:nvSpPr>
        <p:spPr>
          <a:xfrm>
            <a:off x="6934200" y="3200400"/>
            <a:ext cx="2172078" cy="1676399"/>
          </a:xfrm>
          <a:prstGeom prst="wedgeEllipseCallout">
            <a:avLst>
              <a:gd name="adj1" fmla="val -55687"/>
              <a:gd name="adj2" fmla="val 174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u="sng" dirty="0" smtClean="0">
                <a:solidFill>
                  <a:schemeClr val="tx1"/>
                </a:solidFill>
              </a:rPr>
              <a:t>Le mot de passe doit comporter</a:t>
            </a:r>
            <a:r>
              <a:rPr lang="fr-FR" sz="1200" dirty="0" smtClean="0">
                <a:solidFill>
                  <a:schemeClr val="tx1"/>
                </a:solidFill>
              </a:rPr>
              <a:t>: 12 caractères minimum au moins 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 minuscule,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 majuscule, 1 chiffre,</a:t>
            </a:r>
          </a:p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 caractère spécial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8295" y="2743200"/>
            <a:ext cx="470205" cy="7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029200" y="3276600"/>
            <a:ext cx="4572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45" dirty="0"/>
              <a:t> </a:t>
            </a:r>
            <a:r>
              <a:rPr dirty="0"/>
              <a:t>2</a:t>
            </a:r>
            <a:r>
              <a:rPr spc="-45" dirty="0"/>
              <a:t> </a:t>
            </a:r>
            <a:r>
              <a:rPr dirty="0"/>
              <a:t>:</a:t>
            </a:r>
            <a:r>
              <a:rPr spc="-45" dirty="0"/>
              <a:t> </a:t>
            </a:r>
            <a:r>
              <a:rPr spc="-20" dirty="0"/>
              <a:t>Valider</a:t>
            </a:r>
            <a:r>
              <a:rPr spc="-35" dirty="0"/>
              <a:t> </a:t>
            </a:r>
            <a:r>
              <a:rPr dirty="0"/>
              <a:t>la</a:t>
            </a:r>
            <a:r>
              <a:rPr spc="-45" dirty="0"/>
              <a:t> </a:t>
            </a:r>
            <a:r>
              <a:rPr dirty="0"/>
              <a:t>charte</a:t>
            </a:r>
            <a:r>
              <a:rPr spc="-70" dirty="0"/>
              <a:t> </a:t>
            </a:r>
            <a:r>
              <a:rPr dirty="0"/>
              <a:t>des</a:t>
            </a:r>
            <a:r>
              <a:rPr spc="-40" dirty="0"/>
              <a:t> </a:t>
            </a:r>
            <a:r>
              <a:rPr spc="-10" dirty="0"/>
              <a:t>usagers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79831" y="1269491"/>
            <a:ext cx="8749665" cy="4928870"/>
            <a:chOff x="179831" y="1269491"/>
            <a:chExt cx="8749665" cy="492887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831" y="1269491"/>
              <a:ext cx="8749284" cy="47609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09616" y="5710415"/>
              <a:ext cx="767715" cy="481330"/>
            </a:xfrm>
            <a:custGeom>
              <a:avLst/>
              <a:gdLst/>
              <a:ahLst/>
              <a:cxnLst/>
              <a:rect l="l" t="t" r="r" b="b"/>
              <a:pathLst>
                <a:path w="767714" h="481329">
                  <a:moveTo>
                    <a:pt x="644652" y="0"/>
                  </a:moveTo>
                  <a:lnTo>
                    <a:pt x="666369" y="39776"/>
                  </a:lnTo>
                  <a:lnTo>
                    <a:pt x="0" y="401599"/>
                  </a:lnTo>
                  <a:lnTo>
                    <a:pt x="43180" y="481152"/>
                  </a:lnTo>
                  <a:lnTo>
                    <a:pt x="709549" y="119316"/>
                  </a:lnTo>
                  <a:lnTo>
                    <a:pt x="731138" y="159092"/>
                  </a:lnTo>
                  <a:lnTo>
                    <a:pt x="767461" y="36347"/>
                  </a:lnTo>
                  <a:lnTo>
                    <a:pt x="64465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9616" y="5710415"/>
              <a:ext cx="767715" cy="481330"/>
            </a:xfrm>
            <a:custGeom>
              <a:avLst/>
              <a:gdLst/>
              <a:ahLst/>
              <a:cxnLst/>
              <a:rect l="l" t="t" r="r" b="b"/>
              <a:pathLst>
                <a:path w="767714" h="481329">
                  <a:moveTo>
                    <a:pt x="0" y="401599"/>
                  </a:moveTo>
                  <a:lnTo>
                    <a:pt x="666369" y="39776"/>
                  </a:lnTo>
                  <a:lnTo>
                    <a:pt x="644652" y="0"/>
                  </a:lnTo>
                  <a:lnTo>
                    <a:pt x="767461" y="36347"/>
                  </a:lnTo>
                  <a:lnTo>
                    <a:pt x="731138" y="159092"/>
                  </a:lnTo>
                  <a:lnTo>
                    <a:pt x="709549" y="119316"/>
                  </a:lnTo>
                  <a:lnTo>
                    <a:pt x="43180" y="481152"/>
                  </a:lnTo>
                  <a:lnTo>
                    <a:pt x="0" y="401599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20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dirty="0"/>
              <a:t>:</a:t>
            </a:r>
            <a:r>
              <a:rPr spc="-20" dirty="0"/>
              <a:t> </a:t>
            </a:r>
            <a:r>
              <a:rPr dirty="0"/>
              <a:t>la</a:t>
            </a:r>
            <a:r>
              <a:rPr spc="-30" dirty="0"/>
              <a:t> </a:t>
            </a:r>
            <a:r>
              <a:rPr dirty="0"/>
              <a:t>charte</a:t>
            </a:r>
            <a:r>
              <a:rPr spc="-55" dirty="0"/>
              <a:t> </a:t>
            </a:r>
            <a:r>
              <a:rPr dirty="0"/>
              <a:t>des</a:t>
            </a:r>
            <a:r>
              <a:rPr spc="-10" dirty="0"/>
              <a:t> usagers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111658" y="1270253"/>
            <a:ext cx="5173980" cy="1142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latin typeface="Arial MT"/>
                <a:cs typeface="Arial MT"/>
              </a:rPr>
              <a:t>Principaux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points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la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Charte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ViaTrajectoire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Usager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spc="-50" dirty="0">
                <a:latin typeface="Arial MT"/>
                <a:cs typeface="Arial MT"/>
              </a:rPr>
              <a:t>:</a:t>
            </a:r>
            <a:endParaRPr sz="17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0"/>
              </a:spcBef>
            </a:pPr>
            <a:endParaRPr sz="1700">
              <a:latin typeface="Arial MT"/>
              <a:cs typeface="Arial MT"/>
            </a:endParaRPr>
          </a:p>
          <a:p>
            <a:pPr marL="547370" marR="34290" indent="-266700">
              <a:lnSpc>
                <a:spcPts val="1839"/>
              </a:lnSpc>
              <a:buFont typeface="Arial MT"/>
              <a:buChar char="•"/>
              <a:tabLst>
                <a:tab pos="547370" algn="l"/>
                <a:tab pos="1855470" algn="l"/>
                <a:tab pos="2297430" algn="l"/>
                <a:tab pos="2955925" algn="l"/>
                <a:tab pos="3928110" algn="l"/>
                <a:tab pos="4359910" algn="l"/>
              </a:tabLst>
            </a:pPr>
            <a:r>
              <a:rPr sz="1700" b="1" spc="-10" dirty="0">
                <a:latin typeface="Arial"/>
                <a:cs typeface="Arial"/>
              </a:rPr>
              <a:t>Détenteurs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-25" dirty="0">
                <a:latin typeface="Arial"/>
                <a:cs typeface="Arial"/>
              </a:rPr>
              <a:t>du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-10" dirty="0">
                <a:latin typeface="Arial"/>
                <a:cs typeface="Arial"/>
              </a:rPr>
              <a:t>droit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-10" dirty="0">
                <a:latin typeface="Arial"/>
                <a:cs typeface="Arial"/>
              </a:rPr>
              <a:t>d’accès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-35" dirty="0">
                <a:latin typeface="Arial"/>
                <a:cs typeface="Arial"/>
              </a:rPr>
              <a:t>au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-10" dirty="0">
                <a:latin typeface="Arial"/>
                <a:cs typeface="Arial"/>
              </a:rPr>
              <a:t>dossier représentant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8421" y="1893570"/>
            <a:ext cx="35115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56995" algn="l"/>
                <a:tab pos="1661795" algn="l"/>
                <a:tab pos="2670810" algn="l"/>
                <a:tab pos="3114040" algn="l"/>
              </a:tabLst>
            </a:pPr>
            <a:r>
              <a:rPr sz="1700" b="1" spc="-10" dirty="0">
                <a:latin typeface="Arial"/>
                <a:cs typeface="Arial"/>
              </a:rPr>
              <a:t>informatisé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-50" dirty="0">
                <a:latin typeface="Arial"/>
                <a:cs typeface="Arial"/>
              </a:rPr>
              <a:t>=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-10" dirty="0">
                <a:latin typeface="Arial"/>
                <a:cs typeface="Arial"/>
              </a:rPr>
              <a:t>l’usager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-25" dirty="0">
                <a:latin typeface="Arial"/>
                <a:cs typeface="Arial"/>
              </a:rPr>
              <a:t>ou</a:t>
            </a:r>
            <a:r>
              <a:rPr sz="1700" b="1" dirty="0">
                <a:latin typeface="Arial"/>
                <a:cs typeface="Arial"/>
              </a:rPr>
              <a:t>	</a:t>
            </a:r>
            <a:r>
              <a:rPr sz="1700" b="1" spc="-25" dirty="0">
                <a:latin typeface="Arial"/>
                <a:cs typeface="Arial"/>
              </a:rPr>
              <a:t>son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8765" indent="-266065">
              <a:lnSpc>
                <a:spcPct val="100000"/>
              </a:lnSpc>
              <a:spcBef>
                <a:spcPts val="105"/>
              </a:spcBef>
              <a:buChar char="•"/>
              <a:tabLst>
                <a:tab pos="278765" algn="l"/>
              </a:tabLst>
            </a:pPr>
            <a:r>
              <a:rPr dirty="0"/>
              <a:t>S’engager</a:t>
            </a:r>
            <a:r>
              <a:rPr spc="-45" dirty="0"/>
              <a:t> </a:t>
            </a:r>
            <a:r>
              <a:rPr dirty="0"/>
              <a:t>à</a:t>
            </a:r>
            <a:r>
              <a:rPr spc="-30" dirty="0"/>
              <a:t> </a:t>
            </a:r>
            <a:r>
              <a:rPr dirty="0"/>
              <a:t>renseigner</a:t>
            </a:r>
            <a:r>
              <a:rPr spc="-35" dirty="0"/>
              <a:t> </a:t>
            </a:r>
            <a:r>
              <a:rPr dirty="0"/>
              <a:t>des</a:t>
            </a:r>
            <a:r>
              <a:rPr spc="-40" dirty="0"/>
              <a:t> </a:t>
            </a:r>
            <a:r>
              <a:rPr b="1" dirty="0">
                <a:latin typeface="Arial"/>
                <a:cs typeface="Arial"/>
              </a:rPr>
              <a:t>données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exactes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dirty="0"/>
              <a:t>et</a:t>
            </a:r>
            <a:r>
              <a:rPr spc="-40" dirty="0"/>
              <a:t> </a:t>
            </a:r>
            <a:r>
              <a:rPr dirty="0"/>
              <a:t>à</a:t>
            </a:r>
            <a:r>
              <a:rPr spc="-35" dirty="0"/>
              <a:t> </a:t>
            </a:r>
            <a:r>
              <a:rPr dirty="0"/>
              <a:t>ne</a:t>
            </a:r>
            <a:r>
              <a:rPr spc="-30" dirty="0"/>
              <a:t> </a:t>
            </a:r>
            <a:r>
              <a:rPr dirty="0"/>
              <a:t>rien</a:t>
            </a:r>
            <a:r>
              <a:rPr spc="-40" dirty="0"/>
              <a:t> </a:t>
            </a:r>
            <a:r>
              <a:rPr dirty="0"/>
              <a:t>omettre</a:t>
            </a:r>
            <a:r>
              <a:rPr spc="-25" dirty="0"/>
              <a:t> </a:t>
            </a:r>
            <a:r>
              <a:rPr spc="-10" dirty="0"/>
              <a:t>volontairement</a:t>
            </a:r>
          </a:p>
          <a:p>
            <a:pPr>
              <a:lnSpc>
                <a:spcPct val="100000"/>
              </a:lnSpc>
              <a:spcBef>
                <a:spcPts val="925"/>
              </a:spcBef>
              <a:buFont typeface="Arial MT"/>
              <a:buChar char="•"/>
            </a:pPr>
            <a:endParaRPr spc="-10" dirty="0"/>
          </a:p>
          <a:p>
            <a:pPr marL="278765" indent="-266065">
              <a:lnSpc>
                <a:spcPct val="100000"/>
              </a:lnSpc>
              <a:buFont typeface="Arial MT"/>
              <a:buChar char="•"/>
              <a:tabLst>
                <a:tab pos="278765" algn="l"/>
              </a:tabLst>
            </a:pPr>
            <a:r>
              <a:rPr b="1" dirty="0">
                <a:latin typeface="Arial"/>
                <a:cs typeface="Arial"/>
              </a:rPr>
              <a:t>Informations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médicales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stockées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façon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confidentielle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et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sécurisée</a:t>
            </a:r>
          </a:p>
          <a:p>
            <a:pPr>
              <a:lnSpc>
                <a:spcPct val="100000"/>
              </a:lnSpc>
              <a:spcBef>
                <a:spcPts val="910"/>
              </a:spcBef>
              <a:buFont typeface="Arial MT"/>
              <a:buChar char="•"/>
            </a:pPr>
            <a:endParaRPr b="1" spc="-10" dirty="0">
              <a:latin typeface="Arial"/>
              <a:cs typeface="Arial"/>
            </a:endParaRPr>
          </a:p>
          <a:p>
            <a:pPr marL="278765" indent="-266065">
              <a:lnSpc>
                <a:spcPct val="100000"/>
              </a:lnSpc>
              <a:spcBef>
                <a:spcPts val="5"/>
              </a:spcBef>
              <a:buChar char="•"/>
              <a:tabLst>
                <a:tab pos="278765" algn="l"/>
              </a:tabLst>
            </a:pPr>
            <a:r>
              <a:rPr dirty="0"/>
              <a:t>Accès</a:t>
            </a:r>
            <a:r>
              <a:rPr spc="-55" dirty="0"/>
              <a:t> </a:t>
            </a:r>
            <a:r>
              <a:rPr dirty="0"/>
              <a:t>aux</a:t>
            </a:r>
            <a:r>
              <a:rPr spc="-40" dirty="0"/>
              <a:t> </a:t>
            </a:r>
            <a:r>
              <a:rPr dirty="0"/>
              <a:t>informations</a:t>
            </a:r>
            <a:r>
              <a:rPr spc="-45" dirty="0"/>
              <a:t> </a:t>
            </a:r>
            <a:r>
              <a:rPr dirty="0"/>
              <a:t>médicales</a:t>
            </a:r>
            <a:r>
              <a:rPr spc="-60" dirty="0"/>
              <a:t> </a:t>
            </a:r>
            <a:r>
              <a:rPr dirty="0"/>
              <a:t>du</a:t>
            </a:r>
            <a:r>
              <a:rPr spc="-40" dirty="0"/>
              <a:t> </a:t>
            </a:r>
            <a:r>
              <a:rPr dirty="0"/>
              <a:t>dossier</a:t>
            </a:r>
            <a:r>
              <a:rPr spc="-55" dirty="0"/>
              <a:t> </a:t>
            </a:r>
            <a:r>
              <a:rPr b="1" dirty="0">
                <a:latin typeface="Arial"/>
                <a:cs typeface="Arial"/>
              </a:rPr>
              <a:t>strictement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réservé aux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médecins</a:t>
            </a:r>
          </a:p>
          <a:p>
            <a:pPr>
              <a:lnSpc>
                <a:spcPct val="100000"/>
              </a:lnSpc>
              <a:spcBef>
                <a:spcPts val="925"/>
              </a:spcBef>
              <a:buFont typeface="Arial MT"/>
              <a:buChar char="•"/>
            </a:pPr>
            <a:endParaRPr b="1" spc="-10" dirty="0">
              <a:latin typeface="Arial"/>
              <a:cs typeface="Arial"/>
            </a:endParaRPr>
          </a:p>
          <a:p>
            <a:pPr marL="278765" indent="-266065">
              <a:lnSpc>
                <a:spcPct val="100000"/>
              </a:lnSpc>
              <a:buFont typeface="Arial MT"/>
              <a:buChar char="•"/>
              <a:tabLst>
                <a:tab pos="278765" algn="l"/>
              </a:tabLst>
            </a:pPr>
            <a:r>
              <a:rPr b="1" dirty="0">
                <a:latin typeface="Arial"/>
                <a:cs typeface="Arial"/>
              </a:rPr>
              <a:t>Droit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rectification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spc="-10" dirty="0"/>
              <a:t>données</a:t>
            </a:r>
          </a:p>
          <a:p>
            <a:pPr>
              <a:lnSpc>
                <a:spcPct val="100000"/>
              </a:lnSpc>
              <a:spcBef>
                <a:spcPts val="925"/>
              </a:spcBef>
              <a:buFont typeface="Arial MT"/>
              <a:buChar char="•"/>
            </a:pPr>
            <a:endParaRPr spc="-10" dirty="0"/>
          </a:p>
          <a:p>
            <a:pPr marL="278765" indent="-266065">
              <a:lnSpc>
                <a:spcPct val="100000"/>
              </a:lnSpc>
              <a:buFont typeface="Arial MT"/>
              <a:buChar char="•"/>
              <a:tabLst>
                <a:tab pos="278765" algn="l"/>
              </a:tabLst>
            </a:pPr>
            <a:r>
              <a:rPr b="1" dirty="0">
                <a:latin typeface="Arial"/>
                <a:cs typeface="Arial"/>
              </a:rPr>
              <a:t>Libre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choix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dirty="0"/>
              <a:t>critères</a:t>
            </a:r>
            <a:r>
              <a:rPr spc="-30" dirty="0"/>
              <a:t> </a:t>
            </a:r>
            <a:r>
              <a:rPr dirty="0"/>
              <a:t>de</a:t>
            </a:r>
            <a:r>
              <a:rPr spc="-25" dirty="0"/>
              <a:t> </a:t>
            </a:r>
            <a:r>
              <a:rPr dirty="0"/>
              <a:t>sélection</a:t>
            </a:r>
            <a:r>
              <a:rPr spc="-25" dirty="0"/>
              <a:t> </a:t>
            </a:r>
            <a:r>
              <a:rPr dirty="0"/>
              <a:t>des</a:t>
            </a:r>
            <a:r>
              <a:rPr spc="-20" dirty="0"/>
              <a:t> </a:t>
            </a:r>
            <a:r>
              <a:rPr spc="-10" dirty="0"/>
              <a:t>établissements</a:t>
            </a:r>
          </a:p>
          <a:p>
            <a:pPr>
              <a:lnSpc>
                <a:spcPct val="100000"/>
              </a:lnSpc>
              <a:spcBef>
                <a:spcPts val="1145"/>
              </a:spcBef>
              <a:buFont typeface="Arial MT"/>
              <a:buChar char="•"/>
            </a:pPr>
            <a:endParaRPr spc="-10" dirty="0"/>
          </a:p>
          <a:p>
            <a:pPr marL="279400" marR="5080" indent="-266700">
              <a:lnSpc>
                <a:spcPts val="1839"/>
              </a:lnSpc>
              <a:buChar char="•"/>
              <a:tabLst>
                <a:tab pos="279400" algn="l"/>
              </a:tabLst>
            </a:pPr>
            <a:r>
              <a:rPr dirty="0"/>
              <a:t>Le</a:t>
            </a:r>
            <a:r>
              <a:rPr spc="270" dirty="0"/>
              <a:t> </a:t>
            </a:r>
            <a:r>
              <a:rPr dirty="0"/>
              <a:t>dossier</a:t>
            </a:r>
            <a:r>
              <a:rPr spc="275" dirty="0"/>
              <a:t> </a:t>
            </a:r>
            <a:r>
              <a:rPr dirty="0"/>
              <a:t>ViaTrajectoire</a:t>
            </a:r>
            <a:r>
              <a:rPr spc="275" dirty="0"/>
              <a:t> </a:t>
            </a:r>
            <a:r>
              <a:rPr dirty="0"/>
              <a:t>ne</a:t>
            </a:r>
            <a:r>
              <a:rPr spc="285" dirty="0"/>
              <a:t> </a:t>
            </a:r>
            <a:r>
              <a:rPr dirty="0"/>
              <a:t>vaut</a:t>
            </a:r>
            <a:r>
              <a:rPr spc="280" dirty="0"/>
              <a:t> </a:t>
            </a:r>
            <a:r>
              <a:rPr dirty="0"/>
              <a:t>en</a:t>
            </a:r>
            <a:r>
              <a:rPr spc="280" dirty="0"/>
              <a:t> </a:t>
            </a:r>
            <a:r>
              <a:rPr dirty="0"/>
              <a:t>aucun</a:t>
            </a:r>
            <a:r>
              <a:rPr spc="295" dirty="0"/>
              <a:t> </a:t>
            </a:r>
            <a:r>
              <a:rPr dirty="0"/>
              <a:t>cas</a:t>
            </a:r>
            <a:r>
              <a:rPr spc="270" dirty="0"/>
              <a:t> </a:t>
            </a:r>
            <a:r>
              <a:rPr dirty="0"/>
              <a:t>admission.</a:t>
            </a:r>
            <a:r>
              <a:rPr spc="265" dirty="0"/>
              <a:t> </a:t>
            </a:r>
            <a:r>
              <a:rPr dirty="0"/>
              <a:t>Il</a:t>
            </a:r>
            <a:r>
              <a:rPr spc="285" dirty="0"/>
              <a:t> </a:t>
            </a:r>
            <a:r>
              <a:rPr dirty="0"/>
              <a:t>ne</a:t>
            </a:r>
            <a:r>
              <a:rPr spc="285" dirty="0"/>
              <a:t> </a:t>
            </a:r>
            <a:r>
              <a:rPr dirty="0"/>
              <a:t>remplace</a:t>
            </a:r>
            <a:r>
              <a:rPr spc="280" dirty="0"/>
              <a:t> </a:t>
            </a:r>
            <a:r>
              <a:rPr dirty="0"/>
              <a:t>pas</a:t>
            </a:r>
            <a:r>
              <a:rPr spc="280" dirty="0"/>
              <a:t> </a:t>
            </a:r>
            <a:r>
              <a:rPr spc="-25" dirty="0"/>
              <a:t>un </a:t>
            </a:r>
            <a:r>
              <a:rPr dirty="0"/>
              <a:t>contact</a:t>
            </a:r>
            <a:r>
              <a:rPr spc="-35" dirty="0"/>
              <a:t> </a:t>
            </a:r>
            <a:r>
              <a:rPr dirty="0"/>
              <a:t>direct</a:t>
            </a:r>
            <a:r>
              <a:rPr spc="-50" dirty="0"/>
              <a:t> </a:t>
            </a:r>
            <a:r>
              <a:rPr dirty="0"/>
              <a:t>avec</a:t>
            </a:r>
            <a:r>
              <a:rPr spc="-30" dirty="0"/>
              <a:t> </a:t>
            </a:r>
            <a:r>
              <a:rPr dirty="0"/>
              <a:t>les</a:t>
            </a:r>
            <a:r>
              <a:rPr spc="-40" dirty="0"/>
              <a:t> </a:t>
            </a:r>
            <a:r>
              <a:rPr dirty="0"/>
              <a:t>établissements</a:t>
            </a:r>
            <a:r>
              <a:rPr spc="-40" dirty="0"/>
              <a:t> </a:t>
            </a:r>
            <a:r>
              <a:rPr spc="-10" dirty="0"/>
              <a:t>choisis.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31776"/>
            <a:ext cx="9138285" cy="6141085"/>
            <a:chOff x="0" y="131776"/>
            <a:chExt cx="9138285" cy="61410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24711"/>
              <a:ext cx="9137904" cy="30403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4647" y="4509516"/>
              <a:ext cx="7674864" cy="173431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60169" y="4495037"/>
              <a:ext cx="7703820" cy="1763395"/>
            </a:xfrm>
            <a:custGeom>
              <a:avLst/>
              <a:gdLst/>
              <a:ahLst/>
              <a:cxnLst/>
              <a:rect l="l" t="t" r="r" b="b"/>
              <a:pathLst>
                <a:path w="7703820" h="1763395">
                  <a:moveTo>
                    <a:pt x="0" y="1763268"/>
                  </a:moveTo>
                  <a:lnTo>
                    <a:pt x="7703820" y="1763268"/>
                  </a:lnTo>
                  <a:lnTo>
                    <a:pt x="7703820" y="0"/>
                  </a:lnTo>
                  <a:lnTo>
                    <a:pt x="0" y="0"/>
                  </a:lnTo>
                  <a:lnTo>
                    <a:pt x="0" y="176326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75994" y="1629917"/>
              <a:ext cx="1321435" cy="525780"/>
            </a:xfrm>
            <a:custGeom>
              <a:avLst/>
              <a:gdLst/>
              <a:ahLst/>
              <a:cxnLst/>
              <a:rect l="l" t="t" r="r" b="b"/>
              <a:pathLst>
                <a:path w="1321435" h="525780">
                  <a:moveTo>
                    <a:pt x="0" y="525779"/>
                  </a:moveTo>
                  <a:lnTo>
                    <a:pt x="1321308" y="525779"/>
                  </a:lnTo>
                  <a:lnTo>
                    <a:pt x="1321308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4463" y="4165092"/>
              <a:ext cx="647700" cy="1092835"/>
            </a:xfrm>
            <a:custGeom>
              <a:avLst/>
              <a:gdLst/>
              <a:ahLst/>
              <a:cxnLst/>
              <a:rect l="l" t="t" r="r" b="b"/>
              <a:pathLst>
                <a:path w="647700" h="1092835">
                  <a:moveTo>
                    <a:pt x="161924" y="0"/>
                  </a:moveTo>
                  <a:lnTo>
                    <a:pt x="0" y="0"/>
                  </a:lnTo>
                  <a:lnTo>
                    <a:pt x="0" y="1011681"/>
                  </a:lnTo>
                  <a:lnTo>
                    <a:pt x="485774" y="1011681"/>
                  </a:lnTo>
                  <a:lnTo>
                    <a:pt x="485774" y="1092707"/>
                  </a:lnTo>
                  <a:lnTo>
                    <a:pt x="647699" y="930782"/>
                  </a:lnTo>
                  <a:lnTo>
                    <a:pt x="485774" y="768857"/>
                  </a:lnTo>
                  <a:lnTo>
                    <a:pt x="485774" y="849756"/>
                  </a:lnTo>
                  <a:lnTo>
                    <a:pt x="161924" y="849756"/>
                  </a:lnTo>
                  <a:lnTo>
                    <a:pt x="1619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4463" y="4165092"/>
              <a:ext cx="647700" cy="1092835"/>
            </a:xfrm>
            <a:custGeom>
              <a:avLst/>
              <a:gdLst/>
              <a:ahLst/>
              <a:cxnLst/>
              <a:rect l="l" t="t" r="r" b="b"/>
              <a:pathLst>
                <a:path w="647700" h="1092835">
                  <a:moveTo>
                    <a:pt x="161924" y="0"/>
                  </a:moveTo>
                  <a:lnTo>
                    <a:pt x="161924" y="849756"/>
                  </a:lnTo>
                  <a:lnTo>
                    <a:pt x="485774" y="849756"/>
                  </a:lnTo>
                  <a:lnTo>
                    <a:pt x="485774" y="768857"/>
                  </a:lnTo>
                  <a:lnTo>
                    <a:pt x="647699" y="930782"/>
                  </a:lnTo>
                  <a:lnTo>
                    <a:pt x="485774" y="1092707"/>
                  </a:lnTo>
                  <a:lnTo>
                    <a:pt x="485774" y="1011681"/>
                  </a:lnTo>
                  <a:lnTo>
                    <a:pt x="0" y="1011681"/>
                  </a:lnTo>
                  <a:lnTo>
                    <a:pt x="0" y="0"/>
                  </a:lnTo>
                  <a:lnTo>
                    <a:pt x="161924" y="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74647" y="5376672"/>
              <a:ext cx="6725920" cy="285115"/>
            </a:xfrm>
            <a:custGeom>
              <a:avLst/>
              <a:gdLst/>
              <a:ahLst/>
              <a:cxnLst/>
              <a:rect l="l" t="t" r="r" b="b"/>
              <a:pathLst>
                <a:path w="6725920" h="285114">
                  <a:moveTo>
                    <a:pt x="6725411" y="0"/>
                  </a:moveTo>
                  <a:lnTo>
                    <a:pt x="0" y="0"/>
                  </a:lnTo>
                  <a:lnTo>
                    <a:pt x="0" y="284987"/>
                  </a:lnTo>
                  <a:lnTo>
                    <a:pt x="6725411" y="284987"/>
                  </a:lnTo>
                  <a:lnTo>
                    <a:pt x="6725411" y="0"/>
                  </a:lnTo>
                  <a:close/>
                </a:path>
              </a:pathLst>
            </a:custGeom>
            <a:solidFill>
              <a:srgbClr val="FFFF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55" dirty="0"/>
              <a:t> </a:t>
            </a:r>
            <a:r>
              <a:rPr dirty="0"/>
              <a:t>3</a:t>
            </a:r>
            <a:r>
              <a:rPr spc="-65" dirty="0"/>
              <a:t> </a:t>
            </a:r>
            <a:r>
              <a:rPr dirty="0"/>
              <a:t>:</a:t>
            </a:r>
            <a:r>
              <a:rPr spc="-50" dirty="0"/>
              <a:t> </a:t>
            </a:r>
            <a:r>
              <a:rPr spc="-20" dirty="0"/>
              <a:t>Valider</a:t>
            </a:r>
            <a:r>
              <a:rPr spc="-55" dirty="0"/>
              <a:t> </a:t>
            </a:r>
            <a:r>
              <a:rPr dirty="0"/>
              <a:t>l’adresse</a:t>
            </a:r>
            <a:r>
              <a:rPr spc="-70" dirty="0"/>
              <a:t> </a:t>
            </a:r>
            <a:r>
              <a:rPr spc="-20" dirty="0"/>
              <a:t>mail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6" name="Rectangle 15"/>
          <p:cNvSpPr/>
          <p:nvPr/>
        </p:nvSpPr>
        <p:spPr>
          <a:xfrm>
            <a:off x="2971800" y="3352800"/>
            <a:ext cx="457200" cy="1219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31776"/>
            <a:ext cx="9144000" cy="4332605"/>
            <a:chOff x="0" y="131776"/>
            <a:chExt cx="9144000" cy="43326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24711"/>
              <a:ext cx="9137904" cy="140512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2925" y="1629917"/>
              <a:ext cx="1484630" cy="525780"/>
            </a:xfrm>
            <a:custGeom>
              <a:avLst/>
              <a:gdLst/>
              <a:ahLst/>
              <a:cxnLst/>
              <a:rect l="l" t="t" r="r" b="b"/>
              <a:pathLst>
                <a:path w="1484630" h="525780">
                  <a:moveTo>
                    <a:pt x="0" y="525779"/>
                  </a:moveTo>
                  <a:lnTo>
                    <a:pt x="1484376" y="525779"/>
                  </a:lnTo>
                  <a:lnTo>
                    <a:pt x="1484376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409443"/>
              <a:ext cx="9144000" cy="203911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9153" y="4005834"/>
              <a:ext cx="1315720" cy="443865"/>
            </a:xfrm>
            <a:custGeom>
              <a:avLst/>
              <a:gdLst/>
              <a:ahLst/>
              <a:cxnLst/>
              <a:rect l="l" t="t" r="r" b="b"/>
              <a:pathLst>
                <a:path w="1315720" h="443864">
                  <a:moveTo>
                    <a:pt x="0" y="443483"/>
                  </a:moveTo>
                  <a:lnTo>
                    <a:pt x="1315212" y="443483"/>
                  </a:lnTo>
                  <a:lnTo>
                    <a:pt x="1315212" y="0"/>
                  </a:lnTo>
                  <a:lnTo>
                    <a:pt x="0" y="0"/>
                  </a:lnTo>
                  <a:lnTo>
                    <a:pt x="0" y="443483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55" dirty="0"/>
              <a:t> </a:t>
            </a:r>
            <a:r>
              <a:rPr dirty="0"/>
              <a:t>3</a:t>
            </a:r>
            <a:r>
              <a:rPr spc="-65" dirty="0"/>
              <a:t> </a:t>
            </a:r>
            <a:r>
              <a:rPr dirty="0"/>
              <a:t>:</a:t>
            </a:r>
            <a:r>
              <a:rPr spc="-50" dirty="0"/>
              <a:t> </a:t>
            </a:r>
            <a:r>
              <a:rPr spc="-20" dirty="0"/>
              <a:t>Valider</a:t>
            </a:r>
            <a:r>
              <a:rPr spc="-55" dirty="0"/>
              <a:t> </a:t>
            </a:r>
            <a:r>
              <a:rPr dirty="0"/>
              <a:t>l’adresse</a:t>
            </a:r>
            <a:r>
              <a:rPr spc="-70" dirty="0"/>
              <a:t> </a:t>
            </a:r>
            <a:r>
              <a:rPr spc="-20" dirty="0"/>
              <a:t>mail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41119"/>
            <a:ext cx="9144000" cy="5516880"/>
            <a:chOff x="0" y="1341119"/>
            <a:chExt cx="9144000" cy="55168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41119"/>
              <a:ext cx="9119113" cy="21595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559" y="3525012"/>
              <a:ext cx="9079033" cy="4084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860291"/>
              <a:ext cx="9125712" cy="4328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221480"/>
              <a:ext cx="9125712" cy="8397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012435"/>
              <a:ext cx="9125712" cy="4328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5373623"/>
              <a:ext cx="9125712" cy="3596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5679948"/>
              <a:ext cx="9125712" cy="35966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6039611"/>
              <a:ext cx="9144000" cy="3596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989326" y="1770125"/>
              <a:ext cx="1339850" cy="652780"/>
            </a:xfrm>
            <a:custGeom>
              <a:avLst/>
              <a:gdLst/>
              <a:ahLst/>
              <a:cxnLst/>
              <a:rect l="l" t="t" r="r" b="b"/>
              <a:pathLst>
                <a:path w="1339850" h="652780">
                  <a:moveTo>
                    <a:pt x="0" y="652272"/>
                  </a:moveTo>
                  <a:lnTo>
                    <a:pt x="1339596" y="652272"/>
                  </a:lnTo>
                  <a:lnTo>
                    <a:pt x="1339596" y="0"/>
                  </a:lnTo>
                  <a:lnTo>
                    <a:pt x="0" y="0"/>
                  </a:lnTo>
                  <a:lnTo>
                    <a:pt x="0" y="652272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84570" y="3681221"/>
              <a:ext cx="2952115" cy="1477010"/>
            </a:xfrm>
            <a:custGeom>
              <a:avLst/>
              <a:gdLst/>
              <a:ahLst/>
              <a:cxnLst/>
              <a:rect l="l" t="t" r="r" b="b"/>
              <a:pathLst>
                <a:path w="2952114" h="1477010">
                  <a:moveTo>
                    <a:pt x="2951987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2951987" y="1476755"/>
                  </a:lnTo>
                  <a:lnTo>
                    <a:pt x="2951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84570" y="3681221"/>
              <a:ext cx="2952115" cy="1477010"/>
            </a:xfrm>
            <a:custGeom>
              <a:avLst/>
              <a:gdLst/>
              <a:ahLst/>
              <a:cxnLst/>
              <a:rect l="l" t="t" r="r" b="b"/>
              <a:pathLst>
                <a:path w="2952114" h="1477010">
                  <a:moveTo>
                    <a:pt x="0" y="1476755"/>
                  </a:moveTo>
                  <a:lnTo>
                    <a:pt x="2951987" y="1476755"/>
                  </a:lnTo>
                  <a:lnTo>
                    <a:pt x="2951987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4</a:t>
            </a:r>
            <a:r>
              <a:rPr spc="-3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Compléter</a:t>
            </a:r>
            <a:r>
              <a:rPr spc="-35" dirty="0"/>
              <a:t> </a:t>
            </a:r>
            <a:r>
              <a:rPr dirty="0"/>
              <a:t>le</a:t>
            </a:r>
            <a:r>
              <a:rPr spc="-30" dirty="0"/>
              <a:t> </a:t>
            </a:r>
            <a:r>
              <a:rPr dirty="0"/>
              <a:t>volet</a:t>
            </a:r>
            <a:r>
              <a:rPr spc="-40" dirty="0"/>
              <a:t> </a:t>
            </a:r>
            <a:r>
              <a:rPr spc="-10" dirty="0"/>
              <a:t>administratif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18" name="object 18"/>
          <p:cNvSpPr txBox="1"/>
          <p:nvPr/>
        </p:nvSpPr>
        <p:spPr>
          <a:xfrm>
            <a:off x="6176771" y="3707638"/>
            <a:ext cx="27813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Le</a:t>
            </a:r>
            <a:r>
              <a:rPr sz="1800" spc="280" dirty="0">
                <a:latin typeface="Arial MT"/>
                <a:cs typeface="Arial MT"/>
              </a:rPr>
              <a:t>    </a:t>
            </a:r>
            <a:r>
              <a:rPr sz="1800" dirty="0">
                <a:latin typeface="Arial MT"/>
                <a:cs typeface="Arial MT"/>
              </a:rPr>
              <a:t>volet</a:t>
            </a:r>
            <a:r>
              <a:rPr sz="1800" spc="285" dirty="0">
                <a:latin typeface="Arial MT"/>
                <a:cs typeface="Arial MT"/>
              </a:rPr>
              <a:t>    </a:t>
            </a:r>
            <a:r>
              <a:rPr sz="1800" spc="-10" dirty="0">
                <a:latin typeface="Arial MT"/>
                <a:cs typeface="Arial MT"/>
              </a:rPr>
              <a:t>administratif</a:t>
            </a:r>
            <a:endParaRPr sz="1800">
              <a:latin typeface="Arial MT"/>
              <a:cs typeface="Arial MT"/>
            </a:endParaRPr>
          </a:p>
          <a:p>
            <a:pPr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comprend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9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onglets.</a:t>
            </a:r>
            <a:endParaRPr sz="1800">
              <a:latin typeface="Arial MT"/>
              <a:cs typeface="Arial MT"/>
            </a:endParaRPr>
          </a:p>
          <a:p>
            <a:pPr marR="5080" algn="just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Il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possible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d’y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intégrer </a:t>
            </a:r>
            <a:r>
              <a:rPr sz="1800" dirty="0">
                <a:latin typeface="Arial MT"/>
                <a:cs typeface="Arial MT"/>
              </a:rPr>
              <a:t>des</a:t>
            </a:r>
            <a:r>
              <a:rPr sz="1800" spc="27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pièces</a:t>
            </a:r>
            <a:r>
              <a:rPr sz="1800" spc="275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jointes</a:t>
            </a:r>
            <a:r>
              <a:rPr sz="1800" spc="270" dirty="0">
                <a:latin typeface="Arial MT"/>
                <a:cs typeface="Arial MT"/>
              </a:rPr>
              <a:t>   </a:t>
            </a:r>
            <a:r>
              <a:rPr sz="1800" spc="-25" dirty="0">
                <a:latin typeface="Arial MT"/>
                <a:cs typeface="Arial MT"/>
              </a:rPr>
              <a:t>et </a:t>
            </a:r>
            <a:r>
              <a:rPr sz="1800" dirty="0">
                <a:latin typeface="Arial MT"/>
                <a:cs typeface="Arial MT"/>
              </a:rPr>
              <a:t>d’écrire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</a:t>
            </a:r>
            <a:r>
              <a:rPr sz="1800" spc="-10" dirty="0">
                <a:latin typeface="Arial MT"/>
                <a:cs typeface="Arial MT"/>
              </a:rPr>
              <a:t> commentaires.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4</a:t>
            </a:r>
            <a:r>
              <a:rPr spc="-3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Compléter</a:t>
            </a:r>
            <a:r>
              <a:rPr spc="-35" dirty="0"/>
              <a:t> </a:t>
            </a:r>
            <a:r>
              <a:rPr dirty="0"/>
              <a:t>le</a:t>
            </a:r>
            <a:r>
              <a:rPr spc="-30" dirty="0"/>
              <a:t> </a:t>
            </a:r>
            <a:r>
              <a:rPr dirty="0"/>
              <a:t>volet</a:t>
            </a:r>
            <a:r>
              <a:rPr spc="-40" dirty="0"/>
              <a:t> </a:t>
            </a:r>
            <a:r>
              <a:rPr spc="-10" dirty="0"/>
              <a:t>administratif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2915411" y="4076700"/>
            <a:ext cx="937260" cy="22762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5"/>
              </a:spcBef>
            </a:pPr>
            <a:endParaRPr sz="1200" dirty="0">
              <a:latin typeface="Arial MT"/>
              <a:cs typeface="Arial M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3352800"/>
            <a:ext cx="381000" cy="76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962400" y="3581400"/>
            <a:ext cx="381000" cy="76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/>
          <a:srcRect t="19254" r="35066" b="8696"/>
          <a:stretch/>
        </p:blipFill>
        <p:spPr>
          <a:xfrm>
            <a:off x="615107" y="1181100"/>
            <a:ext cx="7896847" cy="48387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62400" y="3048000"/>
            <a:ext cx="304800" cy="76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495800" y="1447800"/>
            <a:ext cx="18288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4</a:t>
            </a:r>
            <a:r>
              <a:rPr spc="-3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Compléter</a:t>
            </a:r>
            <a:r>
              <a:rPr spc="-35" dirty="0"/>
              <a:t> </a:t>
            </a:r>
            <a:r>
              <a:rPr dirty="0"/>
              <a:t>le</a:t>
            </a:r>
            <a:r>
              <a:rPr spc="-30" dirty="0"/>
              <a:t> </a:t>
            </a:r>
            <a:r>
              <a:rPr dirty="0"/>
              <a:t>volet</a:t>
            </a:r>
            <a:r>
              <a:rPr spc="-40" dirty="0"/>
              <a:t> </a:t>
            </a:r>
            <a:r>
              <a:rPr spc="-10" dirty="0"/>
              <a:t>administratif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pic>
        <p:nvPicPr>
          <p:cNvPr id="17" name="Espace réservé du contenu 3"/>
          <p:cNvPicPr>
            <a:picLocks noChangeAspect="1"/>
          </p:cNvPicPr>
          <p:nvPr/>
        </p:nvPicPr>
        <p:blipFill rotWithShape="1">
          <a:blip r:embed="rId3"/>
          <a:srcRect t="11726" r="34239" b="22939"/>
          <a:stretch/>
        </p:blipFill>
        <p:spPr>
          <a:xfrm>
            <a:off x="533400" y="1263335"/>
            <a:ext cx="8116189" cy="5063018"/>
          </a:xfrm>
          <a:prstGeom prst="rect">
            <a:avLst/>
          </a:prstGeom>
        </p:spPr>
      </p:pic>
      <p:pic>
        <p:nvPicPr>
          <p:cNvPr id="18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68268" y="2514600"/>
            <a:ext cx="3084022" cy="16489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Ne pas oublier de mettre l’adresse mail de la personne qui assurera le suivi du dossier (accompagnant, personne de confiance,…) grâce aux </a:t>
            </a:r>
            <a:r>
              <a:rPr lang="fr-FR" sz="1600" b="1" dirty="0">
                <a:solidFill>
                  <a:schemeClr val="tx1"/>
                </a:solidFill>
              </a:rPr>
              <a:t>notifications </a:t>
            </a:r>
            <a:endParaRPr lang="fr-FR" sz="1600" dirty="0">
              <a:solidFill>
                <a:schemeClr val="tx1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152290" y="3429000"/>
            <a:ext cx="733910" cy="3658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886200" y="3794844"/>
            <a:ext cx="609600" cy="913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4</a:t>
            </a:r>
            <a:r>
              <a:rPr spc="-3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Compléter</a:t>
            </a:r>
            <a:r>
              <a:rPr spc="-35" dirty="0"/>
              <a:t> </a:t>
            </a:r>
            <a:r>
              <a:rPr dirty="0"/>
              <a:t>le</a:t>
            </a:r>
            <a:r>
              <a:rPr spc="-30" dirty="0"/>
              <a:t> </a:t>
            </a:r>
            <a:r>
              <a:rPr dirty="0"/>
              <a:t>volet</a:t>
            </a:r>
            <a:r>
              <a:rPr spc="-40" dirty="0"/>
              <a:t> </a:t>
            </a:r>
            <a:r>
              <a:rPr spc="-10" dirty="0"/>
              <a:t>administratif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pic>
        <p:nvPicPr>
          <p:cNvPr id="20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9400" y="6341479"/>
            <a:ext cx="1924259" cy="378229"/>
          </a:xfrm>
          <a:prstGeom prst="rect">
            <a:avLst/>
          </a:prstGeom>
        </p:spPr>
      </p:pic>
      <p:pic>
        <p:nvPicPr>
          <p:cNvPr id="21" name="Espace réservé du contenu 3"/>
          <p:cNvPicPr>
            <a:picLocks noChangeAspect="1"/>
          </p:cNvPicPr>
          <p:nvPr/>
        </p:nvPicPr>
        <p:blipFill rotWithShape="1">
          <a:blip r:embed="rId3"/>
          <a:srcRect t="5828" r="34319" b="38781"/>
          <a:stretch/>
        </p:blipFill>
        <p:spPr>
          <a:xfrm>
            <a:off x="-15437" y="1493667"/>
            <a:ext cx="6683432" cy="487125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/>
          <a:srcRect l="25571" t="10414" r="29327" b="27873"/>
          <a:stretch/>
        </p:blipFill>
        <p:spPr>
          <a:xfrm>
            <a:off x="5410200" y="1219200"/>
            <a:ext cx="3710354" cy="4114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23" name="Connecteur droit avec flèche 22"/>
          <p:cNvCxnSpPr/>
          <p:nvPr/>
        </p:nvCxnSpPr>
        <p:spPr>
          <a:xfrm flipV="1">
            <a:off x="4033517" y="3383819"/>
            <a:ext cx="1376683" cy="774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43201" y="4084978"/>
            <a:ext cx="1295399" cy="3547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Espace réservé du contenu 3"/>
          <p:cNvPicPr>
            <a:picLocks noChangeAspect="1"/>
          </p:cNvPicPr>
          <p:nvPr/>
        </p:nvPicPr>
        <p:blipFill rotWithShape="1">
          <a:blip r:embed="rId3"/>
          <a:srcRect l="28238" t="39116" r="36566" b="56552"/>
          <a:stretch/>
        </p:blipFill>
        <p:spPr>
          <a:xfrm>
            <a:off x="1828800" y="4471558"/>
            <a:ext cx="3581400" cy="38100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486400" y="3276600"/>
            <a:ext cx="3048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Accéder</a:t>
            </a:r>
            <a:r>
              <a:rPr spc="-70" dirty="0"/>
              <a:t> </a:t>
            </a:r>
            <a:r>
              <a:rPr dirty="0"/>
              <a:t>à</a:t>
            </a:r>
            <a:r>
              <a:rPr spc="-35" dirty="0"/>
              <a:t> </a:t>
            </a:r>
            <a:r>
              <a:rPr dirty="0"/>
              <a:t>l’Espace</a:t>
            </a:r>
            <a:r>
              <a:rPr spc="-60" dirty="0"/>
              <a:t> </a:t>
            </a:r>
            <a:r>
              <a:rPr dirty="0"/>
              <a:t>Particulier</a:t>
            </a:r>
            <a:r>
              <a:rPr spc="-35" dirty="0"/>
              <a:t> </a:t>
            </a:r>
            <a:r>
              <a:rPr spc="-50" dirty="0"/>
              <a:t>: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>
              <a:lnSpc>
                <a:spcPts val="209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 rotWithShape="1">
          <a:blip r:embed="rId6"/>
          <a:srcRect t="5956" r="2865" b="7760"/>
          <a:stretch/>
        </p:blipFill>
        <p:spPr>
          <a:xfrm>
            <a:off x="0" y="1212494"/>
            <a:ext cx="9144000" cy="473110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3400" y="3886201"/>
            <a:ext cx="1371600" cy="457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égende encadrée 1 14"/>
          <p:cNvSpPr/>
          <p:nvPr/>
        </p:nvSpPr>
        <p:spPr>
          <a:xfrm>
            <a:off x="4038600" y="5211735"/>
            <a:ext cx="3832167" cy="931024"/>
          </a:xfrm>
          <a:prstGeom prst="borderCallout1">
            <a:avLst>
              <a:gd name="adj1" fmla="val 45988"/>
              <a:gd name="adj2" fmla="val 164"/>
              <a:gd name="adj3" fmla="val -93703"/>
              <a:gd name="adj4" fmla="val -57180"/>
            </a:avLst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 la page d’accueil, cliquer sur « PERSONNES AGEES »</a:t>
            </a:r>
            <a:endParaRPr kumimoji="0" lang="fr-FR" sz="18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4</a:t>
            </a:r>
            <a:r>
              <a:rPr spc="-3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Compléter</a:t>
            </a:r>
            <a:r>
              <a:rPr spc="-35" dirty="0"/>
              <a:t> </a:t>
            </a:r>
            <a:r>
              <a:rPr dirty="0"/>
              <a:t>le</a:t>
            </a:r>
            <a:r>
              <a:rPr spc="-30" dirty="0"/>
              <a:t> </a:t>
            </a:r>
            <a:r>
              <a:rPr dirty="0"/>
              <a:t>volet</a:t>
            </a:r>
            <a:r>
              <a:rPr spc="-40" dirty="0"/>
              <a:t> </a:t>
            </a:r>
            <a:r>
              <a:rPr spc="-10" dirty="0"/>
              <a:t>administratif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pic>
        <p:nvPicPr>
          <p:cNvPr id="14" name="Espace réservé du contenu 3"/>
          <p:cNvPicPr>
            <a:picLocks noChangeAspect="1"/>
          </p:cNvPicPr>
          <p:nvPr/>
        </p:nvPicPr>
        <p:blipFill rotWithShape="1">
          <a:blip r:embed="rId5"/>
          <a:srcRect t="1" r="31937" b="10099"/>
          <a:stretch/>
        </p:blipFill>
        <p:spPr>
          <a:xfrm>
            <a:off x="152399" y="1215033"/>
            <a:ext cx="8497189" cy="4842196"/>
          </a:xfrm>
          <a:prstGeom prst="rect">
            <a:avLst/>
          </a:prstGeom>
        </p:spPr>
      </p:pic>
      <p:pic>
        <p:nvPicPr>
          <p:cNvPr id="15" name="object 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29400" y="6341479"/>
            <a:ext cx="1924259" cy="37822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43793" y="3429000"/>
            <a:ext cx="457200" cy="662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776"/>
            <a:ext cx="9144000" cy="6726555"/>
            <a:chOff x="0" y="131776"/>
            <a:chExt cx="9144000" cy="6726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888491"/>
              <a:ext cx="9144000" cy="12039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9831" y="1880615"/>
              <a:ext cx="8196072" cy="475792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4</a:t>
            </a:r>
            <a:r>
              <a:rPr spc="-3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Compléter</a:t>
            </a:r>
            <a:r>
              <a:rPr spc="-35" dirty="0"/>
              <a:t> </a:t>
            </a:r>
            <a:r>
              <a:rPr dirty="0"/>
              <a:t>le</a:t>
            </a:r>
            <a:r>
              <a:rPr spc="-30" dirty="0"/>
              <a:t> </a:t>
            </a:r>
            <a:r>
              <a:rPr dirty="0"/>
              <a:t>volet</a:t>
            </a:r>
            <a:r>
              <a:rPr spc="-40" dirty="0"/>
              <a:t> </a:t>
            </a:r>
            <a:r>
              <a:rPr spc="-10" dirty="0"/>
              <a:t>administratif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73736" y="1303019"/>
            <a:ext cx="4413885" cy="4799330"/>
            <a:chOff x="173736" y="1303019"/>
            <a:chExt cx="4413885" cy="4799330"/>
          </a:xfrm>
        </p:grpSpPr>
        <p:sp>
          <p:nvSpPr>
            <p:cNvPr id="10" name="object 10"/>
            <p:cNvSpPr/>
            <p:nvPr/>
          </p:nvSpPr>
          <p:spPr>
            <a:xfrm>
              <a:off x="179832" y="5344667"/>
              <a:ext cx="4392295" cy="751840"/>
            </a:xfrm>
            <a:custGeom>
              <a:avLst/>
              <a:gdLst/>
              <a:ahLst/>
              <a:cxnLst/>
              <a:rect l="l" t="t" r="r" b="b"/>
              <a:pathLst>
                <a:path w="4392295" h="751839">
                  <a:moveTo>
                    <a:pt x="0" y="751331"/>
                  </a:moveTo>
                  <a:lnTo>
                    <a:pt x="4392168" y="751331"/>
                  </a:lnTo>
                  <a:lnTo>
                    <a:pt x="4392168" y="0"/>
                  </a:lnTo>
                  <a:lnTo>
                    <a:pt x="0" y="0"/>
                  </a:lnTo>
                  <a:lnTo>
                    <a:pt x="0" y="751331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89325" y="1317497"/>
              <a:ext cx="1583690" cy="658495"/>
            </a:xfrm>
            <a:custGeom>
              <a:avLst/>
              <a:gdLst/>
              <a:ahLst/>
              <a:cxnLst/>
              <a:rect l="l" t="t" r="r" b="b"/>
              <a:pathLst>
                <a:path w="1583689" h="658494">
                  <a:moveTo>
                    <a:pt x="0" y="658367"/>
                  </a:moveTo>
                  <a:lnTo>
                    <a:pt x="1583436" y="658367"/>
                  </a:lnTo>
                  <a:lnTo>
                    <a:pt x="1583436" y="0"/>
                  </a:lnTo>
                  <a:lnTo>
                    <a:pt x="0" y="0"/>
                  </a:lnTo>
                  <a:lnTo>
                    <a:pt x="0" y="658367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31776"/>
            <a:ext cx="9144000" cy="5883910"/>
            <a:chOff x="0" y="131776"/>
            <a:chExt cx="9144000" cy="58839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43939"/>
              <a:ext cx="9144000" cy="1203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49701" y="1472946"/>
              <a:ext cx="1381125" cy="650875"/>
            </a:xfrm>
            <a:custGeom>
              <a:avLst/>
              <a:gdLst/>
              <a:ahLst/>
              <a:cxnLst/>
              <a:rect l="l" t="t" r="r" b="b"/>
              <a:pathLst>
                <a:path w="1381125" h="650875">
                  <a:moveTo>
                    <a:pt x="0" y="650748"/>
                  </a:moveTo>
                  <a:lnTo>
                    <a:pt x="1380744" y="650748"/>
                  </a:lnTo>
                  <a:lnTo>
                    <a:pt x="1380744" y="0"/>
                  </a:lnTo>
                  <a:lnTo>
                    <a:pt x="0" y="0"/>
                  </a:lnTo>
                  <a:lnTo>
                    <a:pt x="0" y="650748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247" y="2214371"/>
              <a:ext cx="8884920" cy="380085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4</a:t>
            </a:r>
            <a:r>
              <a:rPr spc="-3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Compléter</a:t>
            </a:r>
            <a:r>
              <a:rPr spc="-35" dirty="0"/>
              <a:t> </a:t>
            </a:r>
            <a:r>
              <a:rPr dirty="0"/>
              <a:t>le</a:t>
            </a:r>
            <a:r>
              <a:rPr spc="-30" dirty="0"/>
              <a:t> </a:t>
            </a:r>
            <a:r>
              <a:rPr dirty="0"/>
              <a:t>volet</a:t>
            </a:r>
            <a:r>
              <a:rPr spc="-40" dirty="0"/>
              <a:t> </a:t>
            </a:r>
            <a:r>
              <a:rPr spc="-10" dirty="0"/>
              <a:t>administratif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" y="6580453"/>
            <a:ext cx="89154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i="1" spc="-10" dirty="0">
                <a:solidFill>
                  <a:srgbClr val="90B91E"/>
                </a:solidFill>
                <a:latin typeface="Arial"/>
                <a:cs typeface="Arial"/>
              </a:rPr>
              <a:t>16/03/2017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4</a:t>
            </a:r>
            <a:r>
              <a:rPr spc="-3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Compléter</a:t>
            </a:r>
            <a:r>
              <a:rPr spc="-35" dirty="0"/>
              <a:t> </a:t>
            </a:r>
            <a:r>
              <a:rPr dirty="0"/>
              <a:t>le</a:t>
            </a:r>
            <a:r>
              <a:rPr spc="-30" dirty="0"/>
              <a:t> </a:t>
            </a:r>
            <a:r>
              <a:rPr dirty="0"/>
              <a:t>volet</a:t>
            </a:r>
            <a:r>
              <a:rPr spc="-40" dirty="0"/>
              <a:t> </a:t>
            </a:r>
            <a:r>
              <a:rPr spc="-10" dirty="0"/>
              <a:t>administratif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911352"/>
            <a:ext cx="9144000" cy="5946775"/>
            <a:chOff x="0" y="911352"/>
            <a:chExt cx="9144000" cy="59467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3" y="1990342"/>
              <a:ext cx="8839200" cy="48676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911352"/>
              <a:ext cx="9144000" cy="12039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3850" y="1340358"/>
              <a:ext cx="4006850" cy="3889375"/>
            </a:xfrm>
            <a:custGeom>
              <a:avLst/>
              <a:gdLst/>
              <a:ahLst/>
              <a:cxnLst/>
              <a:rect l="l" t="t" r="r" b="b"/>
              <a:pathLst>
                <a:path w="4006850" h="3889375">
                  <a:moveTo>
                    <a:pt x="2665476" y="650748"/>
                  </a:moveTo>
                  <a:lnTo>
                    <a:pt x="4006596" y="650748"/>
                  </a:lnTo>
                  <a:lnTo>
                    <a:pt x="4006596" y="0"/>
                  </a:lnTo>
                  <a:lnTo>
                    <a:pt x="2665476" y="0"/>
                  </a:lnTo>
                  <a:lnTo>
                    <a:pt x="2665476" y="650748"/>
                  </a:lnTo>
                  <a:close/>
                </a:path>
                <a:path w="4006850" h="3889375">
                  <a:moveTo>
                    <a:pt x="0" y="3889248"/>
                  </a:moveTo>
                  <a:lnTo>
                    <a:pt x="1872995" y="3889248"/>
                  </a:lnTo>
                  <a:lnTo>
                    <a:pt x="1872995" y="3384804"/>
                  </a:lnTo>
                  <a:lnTo>
                    <a:pt x="0" y="3384804"/>
                  </a:lnTo>
                  <a:lnTo>
                    <a:pt x="0" y="388924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" y="6580453"/>
            <a:ext cx="89154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i="1" spc="-10" dirty="0">
                <a:solidFill>
                  <a:srgbClr val="90B91E"/>
                </a:solidFill>
                <a:latin typeface="Arial"/>
                <a:cs typeface="Arial"/>
              </a:rPr>
              <a:t>16/03/2017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4</a:t>
            </a:r>
            <a:r>
              <a:rPr spc="-3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Compléter</a:t>
            </a:r>
            <a:r>
              <a:rPr spc="-35" dirty="0"/>
              <a:t> </a:t>
            </a:r>
            <a:r>
              <a:rPr dirty="0"/>
              <a:t>le</a:t>
            </a:r>
            <a:r>
              <a:rPr spc="-30" dirty="0"/>
              <a:t> </a:t>
            </a:r>
            <a:r>
              <a:rPr dirty="0"/>
              <a:t>volet</a:t>
            </a:r>
            <a:r>
              <a:rPr spc="-40" dirty="0"/>
              <a:t> </a:t>
            </a:r>
            <a:r>
              <a:rPr spc="-10" dirty="0"/>
              <a:t>administratif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911352"/>
            <a:ext cx="9144000" cy="5946775"/>
            <a:chOff x="0" y="911352"/>
            <a:chExt cx="9144000" cy="594677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383" y="1990342"/>
              <a:ext cx="8839200" cy="48676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911352"/>
              <a:ext cx="9144000" cy="12039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3850" y="1340358"/>
              <a:ext cx="4006850" cy="3889375"/>
            </a:xfrm>
            <a:custGeom>
              <a:avLst/>
              <a:gdLst/>
              <a:ahLst/>
              <a:cxnLst/>
              <a:rect l="l" t="t" r="r" b="b"/>
              <a:pathLst>
                <a:path w="4006850" h="3889375">
                  <a:moveTo>
                    <a:pt x="2522220" y="650748"/>
                  </a:moveTo>
                  <a:lnTo>
                    <a:pt x="4006596" y="650748"/>
                  </a:lnTo>
                  <a:lnTo>
                    <a:pt x="4006596" y="0"/>
                  </a:lnTo>
                  <a:lnTo>
                    <a:pt x="2522220" y="0"/>
                  </a:lnTo>
                  <a:lnTo>
                    <a:pt x="2522220" y="650748"/>
                  </a:lnTo>
                  <a:close/>
                </a:path>
                <a:path w="4006850" h="3889375">
                  <a:moveTo>
                    <a:pt x="0" y="3889248"/>
                  </a:moveTo>
                  <a:lnTo>
                    <a:pt x="1872995" y="3889248"/>
                  </a:lnTo>
                  <a:lnTo>
                    <a:pt x="1872995" y="3384804"/>
                  </a:lnTo>
                  <a:lnTo>
                    <a:pt x="0" y="3384804"/>
                  </a:lnTo>
                  <a:lnTo>
                    <a:pt x="0" y="388924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4767" y="6400799"/>
              <a:ext cx="2877312" cy="4571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145529" y="6401561"/>
              <a:ext cx="2877820" cy="375285"/>
            </a:xfrm>
            <a:custGeom>
              <a:avLst/>
              <a:gdLst/>
              <a:ahLst/>
              <a:cxnLst/>
              <a:rect l="l" t="t" r="r" b="b"/>
              <a:pathLst>
                <a:path w="2877820" h="375284">
                  <a:moveTo>
                    <a:pt x="0" y="374903"/>
                  </a:moveTo>
                  <a:lnTo>
                    <a:pt x="2877312" y="374903"/>
                  </a:lnTo>
                  <a:lnTo>
                    <a:pt x="2877312" y="0"/>
                  </a:lnTo>
                  <a:lnTo>
                    <a:pt x="0" y="0"/>
                  </a:lnTo>
                  <a:lnTo>
                    <a:pt x="0" y="374903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981456"/>
              <a:ext cx="6481572" cy="45720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23409" y="5031486"/>
              <a:ext cx="935990" cy="396240"/>
            </a:xfrm>
            <a:custGeom>
              <a:avLst/>
              <a:gdLst/>
              <a:ahLst/>
              <a:cxnLst/>
              <a:rect l="l" t="t" r="r" b="b"/>
              <a:pathLst>
                <a:path w="935989" h="396239">
                  <a:moveTo>
                    <a:pt x="0" y="396239"/>
                  </a:moveTo>
                  <a:lnTo>
                    <a:pt x="935736" y="396239"/>
                  </a:lnTo>
                  <a:lnTo>
                    <a:pt x="935736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88783" y="131776"/>
            <a:ext cx="9047480" cy="1083310"/>
            <a:chOff x="88783" y="131776"/>
            <a:chExt cx="9047480" cy="10833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4</a:t>
            </a:r>
            <a:r>
              <a:rPr spc="-3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Compléter</a:t>
            </a:r>
            <a:r>
              <a:rPr spc="-35" dirty="0"/>
              <a:t> </a:t>
            </a:r>
            <a:r>
              <a:rPr dirty="0"/>
              <a:t>le</a:t>
            </a:r>
            <a:r>
              <a:rPr spc="-30" dirty="0"/>
              <a:t> </a:t>
            </a:r>
            <a:r>
              <a:rPr dirty="0"/>
              <a:t>volet</a:t>
            </a:r>
            <a:r>
              <a:rPr spc="-40" dirty="0"/>
              <a:t> </a:t>
            </a:r>
            <a:r>
              <a:rPr spc="-10" dirty="0"/>
              <a:t>administratif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911352"/>
            <a:ext cx="9144000" cy="1203960"/>
            <a:chOff x="0" y="911352"/>
            <a:chExt cx="9144000" cy="12039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11352"/>
              <a:ext cx="9144000" cy="12039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89326" y="1340358"/>
              <a:ext cx="1341120" cy="650875"/>
            </a:xfrm>
            <a:custGeom>
              <a:avLst/>
              <a:gdLst/>
              <a:ahLst/>
              <a:cxnLst/>
              <a:rect l="l" t="t" r="r" b="b"/>
              <a:pathLst>
                <a:path w="1341120" h="650875">
                  <a:moveTo>
                    <a:pt x="0" y="650748"/>
                  </a:moveTo>
                  <a:lnTo>
                    <a:pt x="1341120" y="650748"/>
                  </a:lnTo>
                  <a:lnTo>
                    <a:pt x="1341120" y="0"/>
                  </a:lnTo>
                  <a:lnTo>
                    <a:pt x="0" y="0"/>
                  </a:lnTo>
                  <a:lnTo>
                    <a:pt x="0" y="65074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0" y="2276855"/>
            <a:ext cx="9109075" cy="3138170"/>
            <a:chOff x="0" y="2276855"/>
            <a:chExt cx="9109075" cy="313817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276855"/>
              <a:ext cx="9102852" cy="31379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3726" y="4077461"/>
              <a:ext cx="4767580" cy="504825"/>
            </a:xfrm>
            <a:custGeom>
              <a:avLst/>
              <a:gdLst/>
              <a:ahLst/>
              <a:cxnLst/>
              <a:rect l="l" t="t" r="r" b="b"/>
              <a:pathLst>
                <a:path w="4767580" h="504825">
                  <a:moveTo>
                    <a:pt x="0" y="504444"/>
                  </a:moveTo>
                  <a:lnTo>
                    <a:pt x="1382268" y="504444"/>
                  </a:lnTo>
                  <a:lnTo>
                    <a:pt x="1382268" y="0"/>
                  </a:lnTo>
                  <a:lnTo>
                    <a:pt x="0" y="0"/>
                  </a:lnTo>
                  <a:lnTo>
                    <a:pt x="0" y="504444"/>
                  </a:lnTo>
                  <a:close/>
                </a:path>
                <a:path w="4767580" h="504825">
                  <a:moveTo>
                    <a:pt x="2752344" y="504444"/>
                  </a:moveTo>
                  <a:lnTo>
                    <a:pt x="4767072" y="504444"/>
                  </a:lnTo>
                  <a:lnTo>
                    <a:pt x="4767072" y="0"/>
                  </a:lnTo>
                  <a:lnTo>
                    <a:pt x="2752344" y="0"/>
                  </a:lnTo>
                  <a:lnTo>
                    <a:pt x="2752344" y="50444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9820" y="4381500"/>
              <a:ext cx="2923031" cy="3992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179820" y="4381500"/>
              <a:ext cx="2923540" cy="399415"/>
            </a:xfrm>
            <a:custGeom>
              <a:avLst/>
              <a:gdLst/>
              <a:ahLst/>
              <a:cxnLst/>
              <a:rect l="l" t="t" r="r" b="b"/>
              <a:pathLst>
                <a:path w="2923540" h="399414">
                  <a:moveTo>
                    <a:pt x="0" y="399288"/>
                  </a:moveTo>
                  <a:lnTo>
                    <a:pt x="2923031" y="399288"/>
                  </a:lnTo>
                  <a:lnTo>
                    <a:pt x="2923031" y="0"/>
                  </a:lnTo>
                  <a:lnTo>
                    <a:pt x="0" y="0"/>
                  </a:lnTo>
                  <a:lnTo>
                    <a:pt x="0" y="399288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776"/>
            <a:ext cx="9144000" cy="6732905"/>
            <a:chOff x="0" y="131776"/>
            <a:chExt cx="9144000" cy="6732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196339"/>
              <a:ext cx="9144000" cy="34564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48071" y="3717035"/>
              <a:ext cx="749935" cy="431800"/>
            </a:xfrm>
            <a:custGeom>
              <a:avLst/>
              <a:gdLst/>
              <a:ahLst/>
              <a:cxnLst/>
              <a:rect l="l" t="t" r="r" b="b"/>
              <a:pathLst>
                <a:path w="749935" h="431800">
                  <a:moveTo>
                    <a:pt x="695832" y="0"/>
                  </a:moveTo>
                  <a:lnTo>
                    <a:pt x="0" y="0"/>
                  </a:lnTo>
                  <a:lnTo>
                    <a:pt x="0" y="107822"/>
                  </a:lnTo>
                  <a:lnTo>
                    <a:pt x="588010" y="107822"/>
                  </a:lnTo>
                  <a:lnTo>
                    <a:pt x="588010" y="323469"/>
                  </a:lnTo>
                  <a:lnTo>
                    <a:pt x="534162" y="323469"/>
                  </a:lnTo>
                  <a:lnTo>
                    <a:pt x="641985" y="431291"/>
                  </a:lnTo>
                  <a:lnTo>
                    <a:pt x="749807" y="323469"/>
                  </a:lnTo>
                  <a:lnTo>
                    <a:pt x="695832" y="323469"/>
                  </a:lnTo>
                  <a:lnTo>
                    <a:pt x="6958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48071" y="3717035"/>
              <a:ext cx="749935" cy="431800"/>
            </a:xfrm>
            <a:custGeom>
              <a:avLst/>
              <a:gdLst/>
              <a:ahLst/>
              <a:cxnLst/>
              <a:rect l="l" t="t" r="r" b="b"/>
              <a:pathLst>
                <a:path w="749935" h="431800">
                  <a:moveTo>
                    <a:pt x="0" y="107822"/>
                  </a:moveTo>
                  <a:lnTo>
                    <a:pt x="588010" y="107822"/>
                  </a:lnTo>
                  <a:lnTo>
                    <a:pt x="588010" y="323469"/>
                  </a:lnTo>
                  <a:lnTo>
                    <a:pt x="534162" y="323469"/>
                  </a:lnTo>
                  <a:lnTo>
                    <a:pt x="641985" y="431291"/>
                  </a:lnTo>
                  <a:lnTo>
                    <a:pt x="749807" y="323469"/>
                  </a:lnTo>
                  <a:lnTo>
                    <a:pt x="695832" y="323469"/>
                  </a:lnTo>
                  <a:lnTo>
                    <a:pt x="695832" y="0"/>
                  </a:lnTo>
                  <a:lnTo>
                    <a:pt x="0" y="0"/>
                  </a:lnTo>
                  <a:lnTo>
                    <a:pt x="0" y="107822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8378" y="1550669"/>
              <a:ext cx="1484630" cy="650875"/>
            </a:xfrm>
            <a:custGeom>
              <a:avLst/>
              <a:gdLst/>
              <a:ahLst/>
              <a:cxnLst/>
              <a:rect l="l" t="t" r="r" b="b"/>
              <a:pathLst>
                <a:path w="1484629" h="650875">
                  <a:moveTo>
                    <a:pt x="0" y="650748"/>
                  </a:moveTo>
                  <a:lnTo>
                    <a:pt x="1484376" y="650748"/>
                  </a:lnTo>
                  <a:lnTo>
                    <a:pt x="1484376" y="0"/>
                  </a:lnTo>
                  <a:lnTo>
                    <a:pt x="0" y="0"/>
                  </a:lnTo>
                  <a:lnTo>
                    <a:pt x="0" y="65074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8504" y="4160519"/>
              <a:ext cx="4573524" cy="5090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3555" y="4415028"/>
              <a:ext cx="2240280" cy="15422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3555" y="5879590"/>
              <a:ext cx="2295144" cy="97840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83835" y="4471416"/>
              <a:ext cx="2298191" cy="12664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97552" y="5692138"/>
              <a:ext cx="2270759" cy="11658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08504" y="4148328"/>
              <a:ext cx="4573905" cy="2710180"/>
            </a:xfrm>
            <a:custGeom>
              <a:avLst/>
              <a:gdLst/>
              <a:ahLst/>
              <a:cxnLst/>
              <a:rect l="l" t="t" r="r" b="b"/>
              <a:pathLst>
                <a:path w="4573905" h="2710179">
                  <a:moveTo>
                    <a:pt x="4573524" y="2709669"/>
                  </a:moveTo>
                  <a:lnTo>
                    <a:pt x="4573524" y="0"/>
                  </a:lnTo>
                  <a:lnTo>
                    <a:pt x="0" y="0"/>
                  </a:lnTo>
                  <a:lnTo>
                    <a:pt x="0" y="2709669"/>
                  </a:lnTo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5</a:t>
            </a:r>
            <a:r>
              <a:rPr spc="-35" dirty="0"/>
              <a:t> </a:t>
            </a:r>
            <a:r>
              <a:rPr dirty="0"/>
              <a:t>:</a:t>
            </a:r>
            <a:r>
              <a:rPr spc="-20" dirty="0"/>
              <a:t> </a:t>
            </a:r>
            <a:r>
              <a:rPr dirty="0"/>
              <a:t>Déclarer</a:t>
            </a:r>
            <a:r>
              <a:rPr spc="-55" dirty="0"/>
              <a:t> </a:t>
            </a:r>
            <a:r>
              <a:rPr dirty="0"/>
              <a:t>son</a:t>
            </a:r>
            <a:r>
              <a:rPr spc="-40" dirty="0"/>
              <a:t> </a:t>
            </a:r>
            <a:r>
              <a:rPr dirty="0"/>
              <a:t>médecin</a:t>
            </a:r>
            <a:r>
              <a:rPr spc="-30" dirty="0"/>
              <a:t> </a:t>
            </a:r>
            <a:r>
              <a:rPr spc="-10" dirty="0"/>
              <a:t>traitant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17" name="object 17"/>
          <p:cNvSpPr txBox="1"/>
          <p:nvPr/>
        </p:nvSpPr>
        <p:spPr>
          <a:xfrm>
            <a:off x="54102" y="5086350"/>
            <a:ext cx="2400300" cy="1199515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 marR="85090" algn="just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Arial MT"/>
                <a:cs typeface="Arial MT"/>
              </a:rPr>
              <a:t>Le</a:t>
            </a:r>
            <a:r>
              <a:rPr sz="1800" spc="275" dirty="0">
                <a:latin typeface="Arial MT"/>
                <a:cs typeface="Arial MT"/>
              </a:rPr>
              <a:t>  </a:t>
            </a:r>
            <a:r>
              <a:rPr sz="1800" dirty="0">
                <a:latin typeface="Arial MT"/>
                <a:cs typeface="Arial MT"/>
              </a:rPr>
              <a:t>médecin</a:t>
            </a:r>
            <a:r>
              <a:rPr sz="1800" spc="280" dirty="0">
                <a:latin typeface="Arial MT"/>
                <a:cs typeface="Arial MT"/>
              </a:rPr>
              <a:t>  </a:t>
            </a:r>
            <a:r>
              <a:rPr sz="1800" spc="-10" dirty="0">
                <a:latin typeface="Arial MT"/>
                <a:cs typeface="Arial MT"/>
              </a:rPr>
              <a:t>traitant </a:t>
            </a:r>
            <a:r>
              <a:rPr sz="1800" dirty="0">
                <a:latin typeface="Arial MT"/>
                <a:cs typeface="Arial MT"/>
              </a:rPr>
              <a:t>est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recherché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dans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la </a:t>
            </a:r>
            <a:r>
              <a:rPr sz="1800" dirty="0">
                <a:latin typeface="Arial MT"/>
                <a:cs typeface="Arial MT"/>
              </a:rPr>
              <a:t>base</a:t>
            </a:r>
            <a:r>
              <a:rPr sz="1800" spc="190" dirty="0">
                <a:latin typeface="Arial MT"/>
                <a:cs typeface="Arial MT"/>
              </a:rPr>
              <a:t>   </a:t>
            </a:r>
            <a:r>
              <a:rPr sz="1800" dirty="0">
                <a:latin typeface="Arial MT"/>
                <a:cs typeface="Arial MT"/>
              </a:rPr>
              <a:t>nationale</a:t>
            </a:r>
            <a:r>
              <a:rPr sz="1800" spc="200" dirty="0">
                <a:latin typeface="Arial MT"/>
                <a:cs typeface="Arial MT"/>
              </a:rPr>
              <a:t>  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spc="-10" dirty="0">
                <a:latin typeface="Arial MT"/>
                <a:cs typeface="Arial MT"/>
              </a:rPr>
              <a:t>l’ASIP-Santé.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88363"/>
            <a:ext cx="9144000" cy="5469890"/>
            <a:chOff x="0" y="1388363"/>
            <a:chExt cx="9144000" cy="5469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88363"/>
              <a:ext cx="9107971" cy="44165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829300"/>
              <a:ext cx="9050326" cy="48005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156197" y="1701546"/>
              <a:ext cx="1485900" cy="650875"/>
            </a:xfrm>
            <a:custGeom>
              <a:avLst/>
              <a:gdLst/>
              <a:ahLst/>
              <a:cxnLst/>
              <a:rect l="l" t="t" r="r" b="b"/>
              <a:pathLst>
                <a:path w="1485900" h="650875">
                  <a:moveTo>
                    <a:pt x="0" y="650748"/>
                  </a:moveTo>
                  <a:lnTo>
                    <a:pt x="1485900" y="650748"/>
                  </a:lnTo>
                  <a:lnTo>
                    <a:pt x="1485900" y="0"/>
                  </a:lnTo>
                  <a:lnTo>
                    <a:pt x="0" y="0"/>
                  </a:lnTo>
                  <a:lnTo>
                    <a:pt x="0" y="650748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91021" y="5098542"/>
              <a:ext cx="3150235" cy="1477010"/>
            </a:xfrm>
            <a:custGeom>
              <a:avLst/>
              <a:gdLst/>
              <a:ahLst/>
              <a:cxnLst/>
              <a:rect l="l" t="t" r="r" b="b"/>
              <a:pathLst>
                <a:path w="3150234" h="1477009">
                  <a:moveTo>
                    <a:pt x="3150107" y="0"/>
                  </a:moveTo>
                  <a:lnTo>
                    <a:pt x="0" y="0"/>
                  </a:lnTo>
                  <a:lnTo>
                    <a:pt x="0" y="1476755"/>
                  </a:lnTo>
                  <a:lnTo>
                    <a:pt x="3150107" y="1476755"/>
                  </a:lnTo>
                  <a:lnTo>
                    <a:pt x="3150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91021" y="5098542"/>
              <a:ext cx="3150235" cy="1477010"/>
            </a:xfrm>
            <a:custGeom>
              <a:avLst/>
              <a:gdLst/>
              <a:ahLst/>
              <a:cxnLst/>
              <a:rect l="l" t="t" r="r" b="b"/>
              <a:pathLst>
                <a:path w="3150234" h="1477009">
                  <a:moveTo>
                    <a:pt x="0" y="1476755"/>
                  </a:moveTo>
                  <a:lnTo>
                    <a:pt x="3150107" y="1476755"/>
                  </a:lnTo>
                  <a:lnTo>
                    <a:pt x="3150107" y="0"/>
                  </a:lnTo>
                  <a:lnTo>
                    <a:pt x="0" y="0"/>
                  </a:lnTo>
                  <a:lnTo>
                    <a:pt x="0" y="1476755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25" dirty="0"/>
              <a:t> </a:t>
            </a:r>
            <a:r>
              <a:rPr dirty="0"/>
              <a:t>6</a:t>
            </a:r>
            <a:r>
              <a:rPr spc="-30" dirty="0"/>
              <a:t> </a:t>
            </a:r>
            <a:r>
              <a:rPr dirty="0"/>
              <a:t>:</a:t>
            </a:r>
            <a:r>
              <a:rPr spc="-20" dirty="0"/>
              <a:t> </a:t>
            </a:r>
            <a:r>
              <a:rPr dirty="0"/>
              <a:t>Faire</a:t>
            </a:r>
            <a:r>
              <a:rPr spc="-40" dirty="0"/>
              <a:t> </a:t>
            </a:r>
            <a:r>
              <a:rPr dirty="0"/>
              <a:t>remplir</a:t>
            </a:r>
            <a:r>
              <a:rPr spc="-35" dirty="0"/>
              <a:t> </a:t>
            </a:r>
            <a:r>
              <a:rPr dirty="0"/>
              <a:t>le</a:t>
            </a:r>
            <a:r>
              <a:rPr spc="-15" dirty="0"/>
              <a:t> </a:t>
            </a:r>
            <a:r>
              <a:rPr dirty="0"/>
              <a:t>volet</a:t>
            </a:r>
            <a:r>
              <a:rPr spc="-35" dirty="0"/>
              <a:t> </a:t>
            </a:r>
            <a:r>
              <a:rPr spc="-10" dirty="0"/>
              <a:t>médical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83223" y="5125339"/>
            <a:ext cx="2435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55625" algn="l"/>
                <a:tab pos="1723389" algn="l"/>
              </a:tabLst>
            </a:pPr>
            <a:r>
              <a:rPr sz="1800" spc="-25" dirty="0">
                <a:latin typeface="Arial MT"/>
                <a:cs typeface="Arial MT"/>
              </a:rPr>
              <a:t>Le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médecin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traitant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17690" y="5125339"/>
            <a:ext cx="20453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790700">
              <a:lnSpc>
                <a:spcPct val="100000"/>
              </a:lnSpc>
              <a:spcBef>
                <a:spcPts val="100"/>
              </a:spcBef>
              <a:tabLst>
                <a:tab pos="1186815" algn="l"/>
                <a:tab pos="1548130" algn="l"/>
              </a:tabLst>
            </a:pPr>
            <a:r>
              <a:rPr sz="1800" spc="-25" dirty="0">
                <a:latin typeface="Arial MT"/>
                <a:cs typeface="Arial MT"/>
              </a:rPr>
              <a:t>va </a:t>
            </a:r>
            <a:r>
              <a:rPr sz="1800" spc="-10" dirty="0">
                <a:latin typeface="Arial MT"/>
                <a:cs typeface="Arial MT"/>
              </a:rPr>
              <a:t>compléter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le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0" dirty="0">
                <a:latin typeface="Arial MT"/>
                <a:cs typeface="Arial MT"/>
              </a:rPr>
              <a:t>volet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3223" y="5399633"/>
            <a:ext cx="8001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pouvoir médical </a:t>
            </a:r>
            <a:r>
              <a:rPr sz="1800" spc="-25" dirty="0">
                <a:latin typeface="Arial MT"/>
                <a:cs typeface="Arial MT"/>
              </a:rPr>
              <a:t>dossier,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8838" y="5673648"/>
            <a:ext cx="20053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  <a:tabLst>
                <a:tab pos="447675" algn="l"/>
                <a:tab pos="1736089" algn="l"/>
              </a:tabLst>
            </a:pPr>
            <a:r>
              <a:rPr sz="1800" spc="-25" dirty="0">
                <a:latin typeface="Arial MT"/>
                <a:cs typeface="Arial MT"/>
              </a:rPr>
              <a:t>et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autonomie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du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441325" algn="l"/>
              </a:tabLst>
            </a:pPr>
            <a:r>
              <a:rPr sz="1800" spc="-25" dirty="0">
                <a:latin typeface="Arial MT"/>
                <a:cs typeface="Arial MT"/>
              </a:rPr>
              <a:t>en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25" dirty="0">
                <a:latin typeface="Arial MT"/>
                <a:cs typeface="Arial MT"/>
              </a:rPr>
              <a:t>se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32090" y="5948578"/>
            <a:ext cx="1130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connectant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43783" y="5445252"/>
            <a:ext cx="1656714" cy="390525"/>
          </a:xfrm>
          <a:custGeom>
            <a:avLst/>
            <a:gdLst/>
            <a:ahLst/>
            <a:cxnLst/>
            <a:rect l="l" t="t" r="r" b="b"/>
            <a:pathLst>
              <a:path w="1656714" h="390525">
                <a:moveTo>
                  <a:pt x="0" y="390144"/>
                </a:moveTo>
                <a:lnTo>
                  <a:pt x="1656588" y="390144"/>
                </a:lnTo>
                <a:lnTo>
                  <a:pt x="1656588" y="0"/>
                </a:lnTo>
                <a:lnTo>
                  <a:pt x="0" y="0"/>
                </a:lnTo>
                <a:lnTo>
                  <a:pt x="0" y="390144"/>
                </a:lnTo>
                <a:close/>
              </a:path>
            </a:pathLst>
          </a:custGeom>
          <a:ln w="1219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970523" y="6244552"/>
            <a:ext cx="1980564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 MT"/>
                <a:cs typeface="Arial MT"/>
              </a:rPr>
              <a:t>avec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carte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CPS.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25" dirty="0"/>
              <a:t> </a:t>
            </a:r>
            <a:r>
              <a:rPr dirty="0"/>
              <a:t>6</a:t>
            </a:r>
            <a:r>
              <a:rPr spc="-30" dirty="0"/>
              <a:t> </a:t>
            </a:r>
            <a:r>
              <a:rPr dirty="0"/>
              <a:t>:</a:t>
            </a:r>
            <a:r>
              <a:rPr spc="-20" dirty="0"/>
              <a:t> </a:t>
            </a:r>
            <a:r>
              <a:rPr dirty="0"/>
              <a:t>Faire</a:t>
            </a:r>
            <a:r>
              <a:rPr spc="-40" dirty="0"/>
              <a:t> </a:t>
            </a:r>
            <a:r>
              <a:rPr dirty="0"/>
              <a:t>remplir</a:t>
            </a:r>
            <a:r>
              <a:rPr spc="-35" dirty="0"/>
              <a:t> </a:t>
            </a:r>
            <a:r>
              <a:rPr dirty="0"/>
              <a:t>le</a:t>
            </a:r>
            <a:r>
              <a:rPr spc="-15" dirty="0"/>
              <a:t> </a:t>
            </a:r>
            <a:r>
              <a:rPr dirty="0"/>
              <a:t>volet</a:t>
            </a:r>
            <a:r>
              <a:rPr spc="-35" dirty="0"/>
              <a:t> </a:t>
            </a:r>
            <a:r>
              <a:rPr spc="-10" dirty="0"/>
              <a:t>médical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2538" y="1581911"/>
            <a:ext cx="2673350" cy="1010919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4064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20"/>
              </a:spcBef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Option</a:t>
            </a:r>
            <a:r>
              <a:rPr sz="20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1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endParaRPr sz="2000" dirty="0">
              <a:latin typeface="Arial MT"/>
              <a:cs typeface="Arial MT"/>
            </a:endParaRPr>
          </a:p>
          <a:p>
            <a:pPr marL="635" algn="ctr">
              <a:lnSpc>
                <a:spcPts val="2235"/>
              </a:lnSpc>
              <a:spcBef>
                <a:spcPts val="480"/>
              </a:spcBef>
            </a:pP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RENDEZ-VOUS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235"/>
              </a:lnSpc>
            </a:pP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médecin</a:t>
            </a:r>
            <a:endParaRPr sz="2000" dirty="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90600" y="2598927"/>
            <a:ext cx="2685415" cy="3900170"/>
            <a:chOff x="179831" y="2604516"/>
            <a:chExt cx="2685415" cy="390017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831" y="2604516"/>
              <a:ext cx="2685288" cy="389991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9831" y="2604516"/>
              <a:ext cx="2685415" cy="3900170"/>
            </a:xfrm>
            <a:custGeom>
              <a:avLst/>
              <a:gdLst/>
              <a:ahLst/>
              <a:cxnLst/>
              <a:rect l="l" t="t" r="r" b="b"/>
              <a:pathLst>
                <a:path w="2685415" h="3900170">
                  <a:moveTo>
                    <a:pt x="0" y="3899916"/>
                  </a:moveTo>
                  <a:lnTo>
                    <a:pt x="2685288" y="3899916"/>
                  </a:lnTo>
                  <a:lnTo>
                    <a:pt x="2685288" y="0"/>
                  </a:lnTo>
                  <a:lnTo>
                    <a:pt x="0" y="0"/>
                  </a:lnTo>
                  <a:lnTo>
                    <a:pt x="0" y="3899916"/>
                  </a:lnTo>
                  <a:close/>
                </a:path>
              </a:pathLst>
            </a:custGeom>
            <a:ln w="12192">
              <a:solidFill>
                <a:srgbClr val="CADF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46040" y="1583181"/>
            <a:ext cx="2685415" cy="1073150"/>
          </a:xfrm>
          <a:prstGeom prst="rect">
            <a:avLst/>
          </a:prstGeom>
          <a:solidFill>
            <a:srgbClr val="9BBA58"/>
          </a:solidFill>
        </p:spPr>
        <p:txBody>
          <a:bodyPr vert="horz" wrap="square" lIns="0" tIns="87630" rIns="0" bIns="0" rtlCol="0">
            <a:spAutoFit/>
          </a:bodyPr>
          <a:lstStyle/>
          <a:p>
            <a:pPr marL="401955" marR="393700" indent="382270">
              <a:lnSpc>
                <a:spcPct val="129500"/>
              </a:lnSpc>
              <a:spcBef>
                <a:spcPts val="690"/>
              </a:spcBef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Option</a:t>
            </a:r>
            <a:r>
              <a:rPr sz="20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MT"/>
                <a:cs typeface="Arial MT"/>
              </a:rPr>
              <a:t>2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APPEL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médecin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64410" y="2656331"/>
            <a:ext cx="2685415" cy="2811780"/>
          </a:xfrm>
          <a:prstGeom prst="rect">
            <a:avLst/>
          </a:prstGeom>
          <a:solidFill>
            <a:srgbClr val="DBE7B6">
              <a:alpha val="90194"/>
            </a:srgbClr>
          </a:solidFill>
          <a:ln w="12192">
            <a:solidFill>
              <a:srgbClr val="CCEDF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marL="258445" marR="137795" indent="-172720">
              <a:lnSpc>
                <a:spcPct val="86300"/>
              </a:lnSpc>
              <a:spcBef>
                <a:spcPts val="665"/>
              </a:spcBef>
              <a:buChar char="•"/>
              <a:tabLst>
                <a:tab pos="258445" algn="l"/>
              </a:tabLst>
            </a:pPr>
            <a:r>
              <a:rPr sz="1600" dirty="0">
                <a:latin typeface="Arial MT"/>
                <a:cs typeface="Arial MT"/>
              </a:rPr>
              <a:t>Pour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l’informer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la </a:t>
            </a:r>
            <a:r>
              <a:rPr sz="1600" dirty="0">
                <a:latin typeface="Arial MT"/>
                <a:cs typeface="Arial MT"/>
              </a:rPr>
              <a:t>démarche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et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lui </a:t>
            </a:r>
            <a:r>
              <a:rPr sz="1600" dirty="0">
                <a:latin typeface="Arial MT"/>
                <a:cs typeface="Arial MT"/>
              </a:rPr>
              <a:t>demander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compléter </a:t>
            </a:r>
            <a:r>
              <a:rPr sz="1600" dirty="0">
                <a:latin typeface="Arial MT"/>
                <a:cs typeface="Arial MT"/>
              </a:rPr>
              <a:t>sur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ViaTrajectoire</a:t>
            </a:r>
            <a:r>
              <a:rPr sz="1600" dirty="0">
                <a:latin typeface="Arial MT"/>
                <a:cs typeface="Arial MT"/>
              </a:rPr>
              <a:t> le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volet </a:t>
            </a:r>
            <a:r>
              <a:rPr sz="1600" dirty="0">
                <a:latin typeface="Arial MT"/>
                <a:cs typeface="Arial MT"/>
              </a:rPr>
              <a:t>médical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et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autonomie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du </a:t>
            </a:r>
            <a:r>
              <a:rPr sz="1600" spc="-10" dirty="0">
                <a:latin typeface="Arial MT"/>
                <a:cs typeface="Arial MT"/>
              </a:rPr>
              <a:t>dossier.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1504188"/>
            <a:ext cx="9133840" cy="3599815"/>
            <a:chOff x="0" y="1504188"/>
            <a:chExt cx="9133840" cy="359981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504188"/>
              <a:ext cx="8855675" cy="34184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146" y="1985010"/>
              <a:ext cx="9093835" cy="2978150"/>
            </a:xfrm>
            <a:custGeom>
              <a:avLst/>
              <a:gdLst/>
              <a:ahLst/>
              <a:cxnLst/>
              <a:rect l="l" t="t" r="r" b="b"/>
              <a:pathLst>
                <a:path w="9093835" h="2978150">
                  <a:moveTo>
                    <a:pt x="7716011" y="650748"/>
                  </a:moveTo>
                  <a:lnTo>
                    <a:pt x="9093708" y="650748"/>
                  </a:lnTo>
                  <a:lnTo>
                    <a:pt x="9093708" y="0"/>
                  </a:lnTo>
                  <a:lnTo>
                    <a:pt x="7716011" y="0"/>
                  </a:lnTo>
                  <a:lnTo>
                    <a:pt x="7716011" y="650748"/>
                  </a:lnTo>
                  <a:close/>
                </a:path>
                <a:path w="9093835" h="2978150">
                  <a:moveTo>
                    <a:pt x="0" y="2208276"/>
                  </a:moveTo>
                  <a:lnTo>
                    <a:pt x="5483352" y="2208276"/>
                  </a:lnTo>
                  <a:lnTo>
                    <a:pt x="5483352" y="1344167"/>
                  </a:lnTo>
                  <a:lnTo>
                    <a:pt x="0" y="1344167"/>
                  </a:lnTo>
                  <a:lnTo>
                    <a:pt x="0" y="2208276"/>
                  </a:lnTo>
                  <a:close/>
                </a:path>
                <a:path w="9093835" h="2978150">
                  <a:moveTo>
                    <a:pt x="1379220" y="2977896"/>
                  </a:moveTo>
                  <a:lnTo>
                    <a:pt x="4764023" y="2977896"/>
                  </a:lnTo>
                  <a:lnTo>
                    <a:pt x="4764023" y="2607564"/>
                  </a:lnTo>
                  <a:lnTo>
                    <a:pt x="1379220" y="2607564"/>
                  </a:lnTo>
                  <a:lnTo>
                    <a:pt x="1379220" y="2977896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28588" y="2997708"/>
              <a:ext cx="2735580" cy="2106295"/>
            </a:xfrm>
            <a:custGeom>
              <a:avLst/>
              <a:gdLst/>
              <a:ahLst/>
              <a:cxnLst/>
              <a:rect l="l" t="t" r="r" b="b"/>
              <a:pathLst>
                <a:path w="2735579" h="2106295">
                  <a:moveTo>
                    <a:pt x="2735580" y="0"/>
                  </a:moveTo>
                  <a:lnTo>
                    <a:pt x="0" y="0"/>
                  </a:lnTo>
                  <a:lnTo>
                    <a:pt x="0" y="2106168"/>
                  </a:lnTo>
                  <a:lnTo>
                    <a:pt x="2735580" y="2106168"/>
                  </a:lnTo>
                  <a:lnTo>
                    <a:pt x="2735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15" dirty="0"/>
              <a:t> </a:t>
            </a:r>
            <a:r>
              <a:rPr dirty="0"/>
              <a:t>7</a:t>
            </a:r>
            <a:r>
              <a:rPr spc="-3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Finaliser</a:t>
            </a:r>
            <a:r>
              <a:rPr spc="-35" dirty="0"/>
              <a:t> </a:t>
            </a:r>
            <a:r>
              <a:rPr dirty="0"/>
              <a:t>et</a:t>
            </a:r>
            <a:r>
              <a:rPr spc="-25" dirty="0"/>
              <a:t> </a:t>
            </a:r>
            <a:r>
              <a:rPr dirty="0"/>
              <a:t>lancer</a:t>
            </a:r>
            <a:r>
              <a:rPr spc="-30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spc="-10" dirty="0"/>
              <a:t>recherche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1913382" y="5375909"/>
            <a:ext cx="5318760" cy="646430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70180" marR="163830" indent="443230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Arial MT"/>
                <a:cs typeface="Arial MT"/>
              </a:rPr>
              <a:t>Pour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finaliser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envoyer le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dossier,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il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est </a:t>
            </a:r>
            <a:r>
              <a:rPr sz="1800" dirty="0">
                <a:latin typeface="Arial MT"/>
                <a:cs typeface="Arial MT"/>
              </a:rPr>
              <a:t>nécessaire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signer</a:t>
            </a:r>
            <a:r>
              <a:rPr sz="1800" b="1" u="sng" spc="-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électroniquement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 MT"/>
                <a:cs typeface="Arial MT"/>
              </a:rPr>
              <a:t>celui-</a:t>
            </a:r>
            <a:r>
              <a:rPr sz="1800" spc="-25" dirty="0">
                <a:latin typeface="Arial MT"/>
                <a:cs typeface="Arial MT"/>
              </a:rPr>
              <a:t>ci.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73775" y="2995332"/>
            <a:ext cx="2807046" cy="1826782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92075" marR="160020">
              <a:lnSpc>
                <a:spcPct val="100000"/>
              </a:lnSpc>
              <a:spcBef>
                <a:spcPts val="85"/>
              </a:spcBef>
            </a:pPr>
            <a:r>
              <a:rPr sz="1800" dirty="0">
                <a:latin typeface="Arial MT"/>
                <a:cs typeface="Arial MT"/>
              </a:rPr>
              <a:t>Si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 err="1">
                <a:latin typeface="Arial MT"/>
                <a:cs typeface="Arial MT"/>
              </a:rPr>
              <a:t>vous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lang="fr-FR" sz="1800" spc="-30" dirty="0" smtClean="0">
                <a:latin typeface="Arial MT"/>
                <a:cs typeface="Arial MT"/>
              </a:rPr>
              <a:t>êtes le demandeur, </a:t>
            </a:r>
            <a:r>
              <a:rPr sz="1800" spc="-10" dirty="0" err="1" smtClean="0">
                <a:latin typeface="Arial MT"/>
                <a:cs typeface="Arial MT"/>
              </a:rPr>
              <a:t>cochez</a:t>
            </a:r>
            <a:endParaRPr sz="1800" dirty="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«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futur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résident </a:t>
            </a:r>
            <a:r>
              <a:rPr sz="1800" spc="-25" dirty="0">
                <a:latin typeface="Arial MT"/>
                <a:cs typeface="Arial MT"/>
              </a:rPr>
              <a:t>».</a:t>
            </a:r>
            <a:endParaRPr sz="1800" dirty="0">
              <a:latin typeface="Arial MT"/>
              <a:cs typeface="Arial MT"/>
            </a:endParaRPr>
          </a:p>
          <a:p>
            <a:pPr marL="92075" marR="83820">
              <a:lnSpc>
                <a:spcPct val="100000"/>
              </a:lnSpc>
              <a:spcBef>
                <a:spcPts val="1195"/>
              </a:spcBef>
            </a:pPr>
            <a:r>
              <a:rPr sz="1800" dirty="0">
                <a:latin typeface="Arial MT"/>
                <a:cs typeface="Arial MT"/>
              </a:rPr>
              <a:t>Si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vous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accompagnez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un </a:t>
            </a:r>
            <a:r>
              <a:rPr sz="1800" dirty="0" err="1" smtClean="0">
                <a:latin typeface="Arial MT"/>
                <a:cs typeface="Arial MT"/>
              </a:rPr>
              <a:t>futur</a:t>
            </a:r>
            <a:r>
              <a:rPr sz="1800" spc="-20" dirty="0" smtClean="0">
                <a:latin typeface="Arial MT"/>
                <a:cs typeface="Arial MT"/>
              </a:rPr>
              <a:t> </a:t>
            </a:r>
            <a:r>
              <a:rPr sz="1800" spc="-10" dirty="0" err="1" smtClean="0">
                <a:latin typeface="Arial MT"/>
                <a:cs typeface="Arial MT"/>
              </a:rPr>
              <a:t>résident</a:t>
            </a:r>
            <a:r>
              <a:rPr lang="fr-FR" sz="1800" spc="-10" dirty="0" smtClean="0">
                <a:latin typeface="Arial MT"/>
                <a:cs typeface="Arial MT"/>
              </a:rPr>
              <a:t>,</a:t>
            </a:r>
            <a:r>
              <a:rPr sz="1800" spc="-10" dirty="0" smtClean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cochez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«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représentant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l’usager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»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776"/>
            <a:ext cx="9144000" cy="6726555"/>
            <a:chOff x="0" y="131776"/>
            <a:chExt cx="9144000" cy="6726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 err="1"/>
              <a:t>L’espace</a:t>
            </a:r>
            <a:r>
              <a:rPr spc="-165" dirty="0"/>
              <a:t> </a:t>
            </a:r>
            <a:r>
              <a:rPr spc="-10" dirty="0" err="1" smtClean="0"/>
              <a:t>particulier</a:t>
            </a:r>
            <a:r>
              <a:rPr lang="fr-FR" spc="-10" dirty="0" smtClean="0"/>
              <a:t>, consulter l’annuaire</a:t>
            </a:r>
            <a:endParaRPr spc="-10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>
              <a:lnSpc>
                <a:spcPts val="2090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pic>
        <p:nvPicPr>
          <p:cNvPr id="13" name="Espace réservé du contenu 3"/>
          <p:cNvPicPr>
            <a:picLocks noChangeAspect="1"/>
          </p:cNvPicPr>
          <p:nvPr/>
        </p:nvPicPr>
        <p:blipFill rotWithShape="1">
          <a:blip r:embed="rId5"/>
          <a:srcRect l="19862" t="26836" r="1894" b="16830"/>
          <a:stretch/>
        </p:blipFill>
        <p:spPr>
          <a:xfrm>
            <a:off x="339067" y="1309265"/>
            <a:ext cx="8653549" cy="467175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62800" y="4267201"/>
            <a:ext cx="1600200" cy="1066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819401" y="3429001"/>
            <a:ext cx="1371599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3505200" y="3886201"/>
            <a:ext cx="0" cy="2285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486400" y="4419600"/>
            <a:ext cx="1676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2895600" y="4267201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4267200" y="4267201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204" y="1269491"/>
            <a:ext cx="8927592" cy="43281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15" dirty="0"/>
              <a:t> </a:t>
            </a:r>
            <a:r>
              <a:rPr dirty="0"/>
              <a:t>7</a:t>
            </a:r>
            <a:r>
              <a:rPr spc="-3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Finaliser</a:t>
            </a:r>
            <a:r>
              <a:rPr spc="-35" dirty="0"/>
              <a:t> </a:t>
            </a:r>
            <a:r>
              <a:rPr dirty="0"/>
              <a:t>et</a:t>
            </a:r>
            <a:r>
              <a:rPr spc="-25" dirty="0"/>
              <a:t> </a:t>
            </a:r>
            <a:r>
              <a:rPr dirty="0"/>
              <a:t>lancer</a:t>
            </a:r>
            <a:r>
              <a:rPr spc="-30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spc="-10" dirty="0"/>
              <a:t>recherche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" y="6580453"/>
            <a:ext cx="89154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i="1" spc="-10" dirty="0">
                <a:solidFill>
                  <a:srgbClr val="90B91E"/>
                </a:solidFill>
                <a:latin typeface="Arial"/>
                <a:cs typeface="Arial"/>
              </a:rPr>
              <a:t>16/03/2017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144" y="673404"/>
            <a:ext cx="9134856" cy="5927597"/>
            <a:chOff x="9144" y="826770"/>
            <a:chExt cx="9134856" cy="5927597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" y="1269491"/>
              <a:ext cx="4063493" cy="54848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4" y="871728"/>
              <a:ext cx="9134856" cy="4892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93514" y="826770"/>
              <a:ext cx="1728470" cy="535305"/>
            </a:xfrm>
            <a:custGeom>
              <a:avLst/>
              <a:gdLst/>
              <a:ahLst/>
              <a:cxnLst/>
              <a:rect l="l" t="t" r="r" b="b"/>
              <a:pathLst>
                <a:path w="1728470" h="535305">
                  <a:moveTo>
                    <a:pt x="0" y="534924"/>
                  </a:moveTo>
                  <a:lnTo>
                    <a:pt x="1728215" y="534924"/>
                  </a:lnTo>
                  <a:lnTo>
                    <a:pt x="1728215" y="0"/>
                  </a:lnTo>
                  <a:lnTo>
                    <a:pt x="0" y="0"/>
                  </a:lnTo>
                  <a:lnTo>
                    <a:pt x="0" y="53492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59608" y="4379975"/>
              <a:ext cx="1301495" cy="56388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Etape 8 : Présélectionner les établissements</a:t>
            </a:r>
            <a:endParaRPr lang="fr-FR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12" name="object 12"/>
          <p:cNvSpPr txBox="1"/>
          <p:nvPr/>
        </p:nvSpPr>
        <p:spPr>
          <a:xfrm>
            <a:off x="3203448" y="1682495"/>
            <a:ext cx="5922645" cy="420628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1610"/>
              </a:lnSpc>
            </a:pPr>
            <a:r>
              <a:rPr sz="1200" dirty="0">
                <a:latin typeface="Arial MT"/>
                <a:cs typeface="Arial MT"/>
              </a:rPr>
              <a:t>Le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critère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géographique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à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renseigner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obligatoirement.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 </a:t>
            </a:r>
            <a:r>
              <a:rPr sz="1200" spc="-10" dirty="0">
                <a:latin typeface="Arial MT"/>
                <a:cs typeface="Arial MT"/>
              </a:rPr>
              <a:t>défaut,</a:t>
            </a:r>
            <a:endParaRPr sz="1200" dirty="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c’est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ville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du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lieu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d’habitation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qui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s’inscrit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mais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choix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modifiable</a:t>
            </a:r>
            <a:r>
              <a:rPr sz="1400" spc="-10" dirty="0">
                <a:latin typeface="Arial MT"/>
                <a:cs typeface="Arial MT"/>
              </a:rPr>
              <a:t>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15340" y="2390876"/>
            <a:ext cx="4631067" cy="402674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ts val="1660"/>
              </a:lnSpc>
            </a:pPr>
            <a:r>
              <a:rPr sz="1200" dirty="0">
                <a:latin typeface="Arial MT"/>
                <a:cs typeface="Arial MT"/>
              </a:rPr>
              <a:t>Par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défaut,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recherche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d’établissements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s’effectue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sur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rayon</a:t>
            </a:r>
            <a:endParaRPr sz="1200" dirty="0">
              <a:latin typeface="Arial MT"/>
              <a:cs typeface="Arial MT"/>
            </a:endParaRPr>
          </a:p>
          <a:p>
            <a:pPr marL="9080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3km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à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partir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ville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indiquée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(distance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modifiable).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47822" y="3079869"/>
            <a:ext cx="2857500" cy="7521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200" dirty="0">
                <a:latin typeface="Arial MT"/>
                <a:cs typeface="Arial MT"/>
              </a:rPr>
              <a:t>Par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défaut,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type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d’hébergement </a:t>
            </a:r>
            <a:r>
              <a:rPr sz="1200" dirty="0">
                <a:latin typeface="Arial MT"/>
                <a:cs typeface="Arial MT"/>
              </a:rPr>
              <a:t>renseigné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dans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volet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administratif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sélectionné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mais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possible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modifier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ou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d’en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ajouter.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46762" y="3626248"/>
            <a:ext cx="8733475" cy="3093718"/>
            <a:chOff x="281940" y="3754841"/>
            <a:chExt cx="8733475" cy="3093718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25397" y="4181155"/>
              <a:ext cx="1530095" cy="179527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40344" y="3754841"/>
              <a:ext cx="1675071" cy="3093718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6512" y="4561332"/>
              <a:ext cx="2584704" cy="38252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81940" y="4556760"/>
              <a:ext cx="2593975" cy="391795"/>
            </a:xfrm>
            <a:custGeom>
              <a:avLst/>
              <a:gdLst/>
              <a:ahLst/>
              <a:cxnLst/>
              <a:rect l="l" t="t" r="r" b="b"/>
              <a:pathLst>
                <a:path w="2593975" h="391795">
                  <a:moveTo>
                    <a:pt x="0" y="391668"/>
                  </a:moveTo>
                  <a:lnTo>
                    <a:pt x="2593848" y="391668"/>
                  </a:lnTo>
                  <a:lnTo>
                    <a:pt x="2593848" y="0"/>
                  </a:lnTo>
                  <a:lnTo>
                    <a:pt x="0" y="0"/>
                  </a:lnTo>
                  <a:lnTo>
                    <a:pt x="0" y="391668"/>
                  </a:lnTo>
                  <a:close/>
                </a:path>
              </a:pathLst>
            </a:custGeom>
            <a:ln w="914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Ellipse 37"/>
          <p:cNvSpPr/>
          <p:nvPr/>
        </p:nvSpPr>
        <p:spPr>
          <a:xfrm>
            <a:off x="7848600" y="5231765"/>
            <a:ext cx="1274571" cy="115817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solidFill>
                  <a:schemeClr val="tx1"/>
                </a:solidFill>
              </a:rPr>
              <a:t>Attention, trop de prestations sélectionnées, risque de bloquer la recherche de structures</a:t>
            </a:r>
            <a:endParaRPr lang="fr-FR" sz="900" dirty="0">
              <a:solidFill>
                <a:schemeClr val="tx1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24008" y="4850743"/>
            <a:ext cx="2612476" cy="68929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Arial MT"/>
                <a:cs typeface="Arial MT"/>
              </a:rPr>
              <a:t>Certains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EHPAD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ont</a:t>
            </a:r>
            <a:r>
              <a:rPr sz="1100" spc="-25" dirty="0">
                <a:latin typeface="Arial MT"/>
                <a:cs typeface="Arial MT"/>
              </a:rPr>
              <a:t> des </a:t>
            </a:r>
            <a:r>
              <a:rPr sz="1100" dirty="0">
                <a:latin typeface="Arial MT"/>
                <a:cs typeface="Arial MT"/>
              </a:rPr>
              <a:t>lits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réservés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pour</a:t>
            </a:r>
            <a:r>
              <a:rPr sz="1100" spc="-25" dirty="0">
                <a:latin typeface="Arial MT"/>
                <a:cs typeface="Arial MT"/>
              </a:rPr>
              <a:t> des </a:t>
            </a:r>
            <a:r>
              <a:rPr sz="1100" dirty="0">
                <a:latin typeface="Arial MT"/>
                <a:cs typeface="Arial MT"/>
              </a:rPr>
              <a:t>bénéficiaires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6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mutuelles, </a:t>
            </a:r>
            <a:r>
              <a:rPr sz="1100" dirty="0">
                <a:latin typeface="Arial MT"/>
                <a:cs typeface="Arial MT"/>
              </a:rPr>
              <a:t>mais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choix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réduira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le </a:t>
            </a:r>
            <a:r>
              <a:rPr sz="1100" dirty="0">
                <a:latin typeface="Arial MT"/>
                <a:cs typeface="Arial MT"/>
              </a:rPr>
              <a:t>nombre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d’EHPAD proposés.</a:t>
            </a:r>
            <a:endParaRPr sz="1100" dirty="0">
              <a:latin typeface="Arial MT"/>
              <a:cs typeface="Arial MT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H="1">
            <a:off x="2722686" y="5105400"/>
            <a:ext cx="304038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 flipV="1">
            <a:off x="2718222" y="5616416"/>
            <a:ext cx="2971997" cy="49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>
            <a:off x="2736039" y="5958568"/>
            <a:ext cx="4469127" cy="58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 flipH="1">
            <a:off x="2718222" y="2103123"/>
            <a:ext cx="485226" cy="33527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2736038" y="2545070"/>
            <a:ext cx="679302" cy="4810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H="1">
            <a:off x="2718222" y="3391229"/>
            <a:ext cx="429600" cy="2631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71244"/>
            <a:ext cx="9144000" cy="5287010"/>
            <a:chOff x="0" y="1571244"/>
            <a:chExt cx="9144000" cy="5287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76" y="1571244"/>
              <a:ext cx="5504688" cy="50977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31975" y="6309359"/>
              <a:ext cx="1080770" cy="360045"/>
            </a:xfrm>
            <a:custGeom>
              <a:avLst/>
              <a:gdLst/>
              <a:ahLst/>
              <a:cxnLst/>
              <a:rect l="l" t="t" r="r" b="b"/>
              <a:pathLst>
                <a:path w="1080770" h="360045">
                  <a:moveTo>
                    <a:pt x="0" y="359663"/>
                  </a:moveTo>
                  <a:lnTo>
                    <a:pt x="1080515" y="359663"/>
                  </a:lnTo>
                  <a:lnTo>
                    <a:pt x="1080515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8783" y="131776"/>
            <a:ext cx="9047480" cy="1083310"/>
            <a:chOff x="88783" y="131776"/>
            <a:chExt cx="9047480" cy="10833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39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Etape</a:t>
            </a:r>
            <a:r>
              <a:rPr spc="-40" dirty="0"/>
              <a:t> </a:t>
            </a:r>
            <a:r>
              <a:rPr dirty="0"/>
              <a:t>8</a:t>
            </a:r>
            <a:r>
              <a:rPr spc="-40" dirty="0"/>
              <a:t> </a:t>
            </a:r>
            <a:r>
              <a:rPr dirty="0"/>
              <a:t>:</a:t>
            </a:r>
            <a:r>
              <a:rPr spc="-25" dirty="0"/>
              <a:t> </a:t>
            </a:r>
            <a:r>
              <a:rPr dirty="0"/>
              <a:t>Présélectionner</a:t>
            </a:r>
            <a:r>
              <a:rPr spc="-60" dirty="0"/>
              <a:t> </a:t>
            </a:r>
            <a:r>
              <a:rPr dirty="0"/>
              <a:t>les</a:t>
            </a:r>
            <a:r>
              <a:rPr spc="-40" dirty="0"/>
              <a:t> </a:t>
            </a:r>
            <a:r>
              <a:rPr spc="-10" dirty="0"/>
              <a:t>établissements</a:t>
            </a: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4" y="894588"/>
            <a:ext cx="9134856" cy="53187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pc="-10" dirty="0"/>
              <a:t>16/03/2017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776"/>
            <a:ext cx="9144000" cy="6726555"/>
            <a:chOff x="0" y="131776"/>
            <a:chExt cx="9144000" cy="6726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39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Etape</a:t>
            </a:r>
            <a:r>
              <a:rPr spc="-40" dirty="0"/>
              <a:t> </a:t>
            </a:r>
            <a:r>
              <a:rPr dirty="0"/>
              <a:t>8</a:t>
            </a:r>
            <a:r>
              <a:rPr spc="-40" dirty="0"/>
              <a:t> </a:t>
            </a:r>
            <a:r>
              <a:rPr dirty="0"/>
              <a:t>:</a:t>
            </a:r>
            <a:r>
              <a:rPr spc="-25" dirty="0"/>
              <a:t> </a:t>
            </a:r>
            <a:r>
              <a:rPr dirty="0"/>
              <a:t>Présélectionner</a:t>
            </a:r>
            <a:r>
              <a:rPr spc="-60" dirty="0"/>
              <a:t> </a:t>
            </a:r>
            <a:r>
              <a:rPr dirty="0"/>
              <a:t>les</a:t>
            </a:r>
            <a:r>
              <a:rPr spc="-40" dirty="0"/>
              <a:t> </a:t>
            </a:r>
            <a:r>
              <a:rPr spc="-10" dirty="0"/>
              <a:t>établissements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144" y="835152"/>
            <a:ext cx="9135110" cy="5843270"/>
            <a:chOff x="9144" y="835152"/>
            <a:chExt cx="9135110" cy="584327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" y="894588"/>
              <a:ext cx="9134856" cy="5318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01134" y="849630"/>
              <a:ext cx="1655445" cy="535305"/>
            </a:xfrm>
            <a:custGeom>
              <a:avLst/>
              <a:gdLst/>
              <a:ahLst/>
              <a:cxnLst/>
              <a:rect l="l" t="t" r="r" b="b"/>
              <a:pathLst>
                <a:path w="1655445" h="535305">
                  <a:moveTo>
                    <a:pt x="0" y="534924"/>
                  </a:moveTo>
                  <a:lnTo>
                    <a:pt x="1655064" y="534924"/>
                  </a:lnTo>
                  <a:lnTo>
                    <a:pt x="1655064" y="0"/>
                  </a:lnTo>
                  <a:lnTo>
                    <a:pt x="0" y="0"/>
                  </a:lnTo>
                  <a:lnTo>
                    <a:pt x="0" y="53492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51" y="848868"/>
              <a:ext cx="9017508" cy="58293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96083" y="6021323"/>
              <a:ext cx="576580" cy="143510"/>
            </a:xfrm>
            <a:custGeom>
              <a:avLst/>
              <a:gdLst/>
              <a:ahLst/>
              <a:cxnLst/>
              <a:rect l="l" t="t" r="r" b="b"/>
              <a:pathLst>
                <a:path w="576580" h="143510">
                  <a:moveTo>
                    <a:pt x="576071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576071" y="143255"/>
                  </a:lnTo>
                  <a:lnTo>
                    <a:pt x="57607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6083" y="6021323"/>
              <a:ext cx="576580" cy="143510"/>
            </a:xfrm>
            <a:custGeom>
              <a:avLst/>
              <a:gdLst/>
              <a:ahLst/>
              <a:cxnLst/>
              <a:rect l="l" t="t" r="r" b="b"/>
              <a:pathLst>
                <a:path w="576580" h="143510">
                  <a:moveTo>
                    <a:pt x="0" y="143255"/>
                  </a:moveTo>
                  <a:lnTo>
                    <a:pt x="576071" y="143255"/>
                  </a:lnTo>
                  <a:lnTo>
                    <a:pt x="576071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12192">
              <a:solidFill>
                <a:srgbClr val="E1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0011" y="6173723"/>
              <a:ext cx="1369060" cy="143510"/>
            </a:xfrm>
            <a:custGeom>
              <a:avLst/>
              <a:gdLst/>
              <a:ahLst/>
              <a:cxnLst/>
              <a:rect l="l" t="t" r="r" b="b"/>
              <a:pathLst>
                <a:path w="1369060" h="143510">
                  <a:moveTo>
                    <a:pt x="1368552" y="0"/>
                  </a:moveTo>
                  <a:lnTo>
                    <a:pt x="0" y="0"/>
                  </a:lnTo>
                  <a:lnTo>
                    <a:pt x="0" y="143255"/>
                  </a:lnTo>
                  <a:lnTo>
                    <a:pt x="1368552" y="143255"/>
                  </a:lnTo>
                  <a:lnTo>
                    <a:pt x="1368552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20011" y="6173723"/>
              <a:ext cx="1369060" cy="143510"/>
            </a:xfrm>
            <a:custGeom>
              <a:avLst/>
              <a:gdLst/>
              <a:ahLst/>
              <a:cxnLst/>
              <a:rect l="l" t="t" r="r" b="b"/>
              <a:pathLst>
                <a:path w="1369060" h="143510">
                  <a:moveTo>
                    <a:pt x="0" y="143255"/>
                  </a:moveTo>
                  <a:lnTo>
                    <a:pt x="1368552" y="143255"/>
                  </a:lnTo>
                  <a:lnTo>
                    <a:pt x="1368552" y="0"/>
                  </a:lnTo>
                  <a:lnTo>
                    <a:pt x="0" y="0"/>
                  </a:lnTo>
                  <a:lnTo>
                    <a:pt x="0" y="143255"/>
                  </a:lnTo>
                  <a:close/>
                </a:path>
              </a:pathLst>
            </a:custGeom>
            <a:ln w="12192">
              <a:solidFill>
                <a:srgbClr val="E1E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39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Etape</a:t>
            </a:r>
            <a:r>
              <a:rPr spc="-40" dirty="0"/>
              <a:t> </a:t>
            </a:r>
            <a:r>
              <a:rPr dirty="0"/>
              <a:t>8</a:t>
            </a:r>
            <a:r>
              <a:rPr spc="-40" dirty="0"/>
              <a:t> </a:t>
            </a:r>
            <a:r>
              <a:rPr dirty="0"/>
              <a:t>:</a:t>
            </a:r>
            <a:r>
              <a:rPr spc="-25" dirty="0"/>
              <a:t> </a:t>
            </a:r>
            <a:r>
              <a:rPr dirty="0"/>
              <a:t>Présélectionner</a:t>
            </a:r>
            <a:r>
              <a:rPr spc="-60" dirty="0"/>
              <a:t> </a:t>
            </a:r>
            <a:r>
              <a:rPr dirty="0"/>
              <a:t>les</a:t>
            </a:r>
            <a:r>
              <a:rPr spc="-40" dirty="0"/>
              <a:t> </a:t>
            </a:r>
            <a:r>
              <a:rPr spc="-10" dirty="0"/>
              <a:t>établissements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" y="894588"/>
            <a:ext cx="9134856" cy="53187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4676" y="1571244"/>
            <a:ext cx="5560060" cy="5153025"/>
            <a:chOff x="74676" y="1571244"/>
            <a:chExt cx="5560060" cy="515302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6" y="1571244"/>
              <a:ext cx="5503164" cy="29839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76" y="4553711"/>
              <a:ext cx="5559971" cy="2170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64635" y="4555236"/>
              <a:ext cx="2013585" cy="386080"/>
            </a:xfrm>
            <a:custGeom>
              <a:avLst/>
              <a:gdLst/>
              <a:ahLst/>
              <a:cxnLst/>
              <a:rect l="l" t="t" r="r" b="b"/>
              <a:pathLst>
                <a:path w="2013585" h="386079">
                  <a:moveTo>
                    <a:pt x="0" y="385571"/>
                  </a:moveTo>
                  <a:lnTo>
                    <a:pt x="2013204" y="385571"/>
                  </a:lnTo>
                  <a:lnTo>
                    <a:pt x="2013204" y="0"/>
                  </a:lnTo>
                  <a:lnTo>
                    <a:pt x="0" y="0"/>
                  </a:lnTo>
                  <a:lnTo>
                    <a:pt x="0" y="385571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6860"/>
            <a:ext cx="9144000" cy="5311140"/>
            <a:chOff x="0" y="1546860"/>
            <a:chExt cx="9144000" cy="5311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" y="1546860"/>
              <a:ext cx="9134856" cy="48554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39339" y="4436364"/>
              <a:ext cx="2161540" cy="433070"/>
            </a:xfrm>
            <a:custGeom>
              <a:avLst/>
              <a:gdLst/>
              <a:ahLst/>
              <a:cxnLst/>
              <a:rect l="l" t="t" r="r" b="b"/>
              <a:pathLst>
                <a:path w="2161540" h="433070">
                  <a:moveTo>
                    <a:pt x="0" y="432816"/>
                  </a:moveTo>
                  <a:lnTo>
                    <a:pt x="2161032" y="432816"/>
                  </a:lnTo>
                  <a:lnTo>
                    <a:pt x="2161032" y="0"/>
                  </a:lnTo>
                  <a:lnTo>
                    <a:pt x="0" y="0"/>
                  </a:lnTo>
                  <a:lnTo>
                    <a:pt x="0" y="43281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8783" y="131776"/>
            <a:ext cx="9047480" cy="1083310"/>
            <a:chOff x="88783" y="131776"/>
            <a:chExt cx="9047480" cy="10833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39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Etape</a:t>
            </a:r>
            <a:r>
              <a:rPr spc="-40" dirty="0"/>
              <a:t> </a:t>
            </a:r>
            <a:r>
              <a:rPr dirty="0"/>
              <a:t>8</a:t>
            </a:r>
            <a:r>
              <a:rPr spc="-40" dirty="0"/>
              <a:t> </a:t>
            </a:r>
            <a:r>
              <a:rPr dirty="0"/>
              <a:t>:</a:t>
            </a:r>
            <a:r>
              <a:rPr spc="-25" dirty="0"/>
              <a:t> </a:t>
            </a:r>
            <a:r>
              <a:rPr dirty="0"/>
              <a:t>Présélectionner</a:t>
            </a:r>
            <a:r>
              <a:rPr spc="-60" dirty="0"/>
              <a:t> </a:t>
            </a:r>
            <a:r>
              <a:rPr dirty="0"/>
              <a:t>les</a:t>
            </a:r>
            <a:r>
              <a:rPr spc="-40" dirty="0"/>
              <a:t> </a:t>
            </a:r>
            <a:r>
              <a:rPr spc="-10" dirty="0"/>
              <a:t>établissements</a:t>
            </a: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4" y="894588"/>
            <a:ext cx="9134856" cy="53187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39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Etape</a:t>
            </a:r>
            <a:r>
              <a:rPr spc="-40" dirty="0"/>
              <a:t> </a:t>
            </a:r>
            <a:r>
              <a:rPr dirty="0"/>
              <a:t>8</a:t>
            </a:r>
            <a:r>
              <a:rPr spc="-40" dirty="0"/>
              <a:t> </a:t>
            </a:r>
            <a:r>
              <a:rPr dirty="0"/>
              <a:t>:</a:t>
            </a:r>
            <a:r>
              <a:rPr spc="-25" dirty="0"/>
              <a:t> </a:t>
            </a:r>
            <a:r>
              <a:rPr dirty="0"/>
              <a:t>Présélectionner</a:t>
            </a:r>
            <a:r>
              <a:rPr spc="-60" dirty="0"/>
              <a:t> </a:t>
            </a:r>
            <a:r>
              <a:rPr dirty="0"/>
              <a:t>les</a:t>
            </a:r>
            <a:r>
              <a:rPr spc="-40" dirty="0"/>
              <a:t> </a:t>
            </a:r>
            <a:r>
              <a:rPr spc="-10" dirty="0"/>
              <a:t>établissements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44" y="894588"/>
            <a:ext cx="9134856" cy="53187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4676" y="1571244"/>
            <a:ext cx="5560060" cy="5153025"/>
            <a:chOff x="74676" y="1571244"/>
            <a:chExt cx="5560060" cy="515302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6" y="1571244"/>
              <a:ext cx="5503164" cy="29839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76" y="4553711"/>
              <a:ext cx="5559971" cy="21701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07891" y="2205227"/>
              <a:ext cx="1797050" cy="386080"/>
            </a:xfrm>
            <a:custGeom>
              <a:avLst/>
              <a:gdLst/>
              <a:ahLst/>
              <a:cxnLst/>
              <a:rect l="l" t="t" r="r" b="b"/>
              <a:pathLst>
                <a:path w="1797050" h="386080">
                  <a:moveTo>
                    <a:pt x="0" y="385572"/>
                  </a:moveTo>
                  <a:lnTo>
                    <a:pt x="1796795" y="385572"/>
                  </a:lnTo>
                  <a:lnTo>
                    <a:pt x="1796795" y="0"/>
                  </a:lnTo>
                  <a:lnTo>
                    <a:pt x="0" y="0"/>
                  </a:lnTo>
                  <a:lnTo>
                    <a:pt x="0" y="385572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46860"/>
            <a:ext cx="9144000" cy="5311140"/>
            <a:chOff x="0" y="1546860"/>
            <a:chExt cx="9144000" cy="5311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" y="1546860"/>
              <a:ext cx="9134856" cy="48554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43628" y="4431792"/>
              <a:ext cx="2161540" cy="431800"/>
            </a:xfrm>
            <a:custGeom>
              <a:avLst/>
              <a:gdLst/>
              <a:ahLst/>
              <a:cxnLst/>
              <a:rect l="l" t="t" r="r" b="b"/>
              <a:pathLst>
                <a:path w="2161540" h="431800">
                  <a:moveTo>
                    <a:pt x="0" y="431292"/>
                  </a:moveTo>
                  <a:lnTo>
                    <a:pt x="2161031" y="431292"/>
                  </a:lnTo>
                  <a:lnTo>
                    <a:pt x="2161031" y="0"/>
                  </a:lnTo>
                  <a:lnTo>
                    <a:pt x="0" y="0"/>
                  </a:lnTo>
                  <a:lnTo>
                    <a:pt x="0" y="431292"/>
                  </a:lnTo>
                  <a:close/>
                </a:path>
              </a:pathLst>
            </a:custGeom>
            <a:ln w="1219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88783" y="131776"/>
            <a:ext cx="9047480" cy="1083310"/>
            <a:chOff x="88783" y="131776"/>
            <a:chExt cx="9047480" cy="108331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039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Etape</a:t>
            </a:r>
            <a:r>
              <a:rPr spc="-40" dirty="0"/>
              <a:t> </a:t>
            </a:r>
            <a:r>
              <a:rPr dirty="0"/>
              <a:t>8</a:t>
            </a:r>
            <a:r>
              <a:rPr spc="-40" dirty="0"/>
              <a:t> </a:t>
            </a:r>
            <a:r>
              <a:rPr dirty="0"/>
              <a:t>:</a:t>
            </a:r>
            <a:r>
              <a:rPr spc="-25" dirty="0"/>
              <a:t> </a:t>
            </a:r>
            <a:r>
              <a:rPr dirty="0"/>
              <a:t>Présélectionner</a:t>
            </a:r>
            <a:r>
              <a:rPr spc="-60" dirty="0"/>
              <a:t> </a:t>
            </a:r>
            <a:r>
              <a:rPr dirty="0"/>
              <a:t>les</a:t>
            </a:r>
            <a:r>
              <a:rPr spc="-40" dirty="0"/>
              <a:t> </a:t>
            </a:r>
            <a:r>
              <a:rPr spc="-10" dirty="0"/>
              <a:t>établissements</a:t>
            </a: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4" y="894588"/>
            <a:ext cx="9134856" cy="531876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579" y="6580453"/>
            <a:ext cx="79248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i="1" spc="-10" dirty="0">
                <a:solidFill>
                  <a:srgbClr val="90B91E"/>
                </a:solidFill>
                <a:latin typeface="Arial"/>
                <a:cs typeface="Arial"/>
              </a:rPr>
              <a:t>6/03/2017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31776"/>
            <a:ext cx="9135745" cy="6588759"/>
            <a:chOff x="0" y="131776"/>
            <a:chExt cx="9135745" cy="658875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04316"/>
              <a:ext cx="9072371" cy="51054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9</a:t>
            </a:r>
            <a:r>
              <a:rPr spc="-30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Contacter</a:t>
            </a:r>
            <a:r>
              <a:rPr spc="-45" dirty="0"/>
              <a:t> </a:t>
            </a:r>
            <a:r>
              <a:rPr dirty="0"/>
              <a:t>les</a:t>
            </a:r>
            <a:r>
              <a:rPr spc="-30" dirty="0"/>
              <a:t> </a:t>
            </a:r>
            <a:r>
              <a:rPr spc="-10" dirty="0"/>
              <a:t>établissements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80594" y="967613"/>
            <a:ext cx="7573645" cy="5812155"/>
            <a:chOff x="180594" y="967613"/>
            <a:chExt cx="7573645" cy="5812155"/>
          </a:xfrm>
        </p:grpSpPr>
        <p:sp>
          <p:nvSpPr>
            <p:cNvPr id="11" name="object 11"/>
            <p:cNvSpPr/>
            <p:nvPr/>
          </p:nvSpPr>
          <p:spPr>
            <a:xfrm>
              <a:off x="6011417" y="982218"/>
              <a:ext cx="1728470" cy="535305"/>
            </a:xfrm>
            <a:custGeom>
              <a:avLst/>
              <a:gdLst/>
              <a:ahLst/>
              <a:cxnLst/>
              <a:rect l="l" t="t" r="r" b="b"/>
              <a:pathLst>
                <a:path w="1728470" h="535305">
                  <a:moveTo>
                    <a:pt x="0" y="534924"/>
                  </a:moveTo>
                  <a:lnTo>
                    <a:pt x="1728215" y="534924"/>
                  </a:lnTo>
                  <a:lnTo>
                    <a:pt x="1728215" y="0"/>
                  </a:lnTo>
                  <a:lnTo>
                    <a:pt x="0" y="0"/>
                  </a:lnTo>
                  <a:lnTo>
                    <a:pt x="0" y="53492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594" y="6133336"/>
              <a:ext cx="6192520" cy="646430"/>
            </a:xfrm>
            <a:custGeom>
              <a:avLst/>
              <a:gdLst/>
              <a:ahLst/>
              <a:cxnLst/>
              <a:rect l="l" t="t" r="r" b="b"/>
              <a:pathLst>
                <a:path w="6192520" h="646429">
                  <a:moveTo>
                    <a:pt x="6192012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6192012" y="646176"/>
                  </a:lnTo>
                  <a:lnTo>
                    <a:pt x="6192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80594" y="6133336"/>
            <a:ext cx="6192520" cy="646430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627380" marR="93980" indent="-525780">
              <a:lnSpc>
                <a:spcPct val="100000"/>
              </a:lnSpc>
              <a:spcBef>
                <a:spcPts val="315"/>
              </a:spcBef>
            </a:pPr>
            <a:r>
              <a:rPr sz="1800" spc="-10" dirty="0">
                <a:latin typeface="Arial MT"/>
                <a:cs typeface="Arial MT"/>
              </a:rPr>
              <a:t>L’onglet </a:t>
            </a:r>
            <a:r>
              <a:rPr sz="1800" dirty="0">
                <a:latin typeface="Arial MT"/>
                <a:cs typeface="Arial MT"/>
              </a:rPr>
              <a:t>«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Contacter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établissements »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permet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d’envoyer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demande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aux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établissements</a:t>
            </a:r>
            <a:r>
              <a:rPr sz="1800" spc="-10" dirty="0">
                <a:latin typeface="Arial MT"/>
                <a:cs typeface="Arial MT"/>
              </a:rPr>
              <a:t> présélectionnés.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22876" y="5062728"/>
            <a:ext cx="2447925" cy="337185"/>
            <a:chOff x="4722876" y="5062728"/>
            <a:chExt cx="2447925" cy="337185"/>
          </a:xfrm>
        </p:grpSpPr>
        <p:sp>
          <p:nvSpPr>
            <p:cNvPr id="15" name="object 15"/>
            <p:cNvSpPr/>
            <p:nvPr/>
          </p:nvSpPr>
          <p:spPr>
            <a:xfrm>
              <a:off x="4728972" y="5068824"/>
              <a:ext cx="2435860" cy="325120"/>
            </a:xfrm>
            <a:custGeom>
              <a:avLst/>
              <a:gdLst/>
              <a:ahLst/>
              <a:cxnLst/>
              <a:rect l="l" t="t" r="r" b="b"/>
              <a:pathLst>
                <a:path w="2435859" h="325120">
                  <a:moveTo>
                    <a:pt x="2435352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2435352" y="324612"/>
                  </a:lnTo>
                  <a:lnTo>
                    <a:pt x="2435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28972" y="5068824"/>
              <a:ext cx="2435860" cy="325120"/>
            </a:xfrm>
            <a:custGeom>
              <a:avLst/>
              <a:gdLst/>
              <a:ahLst/>
              <a:cxnLst/>
              <a:rect l="l" t="t" r="r" b="b"/>
              <a:pathLst>
                <a:path w="2435859" h="325120">
                  <a:moveTo>
                    <a:pt x="0" y="324612"/>
                  </a:moveTo>
                  <a:lnTo>
                    <a:pt x="2435352" y="324612"/>
                  </a:lnTo>
                  <a:lnTo>
                    <a:pt x="2435352" y="0"/>
                  </a:lnTo>
                  <a:lnTo>
                    <a:pt x="0" y="0"/>
                  </a:lnTo>
                  <a:lnTo>
                    <a:pt x="0" y="324612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674989" y="636828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38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39" y="6580453"/>
            <a:ext cx="89154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i="1" spc="-10" dirty="0">
                <a:solidFill>
                  <a:srgbClr val="90B91E"/>
                </a:solidFill>
                <a:latin typeface="Arial"/>
                <a:cs typeface="Arial"/>
              </a:rPr>
              <a:t>16/03/2017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288" y="865632"/>
            <a:ext cx="9072880" cy="5987415"/>
            <a:chOff x="18288" y="865632"/>
            <a:chExt cx="9072880" cy="598741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" y="865632"/>
              <a:ext cx="9072372" cy="51054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8965" y="5929121"/>
              <a:ext cx="8280400" cy="923925"/>
            </a:xfrm>
            <a:custGeom>
              <a:avLst/>
              <a:gdLst/>
              <a:ahLst/>
              <a:cxnLst/>
              <a:rect l="l" t="t" r="r" b="b"/>
              <a:pathLst>
                <a:path w="8280400" h="923925">
                  <a:moveTo>
                    <a:pt x="8279892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8279892" y="923544"/>
                  </a:lnTo>
                  <a:lnTo>
                    <a:pt x="8279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Etape</a:t>
            </a:r>
            <a:r>
              <a:rPr spc="-20" dirty="0"/>
              <a:t> </a:t>
            </a:r>
            <a:r>
              <a:rPr dirty="0"/>
              <a:t>9</a:t>
            </a:r>
            <a:r>
              <a:rPr spc="-25" dirty="0"/>
              <a:t> 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Contacter</a:t>
            </a:r>
            <a:r>
              <a:rPr spc="-45" dirty="0"/>
              <a:t> </a:t>
            </a:r>
            <a:r>
              <a:rPr dirty="0"/>
              <a:t>les</a:t>
            </a:r>
            <a:r>
              <a:rPr spc="-20" dirty="0"/>
              <a:t> </a:t>
            </a:r>
            <a:r>
              <a:rPr spc="-10" dirty="0"/>
              <a:t>établissements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8965" y="5929121"/>
            <a:ext cx="8280400" cy="923925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02235" marR="99060" algn="ctr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latin typeface="Arial MT"/>
                <a:cs typeface="Arial MT"/>
              </a:rPr>
              <a:t>Pour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accepter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demande,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EHPAD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besoin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connaître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l’état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santé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personne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autonomie.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Pour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cela,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médecin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traitant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doit</a:t>
            </a:r>
            <a:r>
              <a:rPr sz="1800" spc="-20" dirty="0">
                <a:latin typeface="Arial MT"/>
                <a:cs typeface="Arial MT"/>
              </a:rPr>
              <a:t> être </a:t>
            </a:r>
            <a:r>
              <a:rPr sz="1800" dirty="0">
                <a:latin typeface="Arial MT"/>
                <a:cs typeface="Arial MT"/>
              </a:rPr>
              <a:t>contacté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afin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qu’il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complète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volets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médical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autonomie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votre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dossier.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67555" y="3753611"/>
            <a:ext cx="1879600" cy="467995"/>
          </a:xfrm>
          <a:custGeom>
            <a:avLst/>
            <a:gdLst/>
            <a:ahLst/>
            <a:cxnLst/>
            <a:rect l="l" t="t" r="r" b="b"/>
            <a:pathLst>
              <a:path w="1879600" h="467995">
                <a:moveTo>
                  <a:pt x="0" y="467868"/>
                </a:moveTo>
                <a:lnTo>
                  <a:pt x="1879092" y="467868"/>
                </a:lnTo>
                <a:lnTo>
                  <a:pt x="1879092" y="0"/>
                </a:lnTo>
                <a:lnTo>
                  <a:pt x="0" y="0"/>
                </a:lnTo>
                <a:lnTo>
                  <a:pt x="0" y="46786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74989" y="636828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39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776"/>
            <a:ext cx="9144000" cy="6726555"/>
            <a:chOff x="0" y="131776"/>
            <a:chExt cx="9144000" cy="6726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057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solidFill>
                  <a:srgbClr val="63398A"/>
                </a:solidFill>
              </a:rPr>
              <a:t>L’annuaire</a:t>
            </a:r>
            <a:r>
              <a:rPr sz="2900" spc="-75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en</a:t>
            </a:r>
            <a:r>
              <a:rPr sz="2900" spc="-50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ligne</a:t>
            </a:r>
            <a:r>
              <a:rPr sz="2900" spc="-45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-</a:t>
            </a:r>
            <a:r>
              <a:rPr sz="2900" spc="-40" dirty="0">
                <a:solidFill>
                  <a:srgbClr val="63398A"/>
                </a:solidFill>
              </a:rPr>
              <a:t> </a:t>
            </a:r>
            <a:r>
              <a:rPr sz="2900" spc="-10" dirty="0">
                <a:solidFill>
                  <a:srgbClr val="63398A"/>
                </a:solidFill>
                <a:hlinkClick r:id="rId5"/>
              </a:rPr>
              <a:t>http://www.viatrajectoire.fr</a:t>
            </a:r>
            <a:endParaRPr sz="29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>
              <a:lnSpc>
                <a:spcPts val="2090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pic>
        <p:nvPicPr>
          <p:cNvPr id="10" name="Espace réservé du contenu 3"/>
          <p:cNvPicPr>
            <a:picLocks noChangeAspect="1"/>
          </p:cNvPicPr>
          <p:nvPr/>
        </p:nvPicPr>
        <p:blipFill rotWithShape="1">
          <a:blip r:embed="rId6"/>
          <a:srcRect t="6781" r="2078" b="21237"/>
          <a:stretch/>
        </p:blipFill>
        <p:spPr>
          <a:xfrm>
            <a:off x="88672" y="1371600"/>
            <a:ext cx="8903944" cy="4876800"/>
          </a:xfrm>
          <a:prstGeom prst="rect">
            <a:avLst/>
          </a:prstGeom>
        </p:spPr>
      </p:pic>
      <p:sp>
        <p:nvSpPr>
          <p:cNvPr id="11" name="Flèche gauche 10"/>
          <p:cNvSpPr/>
          <p:nvPr/>
        </p:nvSpPr>
        <p:spPr>
          <a:xfrm>
            <a:off x="1981200" y="3795346"/>
            <a:ext cx="685800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55086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0" dirty="0">
                <a:solidFill>
                  <a:srgbClr val="90B91E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579" y="6580453"/>
            <a:ext cx="79248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i="1" spc="-10" dirty="0">
                <a:solidFill>
                  <a:srgbClr val="90B91E"/>
                </a:solidFill>
                <a:latin typeface="Arial"/>
                <a:cs typeface="Arial"/>
              </a:rPr>
              <a:t>6/03/2017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8783" y="131776"/>
            <a:ext cx="9047480" cy="6588759"/>
            <a:chOff x="88783" y="131776"/>
            <a:chExt cx="9047480" cy="658875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25" dirty="0"/>
              <a:t> </a:t>
            </a:r>
            <a:r>
              <a:rPr dirty="0"/>
              <a:t>10</a:t>
            </a:r>
            <a:r>
              <a:rPr spc="-10" dirty="0"/>
              <a:t> </a:t>
            </a:r>
            <a:r>
              <a:rPr dirty="0"/>
              <a:t>:</a:t>
            </a:r>
            <a:r>
              <a:rPr spc="-20" dirty="0"/>
              <a:t> </a:t>
            </a:r>
            <a:r>
              <a:rPr dirty="0"/>
              <a:t>Envoyer</a:t>
            </a:r>
            <a:r>
              <a:rPr spc="-45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spc="-10" dirty="0"/>
              <a:t>demande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-8287" y="803217"/>
            <a:ext cx="9144000" cy="5902706"/>
            <a:chOff x="0" y="955547"/>
            <a:chExt cx="9144000" cy="5902706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55547"/>
              <a:ext cx="9144000" cy="44180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79969" y="3553205"/>
              <a:ext cx="1744980" cy="1460500"/>
            </a:xfrm>
            <a:custGeom>
              <a:avLst/>
              <a:gdLst/>
              <a:ahLst/>
              <a:cxnLst/>
              <a:rect l="l" t="t" r="r" b="b"/>
              <a:pathLst>
                <a:path w="1744979" h="1460500">
                  <a:moveTo>
                    <a:pt x="0" y="1459991"/>
                  </a:moveTo>
                  <a:lnTo>
                    <a:pt x="1744979" y="1459991"/>
                  </a:lnTo>
                  <a:lnTo>
                    <a:pt x="1744979" y="0"/>
                  </a:lnTo>
                  <a:lnTo>
                    <a:pt x="0" y="0"/>
                  </a:lnTo>
                  <a:lnTo>
                    <a:pt x="0" y="1459991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594" y="5385053"/>
              <a:ext cx="8353425" cy="1473200"/>
            </a:xfrm>
            <a:custGeom>
              <a:avLst/>
              <a:gdLst/>
              <a:ahLst/>
              <a:cxnLst/>
              <a:rect l="l" t="t" r="r" b="b"/>
              <a:pathLst>
                <a:path w="8353425" h="1473200">
                  <a:moveTo>
                    <a:pt x="8353044" y="0"/>
                  </a:moveTo>
                  <a:lnTo>
                    <a:pt x="0" y="0"/>
                  </a:lnTo>
                  <a:lnTo>
                    <a:pt x="0" y="1472943"/>
                  </a:lnTo>
                  <a:lnTo>
                    <a:pt x="8353044" y="1472943"/>
                  </a:lnTo>
                  <a:lnTo>
                    <a:pt x="8353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9188" y="5412130"/>
            <a:ext cx="7770495" cy="139763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possible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reconnecter pour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modifier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dossier,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vérifier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volet </a:t>
            </a:r>
            <a:r>
              <a:rPr sz="1800" dirty="0">
                <a:latin typeface="Arial MT"/>
                <a:cs typeface="Arial MT"/>
              </a:rPr>
              <a:t>médical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autonomie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été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complétés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médecin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traitant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suivre </a:t>
            </a:r>
            <a:r>
              <a:rPr sz="1800" dirty="0">
                <a:latin typeface="Arial MT"/>
                <a:cs typeface="Arial MT"/>
              </a:rPr>
              <a:t>l’évolution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demandes.</a:t>
            </a:r>
            <a:endParaRPr sz="1800" dirty="0">
              <a:latin typeface="Arial MT"/>
              <a:cs typeface="Arial MT"/>
            </a:endParaRPr>
          </a:p>
          <a:p>
            <a:pPr marL="36830" marR="26670"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Pour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cela,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renseignez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n°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dossier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passe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choisi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au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début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du </a:t>
            </a:r>
            <a:r>
              <a:rPr sz="1800" spc="-10" dirty="0">
                <a:latin typeface="Arial MT"/>
                <a:cs typeface="Arial MT"/>
              </a:rPr>
              <a:t>processus.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74989" y="6368288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Arial MT"/>
                <a:cs typeface="Arial MT"/>
              </a:rPr>
              <a:t>40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31776"/>
            <a:ext cx="9144000" cy="5864225"/>
            <a:chOff x="0" y="131776"/>
            <a:chExt cx="9144000" cy="58642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96695"/>
              <a:ext cx="9144000" cy="49987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56353" y="5517642"/>
              <a:ext cx="1584960" cy="360045"/>
            </a:xfrm>
            <a:custGeom>
              <a:avLst/>
              <a:gdLst/>
              <a:ahLst/>
              <a:cxnLst/>
              <a:rect l="l" t="t" r="r" b="b"/>
              <a:pathLst>
                <a:path w="1584960" h="360045">
                  <a:moveTo>
                    <a:pt x="0" y="359663"/>
                  </a:moveTo>
                  <a:lnTo>
                    <a:pt x="1584960" y="359663"/>
                  </a:lnTo>
                  <a:lnTo>
                    <a:pt x="1584960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25" dirty="0"/>
              <a:t> </a:t>
            </a:r>
            <a:r>
              <a:rPr dirty="0"/>
              <a:t>10</a:t>
            </a:r>
            <a:r>
              <a:rPr spc="-10" dirty="0"/>
              <a:t> </a:t>
            </a:r>
            <a:r>
              <a:rPr dirty="0"/>
              <a:t>:</a:t>
            </a:r>
            <a:r>
              <a:rPr spc="-20" dirty="0"/>
              <a:t> </a:t>
            </a:r>
            <a:r>
              <a:rPr dirty="0"/>
              <a:t>Envoyer</a:t>
            </a:r>
            <a:r>
              <a:rPr spc="-45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spc="-10" dirty="0"/>
              <a:t>demande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81700"/>
            <a:ext cx="9158605" cy="876300"/>
            <a:chOff x="0" y="5981700"/>
            <a:chExt cx="9158605" cy="876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4515" y="5981700"/>
              <a:ext cx="2666999" cy="3337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24421" y="5996177"/>
              <a:ext cx="2719705" cy="360045"/>
            </a:xfrm>
            <a:custGeom>
              <a:avLst/>
              <a:gdLst/>
              <a:ahLst/>
              <a:cxnLst/>
              <a:rect l="l" t="t" r="r" b="b"/>
              <a:pathLst>
                <a:path w="2719704" h="360045">
                  <a:moveTo>
                    <a:pt x="0" y="359664"/>
                  </a:moveTo>
                  <a:lnTo>
                    <a:pt x="2719578" y="359664"/>
                  </a:lnTo>
                </a:path>
                <a:path w="2719704" h="360045">
                  <a:moveTo>
                    <a:pt x="2719578" y="0"/>
                  </a:moveTo>
                  <a:lnTo>
                    <a:pt x="0" y="0"/>
                  </a:lnTo>
                  <a:lnTo>
                    <a:pt x="0" y="359664"/>
                  </a:lnTo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131776"/>
            <a:ext cx="9144000" cy="5721985"/>
            <a:chOff x="0" y="131776"/>
            <a:chExt cx="9144000" cy="57219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955" y="1533144"/>
              <a:ext cx="9115044" cy="43205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996696"/>
              <a:ext cx="9144000" cy="5364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36264" y="2714243"/>
              <a:ext cx="3047999" cy="10759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72840" y="2930652"/>
              <a:ext cx="3037332" cy="12755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1511" y="1787652"/>
              <a:ext cx="4864608" cy="24185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624578" y="3789425"/>
              <a:ext cx="1390015" cy="360045"/>
            </a:xfrm>
            <a:custGeom>
              <a:avLst/>
              <a:gdLst/>
              <a:ahLst/>
              <a:cxnLst/>
              <a:rect l="l" t="t" r="r" b="b"/>
              <a:pathLst>
                <a:path w="1390014" h="360045">
                  <a:moveTo>
                    <a:pt x="0" y="359663"/>
                  </a:moveTo>
                  <a:lnTo>
                    <a:pt x="1389888" y="359663"/>
                  </a:lnTo>
                  <a:lnTo>
                    <a:pt x="1389888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25" dirty="0"/>
              <a:t> </a:t>
            </a:r>
            <a:r>
              <a:rPr dirty="0"/>
              <a:t>10</a:t>
            </a:r>
            <a:r>
              <a:rPr spc="-10" dirty="0"/>
              <a:t> </a:t>
            </a:r>
            <a:r>
              <a:rPr dirty="0"/>
              <a:t>:</a:t>
            </a:r>
            <a:r>
              <a:rPr spc="-20" dirty="0"/>
              <a:t> </a:t>
            </a:r>
            <a:r>
              <a:rPr dirty="0"/>
              <a:t>Envoyer</a:t>
            </a:r>
            <a:r>
              <a:rPr spc="-45" dirty="0"/>
              <a:t> </a:t>
            </a:r>
            <a:r>
              <a:rPr dirty="0"/>
              <a:t>la</a:t>
            </a:r>
            <a:r>
              <a:rPr spc="-25" dirty="0"/>
              <a:t> </a:t>
            </a:r>
            <a:r>
              <a:rPr spc="-10" dirty="0"/>
              <a:t>demande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31776"/>
            <a:ext cx="9135745" cy="5368925"/>
            <a:chOff x="0" y="131776"/>
            <a:chExt cx="9135745" cy="53689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05255"/>
              <a:ext cx="9096756" cy="459486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5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Etape</a:t>
            </a:r>
            <a:r>
              <a:rPr sz="2900" spc="-50" dirty="0"/>
              <a:t> </a:t>
            </a:r>
            <a:r>
              <a:rPr sz="2900" spc="-40" dirty="0"/>
              <a:t>11</a:t>
            </a:r>
            <a:r>
              <a:rPr sz="2900" spc="-55" dirty="0"/>
              <a:t> </a:t>
            </a:r>
            <a:r>
              <a:rPr sz="2900" dirty="0"/>
              <a:t>:</a:t>
            </a:r>
            <a:r>
              <a:rPr sz="2900" spc="-25" dirty="0"/>
              <a:t> </a:t>
            </a:r>
            <a:r>
              <a:rPr sz="2900" dirty="0"/>
              <a:t>Consulter</a:t>
            </a:r>
            <a:r>
              <a:rPr sz="2900" spc="-70" dirty="0"/>
              <a:t> </a:t>
            </a:r>
            <a:r>
              <a:rPr sz="2900" dirty="0"/>
              <a:t>les</a:t>
            </a:r>
            <a:r>
              <a:rPr sz="2900" spc="-25" dirty="0"/>
              <a:t> </a:t>
            </a:r>
            <a:r>
              <a:rPr sz="2900" dirty="0"/>
              <a:t>réponses</a:t>
            </a:r>
            <a:r>
              <a:rPr sz="2900" spc="-75" dirty="0"/>
              <a:t> </a:t>
            </a:r>
            <a:r>
              <a:rPr sz="2900" dirty="0"/>
              <a:t>en</a:t>
            </a:r>
            <a:r>
              <a:rPr sz="2900" spc="-30" dirty="0"/>
              <a:t> </a:t>
            </a:r>
            <a:r>
              <a:rPr sz="2900" spc="-10" dirty="0"/>
              <a:t>ligne</a:t>
            </a:r>
            <a:endParaRPr sz="2900"/>
          </a:p>
        </p:txBody>
      </p:sp>
      <p:grpSp>
        <p:nvGrpSpPr>
          <p:cNvPr id="8" name="object 8"/>
          <p:cNvGrpSpPr/>
          <p:nvPr/>
        </p:nvGrpSpPr>
        <p:grpSpPr>
          <a:xfrm>
            <a:off x="2982467" y="864108"/>
            <a:ext cx="6141720" cy="3363595"/>
            <a:chOff x="2982467" y="864108"/>
            <a:chExt cx="6141720" cy="3363595"/>
          </a:xfrm>
        </p:grpSpPr>
        <p:sp>
          <p:nvSpPr>
            <p:cNvPr id="9" name="object 9"/>
            <p:cNvSpPr/>
            <p:nvPr/>
          </p:nvSpPr>
          <p:spPr>
            <a:xfrm>
              <a:off x="7524750" y="878586"/>
              <a:ext cx="1584960" cy="535305"/>
            </a:xfrm>
            <a:custGeom>
              <a:avLst/>
              <a:gdLst/>
              <a:ahLst/>
              <a:cxnLst/>
              <a:rect l="l" t="t" r="r" b="b"/>
              <a:pathLst>
                <a:path w="1584959" h="535305">
                  <a:moveTo>
                    <a:pt x="0" y="534924"/>
                  </a:moveTo>
                  <a:lnTo>
                    <a:pt x="1584959" y="534924"/>
                  </a:lnTo>
                  <a:lnTo>
                    <a:pt x="1584959" y="0"/>
                  </a:lnTo>
                  <a:lnTo>
                    <a:pt x="0" y="0"/>
                  </a:lnTo>
                  <a:lnTo>
                    <a:pt x="0" y="534924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88563" y="3788663"/>
              <a:ext cx="2590800" cy="433070"/>
            </a:xfrm>
            <a:custGeom>
              <a:avLst/>
              <a:gdLst/>
              <a:ahLst/>
              <a:cxnLst/>
              <a:rect l="l" t="t" r="r" b="b"/>
              <a:pathLst>
                <a:path w="2590800" h="433070">
                  <a:moveTo>
                    <a:pt x="0" y="432816"/>
                  </a:moveTo>
                  <a:lnTo>
                    <a:pt x="2590800" y="432816"/>
                  </a:lnTo>
                  <a:lnTo>
                    <a:pt x="2590800" y="0"/>
                  </a:lnTo>
                  <a:lnTo>
                    <a:pt x="0" y="0"/>
                  </a:lnTo>
                  <a:lnTo>
                    <a:pt x="0" y="432816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31776"/>
            <a:ext cx="9135745" cy="5583555"/>
            <a:chOff x="0" y="131776"/>
            <a:chExt cx="9135745" cy="55835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69847"/>
              <a:ext cx="9096756" cy="46451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5928" y="3860292"/>
              <a:ext cx="1945005" cy="361315"/>
            </a:xfrm>
            <a:custGeom>
              <a:avLst/>
              <a:gdLst/>
              <a:ahLst/>
              <a:cxnLst/>
              <a:rect l="l" t="t" r="r" b="b"/>
              <a:pathLst>
                <a:path w="1945004" h="361314">
                  <a:moveTo>
                    <a:pt x="0" y="361187"/>
                  </a:moveTo>
                  <a:lnTo>
                    <a:pt x="1944624" y="361187"/>
                  </a:lnTo>
                  <a:lnTo>
                    <a:pt x="1944624" y="0"/>
                  </a:lnTo>
                  <a:lnTo>
                    <a:pt x="0" y="0"/>
                  </a:lnTo>
                  <a:lnTo>
                    <a:pt x="0" y="361187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5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Etape</a:t>
            </a:r>
            <a:r>
              <a:rPr sz="2900" spc="-50" dirty="0"/>
              <a:t> </a:t>
            </a:r>
            <a:r>
              <a:rPr sz="2900" spc="-40" dirty="0"/>
              <a:t>11</a:t>
            </a:r>
            <a:r>
              <a:rPr sz="2900" spc="-55" dirty="0"/>
              <a:t> </a:t>
            </a:r>
            <a:r>
              <a:rPr sz="2900" dirty="0"/>
              <a:t>:</a:t>
            </a:r>
            <a:r>
              <a:rPr sz="2900" spc="-25" dirty="0"/>
              <a:t> </a:t>
            </a:r>
            <a:r>
              <a:rPr sz="2900" dirty="0"/>
              <a:t>Consulter</a:t>
            </a:r>
            <a:r>
              <a:rPr sz="2900" spc="-70" dirty="0"/>
              <a:t> </a:t>
            </a:r>
            <a:r>
              <a:rPr sz="2900" dirty="0"/>
              <a:t>les</a:t>
            </a:r>
            <a:r>
              <a:rPr sz="2900" spc="-25" dirty="0"/>
              <a:t> </a:t>
            </a:r>
            <a:r>
              <a:rPr sz="2900" dirty="0"/>
              <a:t>réponses</a:t>
            </a:r>
            <a:r>
              <a:rPr sz="2900" spc="-75" dirty="0"/>
              <a:t> </a:t>
            </a:r>
            <a:r>
              <a:rPr sz="2900" dirty="0"/>
              <a:t>en</a:t>
            </a:r>
            <a:r>
              <a:rPr sz="2900" spc="-30" dirty="0"/>
              <a:t> </a:t>
            </a:r>
            <a:r>
              <a:rPr sz="2900" spc="-10" dirty="0"/>
              <a:t>ligne</a:t>
            </a:r>
            <a:endParaRPr sz="29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31776"/>
            <a:ext cx="9144000" cy="6130925"/>
            <a:chOff x="0" y="131776"/>
            <a:chExt cx="9144000" cy="61309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053083"/>
              <a:ext cx="9144000" cy="52090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48071" y="3654552"/>
              <a:ext cx="1583690" cy="2098675"/>
            </a:xfrm>
            <a:custGeom>
              <a:avLst/>
              <a:gdLst/>
              <a:ahLst/>
              <a:cxnLst/>
              <a:rect l="l" t="t" r="r" b="b"/>
              <a:pathLst>
                <a:path w="1583690" h="2098675">
                  <a:moveTo>
                    <a:pt x="0" y="359664"/>
                  </a:moveTo>
                  <a:lnTo>
                    <a:pt x="1583435" y="359664"/>
                  </a:lnTo>
                  <a:lnTo>
                    <a:pt x="1583435" y="0"/>
                  </a:lnTo>
                  <a:lnTo>
                    <a:pt x="0" y="0"/>
                  </a:lnTo>
                  <a:lnTo>
                    <a:pt x="0" y="359664"/>
                  </a:lnTo>
                  <a:close/>
                </a:path>
                <a:path w="1583690" h="2098675">
                  <a:moveTo>
                    <a:pt x="0" y="2098548"/>
                  </a:moveTo>
                  <a:lnTo>
                    <a:pt x="1583435" y="2098548"/>
                  </a:lnTo>
                  <a:lnTo>
                    <a:pt x="1583435" y="1738884"/>
                  </a:lnTo>
                  <a:lnTo>
                    <a:pt x="0" y="1738884"/>
                  </a:lnTo>
                  <a:lnTo>
                    <a:pt x="0" y="2098548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9432" y="4436363"/>
              <a:ext cx="2345436" cy="28498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5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Etape</a:t>
            </a:r>
            <a:r>
              <a:rPr sz="2900" spc="-50" dirty="0"/>
              <a:t> </a:t>
            </a:r>
            <a:r>
              <a:rPr sz="2900" spc="-40" dirty="0"/>
              <a:t>11</a:t>
            </a:r>
            <a:r>
              <a:rPr sz="2900" spc="-55" dirty="0"/>
              <a:t> </a:t>
            </a:r>
            <a:r>
              <a:rPr sz="2900" dirty="0"/>
              <a:t>:</a:t>
            </a:r>
            <a:r>
              <a:rPr sz="2900" spc="-25" dirty="0"/>
              <a:t> </a:t>
            </a:r>
            <a:r>
              <a:rPr sz="2900" dirty="0"/>
              <a:t>Consulter</a:t>
            </a:r>
            <a:r>
              <a:rPr sz="2900" spc="-70" dirty="0"/>
              <a:t> </a:t>
            </a:r>
            <a:r>
              <a:rPr sz="2900" dirty="0"/>
              <a:t>les</a:t>
            </a:r>
            <a:r>
              <a:rPr sz="2900" spc="-25" dirty="0"/>
              <a:t> </a:t>
            </a:r>
            <a:r>
              <a:rPr sz="2900" dirty="0"/>
              <a:t>réponses</a:t>
            </a:r>
            <a:r>
              <a:rPr sz="2900" spc="-75" dirty="0"/>
              <a:t> </a:t>
            </a:r>
            <a:r>
              <a:rPr sz="2900" dirty="0"/>
              <a:t>en</a:t>
            </a:r>
            <a:r>
              <a:rPr sz="2900" spc="-30" dirty="0"/>
              <a:t> </a:t>
            </a:r>
            <a:r>
              <a:rPr sz="2900" spc="-10" dirty="0"/>
              <a:t>ligne</a:t>
            </a:r>
            <a:endParaRPr sz="29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6978395" y="4869179"/>
            <a:ext cx="2016760" cy="1224280"/>
          </a:xfrm>
          <a:prstGeom prst="rect">
            <a:avLst/>
          </a:prstGeom>
          <a:solidFill>
            <a:srgbClr val="FFFFFF"/>
          </a:solidFill>
          <a:ln w="12192">
            <a:solidFill>
              <a:srgbClr val="FF0000"/>
            </a:solidFill>
          </a:ln>
        </p:spPr>
        <p:txBody>
          <a:bodyPr vert="horz" wrap="square" lIns="0" tIns="89535" rIns="0" bIns="0" rtlCol="0">
            <a:spAutoFit/>
          </a:bodyPr>
          <a:lstStyle/>
          <a:p>
            <a:pPr marL="124460" marR="113664" algn="ctr">
              <a:lnSpc>
                <a:spcPct val="100000"/>
              </a:lnSpc>
              <a:spcBef>
                <a:spcPts val="705"/>
              </a:spcBef>
            </a:pPr>
            <a:r>
              <a:rPr sz="1700" dirty="0">
                <a:latin typeface="Arial MT"/>
                <a:cs typeface="Arial MT"/>
              </a:rPr>
              <a:t>Les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commentaires </a:t>
            </a:r>
            <a:r>
              <a:rPr sz="1700" dirty="0">
                <a:latin typeface="Arial MT"/>
                <a:cs typeface="Arial MT"/>
              </a:rPr>
              <a:t>éventuels</a:t>
            </a:r>
            <a:r>
              <a:rPr sz="1700" spc="-50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de </a:t>
            </a:r>
            <a:r>
              <a:rPr sz="1700" spc="-20" dirty="0">
                <a:latin typeface="Arial MT"/>
                <a:cs typeface="Arial MT"/>
              </a:rPr>
              <a:t>l’EHPAD</a:t>
            </a:r>
            <a:r>
              <a:rPr sz="1700" spc="-6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ne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sont </a:t>
            </a:r>
            <a:r>
              <a:rPr sz="1700" dirty="0">
                <a:latin typeface="Arial MT"/>
                <a:cs typeface="Arial MT"/>
              </a:rPr>
              <a:t>pas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visibles.</a:t>
            </a:r>
            <a:endParaRPr sz="17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776"/>
            <a:ext cx="9144000" cy="6726555"/>
            <a:chOff x="0" y="131776"/>
            <a:chExt cx="9144000" cy="6726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81455"/>
              <a:ext cx="9144000" cy="51678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978395" y="4581143"/>
              <a:ext cx="2165985" cy="1656714"/>
            </a:xfrm>
            <a:custGeom>
              <a:avLst/>
              <a:gdLst/>
              <a:ahLst/>
              <a:cxnLst/>
              <a:rect l="l" t="t" r="r" b="b"/>
              <a:pathLst>
                <a:path w="2165984" h="1656714">
                  <a:moveTo>
                    <a:pt x="2165604" y="0"/>
                  </a:moveTo>
                  <a:lnTo>
                    <a:pt x="0" y="0"/>
                  </a:lnTo>
                  <a:lnTo>
                    <a:pt x="0" y="1656587"/>
                  </a:lnTo>
                  <a:lnTo>
                    <a:pt x="2165604" y="1656587"/>
                  </a:lnTo>
                  <a:lnTo>
                    <a:pt x="2165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5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Etape</a:t>
            </a:r>
            <a:r>
              <a:rPr sz="2900" spc="-50" dirty="0"/>
              <a:t> </a:t>
            </a:r>
            <a:r>
              <a:rPr sz="2900" spc="-40" dirty="0"/>
              <a:t>11</a:t>
            </a:r>
            <a:r>
              <a:rPr sz="2900" spc="-55" dirty="0"/>
              <a:t> </a:t>
            </a:r>
            <a:r>
              <a:rPr sz="2900" dirty="0"/>
              <a:t>:</a:t>
            </a:r>
            <a:r>
              <a:rPr sz="2900" spc="-25" dirty="0"/>
              <a:t> </a:t>
            </a:r>
            <a:r>
              <a:rPr sz="2900" dirty="0"/>
              <a:t>Consulter</a:t>
            </a:r>
            <a:r>
              <a:rPr sz="2900" spc="-70" dirty="0"/>
              <a:t> </a:t>
            </a:r>
            <a:r>
              <a:rPr sz="2900" dirty="0"/>
              <a:t>les</a:t>
            </a:r>
            <a:r>
              <a:rPr sz="2900" spc="-25" dirty="0"/>
              <a:t> </a:t>
            </a:r>
            <a:r>
              <a:rPr sz="2900" dirty="0"/>
              <a:t>réponses</a:t>
            </a:r>
            <a:r>
              <a:rPr sz="2900" spc="-75" dirty="0"/>
              <a:t> </a:t>
            </a:r>
            <a:r>
              <a:rPr sz="2900" dirty="0"/>
              <a:t>en</a:t>
            </a:r>
            <a:r>
              <a:rPr sz="2900" spc="-30" dirty="0"/>
              <a:t> </a:t>
            </a:r>
            <a:r>
              <a:rPr sz="2900" spc="-10" dirty="0"/>
              <a:t>ligne</a:t>
            </a:r>
            <a:endParaRPr sz="2900"/>
          </a:p>
        </p:txBody>
      </p:sp>
      <p:sp>
        <p:nvSpPr>
          <p:cNvPr id="9" name="object 9"/>
          <p:cNvSpPr txBox="1"/>
          <p:nvPr/>
        </p:nvSpPr>
        <p:spPr>
          <a:xfrm>
            <a:off x="6978395" y="4581144"/>
            <a:ext cx="2165985" cy="1656714"/>
          </a:xfrm>
          <a:prstGeom prst="rect">
            <a:avLst/>
          </a:prstGeom>
          <a:ln w="12192">
            <a:solidFill>
              <a:srgbClr val="FF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56210" marR="148590" algn="ctr">
              <a:lnSpc>
                <a:spcPct val="100000"/>
              </a:lnSpc>
              <a:spcBef>
                <a:spcPts val="365"/>
              </a:spcBef>
            </a:pPr>
            <a:r>
              <a:rPr sz="1700" dirty="0">
                <a:latin typeface="Arial MT"/>
                <a:cs typeface="Arial MT"/>
              </a:rPr>
              <a:t>Le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motif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de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refus</a:t>
            </a:r>
            <a:r>
              <a:rPr sz="1700" spc="-20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et </a:t>
            </a:r>
            <a:r>
              <a:rPr sz="1700" dirty="0">
                <a:latin typeface="Arial MT"/>
                <a:cs typeface="Arial MT"/>
              </a:rPr>
              <a:t>les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commentaires </a:t>
            </a:r>
            <a:r>
              <a:rPr sz="1700" dirty="0">
                <a:latin typeface="Arial MT"/>
                <a:cs typeface="Arial MT"/>
              </a:rPr>
              <a:t>éventuels</a:t>
            </a:r>
            <a:r>
              <a:rPr sz="1700" spc="-70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de </a:t>
            </a:r>
            <a:r>
              <a:rPr sz="1700" spc="-20" dirty="0">
                <a:latin typeface="Arial MT"/>
                <a:cs typeface="Arial MT"/>
              </a:rPr>
              <a:t>l’EHPAD</a:t>
            </a:r>
            <a:r>
              <a:rPr sz="1700" spc="-55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sont </a:t>
            </a:r>
            <a:r>
              <a:rPr sz="1700" dirty="0">
                <a:latin typeface="Arial MT"/>
                <a:cs typeface="Arial MT"/>
              </a:rPr>
              <a:t>visibles</a:t>
            </a:r>
            <a:r>
              <a:rPr sz="1700" spc="-6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en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cliquant </a:t>
            </a:r>
            <a:r>
              <a:rPr sz="1700" dirty="0">
                <a:latin typeface="Arial MT"/>
                <a:cs typeface="Arial MT"/>
              </a:rPr>
              <a:t>sur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«</a:t>
            </a:r>
            <a:r>
              <a:rPr sz="1700" spc="-1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Détails</a:t>
            </a:r>
            <a:r>
              <a:rPr sz="1700" spc="-30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».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96083" y="2636520"/>
            <a:ext cx="4783455" cy="4221480"/>
            <a:chOff x="2196083" y="2636520"/>
            <a:chExt cx="4783455" cy="4221480"/>
          </a:xfrm>
        </p:grpSpPr>
        <p:sp>
          <p:nvSpPr>
            <p:cNvPr id="11" name="object 11"/>
            <p:cNvSpPr/>
            <p:nvPr/>
          </p:nvSpPr>
          <p:spPr>
            <a:xfrm>
              <a:off x="2916173" y="5472684"/>
              <a:ext cx="4063365" cy="452755"/>
            </a:xfrm>
            <a:custGeom>
              <a:avLst/>
              <a:gdLst/>
              <a:ahLst/>
              <a:cxnLst/>
              <a:rect l="l" t="t" r="r" b="b"/>
              <a:pathLst>
                <a:path w="4063365" h="452754">
                  <a:moveTo>
                    <a:pt x="89662" y="341172"/>
                  </a:moveTo>
                  <a:lnTo>
                    <a:pt x="0" y="405955"/>
                  </a:lnTo>
                  <a:lnTo>
                    <a:pt x="100456" y="452170"/>
                  </a:lnTo>
                  <a:lnTo>
                    <a:pt x="106425" y="449999"/>
                  </a:lnTo>
                  <a:lnTo>
                    <a:pt x="110998" y="440054"/>
                  </a:lnTo>
                  <a:lnTo>
                    <a:pt x="108838" y="434174"/>
                  </a:lnTo>
                  <a:lnTo>
                    <a:pt x="64643" y="413905"/>
                  </a:lnTo>
                  <a:lnTo>
                    <a:pt x="20446" y="413905"/>
                  </a:lnTo>
                  <a:lnTo>
                    <a:pt x="18542" y="394195"/>
                  </a:lnTo>
                  <a:lnTo>
                    <a:pt x="55009" y="390639"/>
                  </a:lnTo>
                  <a:lnTo>
                    <a:pt x="96900" y="360438"/>
                  </a:lnTo>
                  <a:lnTo>
                    <a:pt x="101218" y="357238"/>
                  </a:lnTo>
                  <a:lnTo>
                    <a:pt x="102234" y="351053"/>
                  </a:lnTo>
                  <a:lnTo>
                    <a:pt x="95884" y="342176"/>
                  </a:lnTo>
                  <a:lnTo>
                    <a:pt x="89662" y="341172"/>
                  </a:lnTo>
                  <a:close/>
                </a:path>
                <a:path w="4063365" h="452754">
                  <a:moveTo>
                    <a:pt x="55009" y="390639"/>
                  </a:moveTo>
                  <a:lnTo>
                    <a:pt x="18542" y="394195"/>
                  </a:lnTo>
                  <a:lnTo>
                    <a:pt x="20446" y="413905"/>
                  </a:lnTo>
                  <a:lnTo>
                    <a:pt x="39206" y="412076"/>
                  </a:lnTo>
                  <a:lnTo>
                    <a:pt x="25273" y="412076"/>
                  </a:lnTo>
                  <a:lnTo>
                    <a:pt x="23621" y="395046"/>
                  </a:lnTo>
                  <a:lnTo>
                    <a:pt x="48896" y="395046"/>
                  </a:lnTo>
                  <a:lnTo>
                    <a:pt x="55009" y="390639"/>
                  </a:lnTo>
                  <a:close/>
                </a:path>
                <a:path w="4063365" h="452754">
                  <a:moveTo>
                    <a:pt x="56911" y="410350"/>
                  </a:moveTo>
                  <a:lnTo>
                    <a:pt x="20446" y="413905"/>
                  </a:lnTo>
                  <a:lnTo>
                    <a:pt x="64643" y="413905"/>
                  </a:lnTo>
                  <a:lnTo>
                    <a:pt x="56911" y="410350"/>
                  </a:lnTo>
                  <a:close/>
                </a:path>
                <a:path w="4063365" h="452754">
                  <a:moveTo>
                    <a:pt x="23621" y="395046"/>
                  </a:moveTo>
                  <a:lnTo>
                    <a:pt x="25273" y="412076"/>
                  </a:lnTo>
                  <a:lnTo>
                    <a:pt x="39054" y="402141"/>
                  </a:lnTo>
                  <a:lnTo>
                    <a:pt x="23621" y="395046"/>
                  </a:lnTo>
                  <a:close/>
                </a:path>
                <a:path w="4063365" h="452754">
                  <a:moveTo>
                    <a:pt x="39054" y="402141"/>
                  </a:moveTo>
                  <a:lnTo>
                    <a:pt x="25273" y="412076"/>
                  </a:lnTo>
                  <a:lnTo>
                    <a:pt x="39206" y="412076"/>
                  </a:lnTo>
                  <a:lnTo>
                    <a:pt x="56911" y="410350"/>
                  </a:lnTo>
                  <a:lnTo>
                    <a:pt x="39054" y="402141"/>
                  </a:lnTo>
                  <a:close/>
                </a:path>
                <a:path w="4063365" h="452754">
                  <a:moveTo>
                    <a:pt x="4061079" y="0"/>
                  </a:moveTo>
                  <a:lnTo>
                    <a:pt x="55009" y="390639"/>
                  </a:lnTo>
                  <a:lnTo>
                    <a:pt x="39054" y="402141"/>
                  </a:lnTo>
                  <a:lnTo>
                    <a:pt x="56911" y="410350"/>
                  </a:lnTo>
                  <a:lnTo>
                    <a:pt x="4062983" y="19811"/>
                  </a:lnTo>
                  <a:lnTo>
                    <a:pt x="4061079" y="0"/>
                  </a:lnTo>
                  <a:close/>
                </a:path>
                <a:path w="4063365" h="452754">
                  <a:moveTo>
                    <a:pt x="48896" y="395046"/>
                  </a:moveTo>
                  <a:lnTo>
                    <a:pt x="23621" y="395046"/>
                  </a:lnTo>
                  <a:lnTo>
                    <a:pt x="39054" y="402141"/>
                  </a:lnTo>
                  <a:lnTo>
                    <a:pt x="48896" y="39504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3703" y="5705855"/>
              <a:ext cx="719455" cy="342900"/>
            </a:xfrm>
            <a:custGeom>
              <a:avLst/>
              <a:gdLst/>
              <a:ahLst/>
              <a:cxnLst/>
              <a:rect l="l" t="t" r="r" b="b"/>
              <a:pathLst>
                <a:path w="719455" h="342900">
                  <a:moveTo>
                    <a:pt x="0" y="342900"/>
                  </a:moveTo>
                  <a:lnTo>
                    <a:pt x="719328" y="342900"/>
                  </a:lnTo>
                  <a:lnTo>
                    <a:pt x="719328" y="0"/>
                  </a:lnTo>
                  <a:lnTo>
                    <a:pt x="0" y="0"/>
                  </a:lnTo>
                  <a:lnTo>
                    <a:pt x="0" y="342900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2000" y="2636520"/>
              <a:ext cx="2392679" cy="3169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96083" y="4293107"/>
              <a:ext cx="4782312" cy="256489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275331" y="5679948"/>
              <a:ext cx="568960" cy="273050"/>
            </a:xfrm>
            <a:custGeom>
              <a:avLst/>
              <a:gdLst/>
              <a:ahLst/>
              <a:cxnLst/>
              <a:rect l="l" t="t" r="r" b="b"/>
              <a:pathLst>
                <a:path w="568960" h="273050">
                  <a:moveTo>
                    <a:pt x="0" y="272795"/>
                  </a:moveTo>
                  <a:lnTo>
                    <a:pt x="568451" y="272795"/>
                  </a:lnTo>
                  <a:lnTo>
                    <a:pt x="568451" y="0"/>
                  </a:lnTo>
                  <a:lnTo>
                    <a:pt x="0" y="0"/>
                  </a:lnTo>
                  <a:lnTo>
                    <a:pt x="0" y="272795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776"/>
            <a:ext cx="9144000" cy="6726555"/>
            <a:chOff x="0" y="131776"/>
            <a:chExt cx="9144000" cy="6726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32" y="932687"/>
              <a:ext cx="9095232" cy="546658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650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Etape</a:t>
            </a:r>
            <a:r>
              <a:rPr sz="2900" spc="-50" dirty="0"/>
              <a:t> </a:t>
            </a:r>
            <a:r>
              <a:rPr sz="2900" spc="-40" dirty="0"/>
              <a:t>11</a:t>
            </a:r>
            <a:r>
              <a:rPr sz="2900" spc="-55" dirty="0"/>
              <a:t> </a:t>
            </a:r>
            <a:r>
              <a:rPr sz="2900" dirty="0"/>
              <a:t>:</a:t>
            </a:r>
            <a:r>
              <a:rPr sz="2900" spc="-25" dirty="0"/>
              <a:t> </a:t>
            </a:r>
            <a:r>
              <a:rPr sz="2900" dirty="0"/>
              <a:t>Consulter</a:t>
            </a:r>
            <a:r>
              <a:rPr sz="2900" spc="-70" dirty="0"/>
              <a:t> </a:t>
            </a:r>
            <a:r>
              <a:rPr sz="2900" dirty="0"/>
              <a:t>les</a:t>
            </a:r>
            <a:r>
              <a:rPr sz="2900" spc="-25" dirty="0"/>
              <a:t> </a:t>
            </a:r>
            <a:r>
              <a:rPr sz="2900" dirty="0"/>
              <a:t>réponses</a:t>
            </a:r>
            <a:r>
              <a:rPr sz="2900" spc="-75" dirty="0"/>
              <a:t> </a:t>
            </a:r>
            <a:r>
              <a:rPr sz="2900" dirty="0"/>
              <a:t>en</a:t>
            </a:r>
            <a:r>
              <a:rPr sz="2900" spc="-30" dirty="0"/>
              <a:t> </a:t>
            </a:r>
            <a:r>
              <a:rPr sz="2900" spc="-10" dirty="0"/>
              <a:t>ligne</a:t>
            </a:r>
            <a:endParaRPr sz="2900"/>
          </a:p>
        </p:txBody>
      </p:sp>
      <p:sp>
        <p:nvSpPr>
          <p:cNvPr id="8" name="object 8"/>
          <p:cNvSpPr txBox="1"/>
          <p:nvPr/>
        </p:nvSpPr>
        <p:spPr>
          <a:xfrm>
            <a:off x="6978395" y="4436364"/>
            <a:ext cx="2016760" cy="1963420"/>
          </a:xfrm>
          <a:prstGeom prst="rect">
            <a:avLst/>
          </a:prstGeom>
          <a:solidFill>
            <a:srgbClr val="FFFFFF"/>
          </a:solidFill>
          <a:ln w="12192">
            <a:solidFill>
              <a:srgbClr val="FF0000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171450" marR="162560" indent="-1270" algn="ctr">
              <a:lnSpc>
                <a:spcPct val="100000"/>
              </a:lnSpc>
              <a:spcBef>
                <a:spcPts val="555"/>
              </a:spcBef>
            </a:pPr>
            <a:r>
              <a:rPr sz="1700" dirty="0">
                <a:latin typeface="Arial MT"/>
                <a:cs typeface="Arial MT"/>
              </a:rPr>
              <a:t>La</a:t>
            </a:r>
            <a:r>
              <a:rPr sz="1700" spc="-35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date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d’entrée </a:t>
            </a:r>
            <a:r>
              <a:rPr sz="1700" dirty="0">
                <a:latin typeface="Arial MT"/>
                <a:cs typeface="Arial MT"/>
              </a:rPr>
              <a:t>proposée</a:t>
            </a:r>
            <a:r>
              <a:rPr sz="1700" spc="-105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est </a:t>
            </a:r>
            <a:r>
              <a:rPr sz="1700" dirty="0">
                <a:latin typeface="Arial MT"/>
                <a:cs typeface="Arial MT"/>
              </a:rPr>
              <a:t>indiquée</a:t>
            </a:r>
            <a:r>
              <a:rPr sz="1700" spc="-5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mais</a:t>
            </a:r>
            <a:r>
              <a:rPr sz="1700" spc="-45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les </a:t>
            </a:r>
            <a:r>
              <a:rPr sz="1700" spc="-10" dirty="0">
                <a:latin typeface="Arial MT"/>
                <a:cs typeface="Arial MT"/>
              </a:rPr>
              <a:t>commentaires </a:t>
            </a:r>
            <a:r>
              <a:rPr sz="1700" dirty="0">
                <a:latin typeface="Arial MT"/>
                <a:cs typeface="Arial MT"/>
              </a:rPr>
              <a:t>éventuels</a:t>
            </a:r>
            <a:r>
              <a:rPr sz="1700" spc="-70" dirty="0">
                <a:latin typeface="Arial MT"/>
                <a:cs typeface="Arial MT"/>
              </a:rPr>
              <a:t> </a:t>
            </a:r>
            <a:r>
              <a:rPr sz="1700" spc="-25" dirty="0">
                <a:latin typeface="Arial MT"/>
                <a:cs typeface="Arial MT"/>
              </a:rPr>
              <a:t>de </a:t>
            </a:r>
            <a:r>
              <a:rPr sz="1700" spc="-20" dirty="0">
                <a:latin typeface="Arial MT"/>
                <a:cs typeface="Arial MT"/>
              </a:rPr>
              <a:t>l’EHPAD</a:t>
            </a:r>
            <a:r>
              <a:rPr sz="1700" spc="-60" dirty="0">
                <a:latin typeface="Arial MT"/>
                <a:cs typeface="Arial MT"/>
              </a:rPr>
              <a:t> </a:t>
            </a:r>
            <a:r>
              <a:rPr sz="1700" dirty="0">
                <a:latin typeface="Arial MT"/>
                <a:cs typeface="Arial MT"/>
              </a:rPr>
              <a:t>ne</a:t>
            </a:r>
            <a:r>
              <a:rPr sz="1700" spc="-15" dirty="0">
                <a:latin typeface="Arial MT"/>
                <a:cs typeface="Arial MT"/>
              </a:rPr>
              <a:t> </a:t>
            </a:r>
            <a:r>
              <a:rPr sz="1700" spc="-20" dirty="0">
                <a:latin typeface="Arial MT"/>
                <a:cs typeface="Arial MT"/>
              </a:rPr>
              <a:t>sont </a:t>
            </a:r>
            <a:r>
              <a:rPr sz="1700" dirty="0">
                <a:latin typeface="Arial MT"/>
                <a:cs typeface="Arial MT"/>
              </a:rPr>
              <a:t>pas</a:t>
            </a:r>
            <a:r>
              <a:rPr sz="1700" spc="-25" dirty="0">
                <a:latin typeface="Arial MT"/>
                <a:cs typeface="Arial MT"/>
              </a:rPr>
              <a:t> </a:t>
            </a:r>
            <a:r>
              <a:rPr sz="1700" spc="-10" dirty="0">
                <a:latin typeface="Arial MT"/>
                <a:cs typeface="Arial MT"/>
              </a:rPr>
              <a:t>visibles.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75047" y="2564892"/>
            <a:ext cx="2405380" cy="3030220"/>
            <a:chOff x="4575047" y="2564892"/>
            <a:chExt cx="2405380" cy="3030220"/>
          </a:xfrm>
        </p:grpSpPr>
        <p:sp>
          <p:nvSpPr>
            <p:cNvPr id="10" name="object 10"/>
            <p:cNvSpPr/>
            <p:nvPr/>
          </p:nvSpPr>
          <p:spPr>
            <a:xfrm>
              <a:off x="6589013" y="5400802"/>
              <a:ext cx="391160" cy="111125"/>
            </a:xfrm>
            <a:custGeom>
              <a:avLst/>
              <a:gdLst/>
              <a:ahLst/>
              <a:cxnLst/>
              <a:rect l="l" t="t" r="r" b="b"/>
              <a:pathLst>
                <a:path w="391159" h="111125">
                  <a:moveTo>
                    <a:pt x="87756" y="0"/>
                  </a:moveTo>
                  <a:lnTo>
                    <a:pt x="0" y="67310"/>
                  </a:lnTo>
                  <a:lnTo>
                    <a:pt x="101853" y="110617"/>
                  </a:lnTo>
                  <a:lnTo>
                    <a:pt x="107695" y="108204"/>
                  </a:lnTo>
                  <a:lnTo>
                    <a:pt x="109727" y="103251"/>
                  </a:lnTo>
                  <a:lnTo>
                    <a:pt x="111886" y="98171"/>
                  </a:lnTo>
                  <a:lnTo>
                    <a:pt x="109600" y="92329"/>
                  </a:lnTo>
                  <a:lnTo>
                    <a:pt x="67981" y="74676"/>
                  </a:lnTo>
                  <a:lnTo>
                    <a:pt x="20700" y="74676"/>
                  </a:lnTo>
                  <a:lnTo>
                    <a:pt x="18160" y="54991"/>
                  </a:lnTo>
                  <a:lnTo>
                    <a:pt x="54742" y="50347"/>
                  </a:lnTo>
                  <a:lnTo>
                    <a:pt x="99821" y="15748"/>
                  </a:lnTo>
                  <a:lnTo>
                    <a:pt x="100583" y="9525"/>
                  </a:lnTo>
                  <a:lnTo>
                    <a:pt x="97281" y="5080"/>
                  </a:lnTo>
                  <a:lnTo>
                    <a:pt x="93979" y="762"/>
                  </a:lnTo>
                  <a:lnTo>
                    <a:pt x="87756" y="0"/>
                  </a:lnTo>
                  <a:close/>
                </a:path>
                <a:path w="391159" h="111125">
                  <a:moveTo>
                    <a:pt x="54742" y="50347"/>
                  </a:moveTo>
                  <a:lnTo>
                    <a:pt x="18160" y="54991"/>
                  </a:lnTo>
                  <a:lnTo>
                    <a:pt x="20700" y="74676"/>
                  </a:lnTo>
                  <a:lnTo>
                    <a:pt x="35668" y="72771"/>
                  </a:lnTo>
                  <a:lnTo>
                    <a:pt x="25526" y="72771"/>
                  </a:lnTo>
                  <a:lnTo>
                    <a:pt x="23367" y="55753"/>
                  </a:lnTo>
                  <a:lnTo>
                    <a:pt x="47699" y="55753"/>
                  </a:lnTo>
                  <a:lnTo>
                    <a:pt x="54742" y="50347"/>
                  </a:lnTo>
                  <a:close/>
                </a:path>
                <a:path w="391159" h="111125">
                  <a:moveTo>
                    <a:pt x="57068" y="70047"/>
                  </a:moveTo>
                  <a:lnTo>
                    <a:pt x="20700" y="74676"/>
                  </a:lnTo>
                  <a:lnTo>
                    <a:pt x="67981" y="74676"/>
                  </a:lnTo>
                  <a:lnTo>
                    <a:pt x="57068" y="70047"/>
                  </a:lnTo>
                  <a:close/>
                </a:path>
                <a:path w="391159" h="111125">
                  <a:moveTo>
                    <a:pt x="23367" y="55753"/>
                  </a:moveTo>
                  <a:lnTo>
                    <a:pt x="25526" y="72771"/>
                  </a:lnTo>
                  <a:lnTo>
                    <a:pt x="39039" y="62400"/>
                  </a:lnTo>
                  <a:lnTo>
                    <a:pt x="23367" y="55753"/>
                  </a:lnTo>
                  <a:close/>
                </a:path>
                <a:path w="391159" h="111125">
                  <a:moveTo>
                    <a:pt x="39039" y="62400"/>
                  </a:moveTo>
                  <a:lnTo>
                    <a:pt x="25526" y="72771"/>
                  </a:lnTo>
                  <a:lnTo>
                    <a:pt x="35668" y="72771"/>
                  </a:lnTo>
                  <a:lnTo>
                    <a:pt x="57068" y="70047"/>
                  </a:lnTo>
                  <a:lnTo>
                    <a:pt x="39039" y="62400"/>
                  </a:lnTo>
                  <a:close/>
                </a:path>
                <a:path w="391159" h="111125">
                  <a:moveTo>
                    <a:pt x="388365" y="8001"/>
                  </a:moveTo>
                  <a:lnTo>
                    <a:pt x="54742" y="50347"/>
                  </a:lnTo>
                  <a:lnTo>
                    <a:pt x="39039" y="62400"/>
                  </a:lnTo>
                  <a:lnTo>
                    <a:pt x="57068" y="70047"/>
                  </a:lnTo>
                  <a:lnTo>
                    <a:pt x="390905" y="27559"/>
                  </a:lnTo>
                  <a:lnTo>
                    <a:pt x="388365" y="8001"/>
                  </a:lnTo>
                  <a:close/>
                </a:path>
                <a:path w="391159" h="111125">
                  <a:moveTo>
                    <a:pt x="47699" y="55753"/>
                  </a:moveTo>
                  <a:lnTo>
                    <a:pt x="23367" y="55753"/>
                  </a:lnTo>
                  <a:lnTo>
                    <a:pt x="39039" y="62400"/>
                  </a:lnTo>
                  <a:lnTo>
                    <a:pt x="47699" y="5575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48071" y="5228844"/>
              <a:ext cx="1440180" cy="360045"/>
            </a:xfrm>
            <a:custGeom>
              <a:avLst/>
              <a:gdLst/>
              <a:ahLst/>
              <a:cxnLst/>
              <a:rect l="l" t="t" r="r" b="b"/>
              <a:pathLst>
                <a:path w="1440179" h="360045">
                  <a:moveTo>
                    <a:pt x="0" y="359663"/>
                  </a:moveTo>
                  <a:lnTo>
                    <a:pt x="1440179" y="359663"/>
                  </a:lnTo>
                  <a:lnTo>
                    <a:pt x="1440179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75047" y="2564892"/>
              <a:ext cx="2394204" cy="31546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776"/>
            <a:ext cx="9144000" cy="6726555"/>
            <a:chOff x="0" y="131776"/>
            <a:chExt cx="9144000" cy="6726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1" y="1053083"/>
              <a:ext cx="9124188" cy="53644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799332" y="2592324"/>
              <a:ext cx="3202305" cy="2060575"/>
            </a:xfrm>
            <a:custGeom>
              <a:avLst/>
              <a:gdLst/>
              <a:ahLst/>
              <a:cxnLst/>
              <a:rect l="l" t="t" r="r" b="b"/>
              <a:pathLst>
                <a:path w="3202304" h="2060575">
                  <a:moveTo>
                    <a:pt x="0" y="2060448"/>
                  </a:moveTo>
                  <a:lnTo>
                    <a:pt x="1853184" y="2060448"/>
                  </a:lnTo>
                  <a:lnTo>
                    <a:pt x="1853184" y="1700784"/>
                  </a:lnTo>
                  <a:lnTo>
                    <a:pt x="0" y="1700784"/>
                  </a:lnTo>
                  <a:lnTo>
                    <a:pt x="0" y="2060448"/>
                  </a:lnTo>
                  <a:close/>
                </a:path>
                <a:path w="3202304" h="2060575">
                  <a:moveTo>
                    <a:pt x="1853183" y="361188"/>
                  </a:moveTo>
                  <a:lnTo>
                    <a:pt x="3201923" y="361188"/>
                  </a:lnTo>
                  <a:lnTo>
                    <a:pt x="3201923" y="0"/>
                  </a:lnTo>
                  <a:lnTo>
                    <a:pt x="1853183" y="0"/>
                  </a:lnTo>
                  <a:lnTo>
                    <a:pt x="1853183" y="361188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12</a:t>
            </a:r>
            <a:r>
              <a:rPr spc="-20" dirty="0"/>
              <a:t> </a:t>
            </a:r>
            <a:r>
              <a:rPr dirty="0"/>
              <a:t>:</a:t>
            </a:r>
            <a:r>
              <a:rPr spc="-25" dirty="0"/>
              <a:t> </a:t>
            </a:r>
            <a:r>
              <a:rPr dirty="0"/>
              <a:t>Confirmer</a:t>
            </a:r>
            <a:r>
              <a:rPr spc="-55" dirty="0"/>
              <a:t> </a:t>
            </a:r>
            <a:r>
              <a:rPr dirty="0"/>
              <a:t>un</a:t>
            </a:r>
            <a:r>
              <a:rPr spc="-25" dirty="0"/>
              <a:t> </a:t>
            </a:r>
            <a:r>
              <a:rPr spc="-10" dirty="0"/>
              <a:t>accord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764" y="131776"/>
            <a:ext cx="9127490" cy="6148705"/>
            <a:chOff x="16764" y="131776"/>
            <a:chExt cx="9127490" cy="61487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0901" y="131776"/>
              <a:ext cx="774811" cy="1083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64" y="963167"/>
              <a:ext cx="9127236" cy="53172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12</a:t>
            </a:r>
            <a:r>
              <a:rPr spc="-20" dirty="0"/>
              <a:t> </a:t>
            </a:r>
            <a:r>
              <a:rPr dirty="0"/>
              <a:t>:</a:t>
            </a:r>
            <a:r>
              <a:rPr spc="-25" dirty="0"/>
              <a:t> </a:t>
            </a:r>
            <a:r>
              <a:rPr dirty="0"/>
              <a:t>Confirmer</a:t>
            </a:r>
            <a:r>
              <a:rPr spc="-55" dirty="0"/>
              <a:t> </a:t>
            </a:r>
            <a:r>
              <a:rPr dirty="0"/>
              <a:t>un</a:t>
            </a:r>
            <a:r>
              <a:rPr spc="-25" dirty="0"/>
              <a:t> </a:t>
            </a:r>
            <a:r>
              <a:rPr spc="-10" dirty="0"/>
              <a:t>accord</a:t>
            </a:r>
          </a:p>
        </p:txBody>
      </p:sp>
      <p:sp>
        <p:nvSpPr>
          <p:cNvPr id="8" name="object 8"/>
          <p:cNvSpPr/>
          <p:nvPr/>
        </p:nvSpPr>
        <p:spPr>
          <a:xfrm>
            <a:off x="2267711" y="3429000"/>
            <a:ext cx="4175760" cy="1499870"/>
          </a:xfrm>
          <a:custGeom>
            <a:avLst/>
            <a:gdLst/>
            <a:ahLst/>
            <a:cxnLst/>
            <a:rect l="l" t="t" r="r" b="b"/>
            <a:pathLst>
              <a:path w="4175760" h="1499870">
                <a:moveTo>
                  <a:pt x="455675" y="275844"/>
                </a:moveTo>
                <a:lnTo>
                  <a:pt x="2039112" y="275844"/>
                </a:lnTo>
                <a:lnTo>
                  <a:pt x="2039112" y="0"/>
                </a:lnTo>
                <a:lnTo>
                  <a:pt x="455675" y="0"/>
                </a:lnTo>
                <a:lnTo>
                  <a:pt x="455675" y="275844"/>
                </a:lnTo>
                <a:close/>
              </a:path>
              <a:path w="4175760" h="1499870">
                <a:moveTo>
                  <a:pt x="0" y="647700"/>
                </a:moveTo>
                <a:lnTo>
                  <a:pt x="4175760" y="647700"/>
                </a:lnTo>
                <a:lnTo>
                  <a:pt x="4175760" y="291084"/>
                </a:lnTo>
                <a:lnTo>
                  <a:pt x="0" y="291084"/>
                </a:lnTo>
                <a:lnTo>
                  <a:pt x="0" y="647700"/>
                </a:lnTo>
                <a:close/>
              </a:path>
              <a:path w="4175760" h="1499870">
                <a:moveTo>
                  <a:pt x="2191512" y="1499616"/>
                </a:moveTo>
                <a:lnTo>
                  <a:pt x="3599688" y="1499616"/>
                </a:lnTo>
                <a:lnTo>
                  <a:pt x="3599688" y="1223772"/>
                </a:lnTo>
                <a:lnTo>
                  <a:pt x="2191512" y="1223772"/>
                </a:lnTo>
                <a:lnTo>
                  <a:pt x="2191512" y="1499616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47916" y="2715767"/>
            <a:ext cx="2196465" cy="2513330"/>
          </a:xfrm>
          <a:prstGeom prst="rect">
            <a:avLst/>
          </a:prstGeom>
          <a:solidFill>
            <a:srgbClr val="FFFFFF"/>
          </a:solidFill>
          <a:ln w="12192">
            <a:solidFill>
              <a:srgbClr val="FF0000"/>
            </a:solidFill>
          </a:ln>
        </p:spPr>
        <p:txBody>
          <a:bodyPr vert="horz" wrap="square" lIns="0" tIns="154305" rIns="0" bIns="0" rtlCol="0">
            <a:spAutoFit/>
          </a:bodyPr>
          <a:lstStyle/>
          <a:p>
            <a:pPr marL="140970" marR="130175" indent="-635" algn="ctr">
              <a:lnSpc>
                <a:spcPct val="100000"/>
              </a:lnSpc>
              <a:spcBef>
                <a:spcPts val="1215"/>
              </a:spcBef>
            </a:pPr>
            <a:r>
              <a:rPr sz="1800" dirty="0">
                <a:latin typeface="Arial MT"/>
                <a:cs typeface="Arial MT"/>
              </a:rPr>
              <a:t>Au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moment </a:t>
            </a:r>
            <a:r>
              <a:rPr sz="1800" dirty="0">
                <a:latin typeface="Arial MT"/>
                <a:cs typeface="Arial MT"/>
              </a:rPr>
              <a:t>d’accepter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une </a:t>
            </a:r>
            <a:r>
              <a:rPr sz="1800" spc="-10" dirty="0">
                <a:latin typeface="Arial MT"/>
                <a:cs typeface="Arial MT"/>
              </a:rPr>
              <a:t>proposition </a:t>
            </a:r>
            <a:r>
              <a:rPr sz="1800" dirty="0">
                <a:latin typeface="Arial MT"/>
                <a:cs typeface="Arial MT"/>
              </a:rPr>
              <a:t>d’admission,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vous </a:t>
            </a:r>
            <a:r>
              <a:rPr sz="1800" dirty="0">
                <a:latin typeface="Arial MT"/>
                <a:cs typeface="Arial MT"/>
              </a:rPr>
              <a:t>pouvez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choisir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conserver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(cochez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case)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ou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les </a:t>
            </a:r>
            <a:r>
              <a:rPr sz="1800" dirty="0">
                <a:latin typeface="Arial MT"/>
                <a:cs typeface="Arial MT"/>
              </a:rPr>
              <a:t>autres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demandes.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44107" y="3849496"/>
            <a:ext cx="506730" cy="138430"/>
          </a:xfrm>
          <a:custGeom>
            <a:avLst/>
            <a:gdLst/>
            <a:ahLst/>
            <a:cxnLst/>
            <a:rect l="l" t="t" r="r" b="b"/>
            <a:pathLst>
              <a:path w="506729" h="138429">
                <a:moveTo>
                  <a:pt x="83683" y="47332"/>
                </a:moveTo>
                <a:lnTo>
                  <a:pt x="56960" y="58058"/>
                </a:lnTo>
                <a:lnTo>
                  <a:pt x="79385" y="76020"/>
                </a:lnTo>
                <a:lnTo>
                  <a:pt x="502031" y="138429"/>
                </a:lnTo>
                <a:lnTo>
                  <a:pt x="506348" y="109727"/>
                </a:lnTo>
                <a:lnTo>
                  <a:pt x="83683" y="47332"/>
                </a:lnTo>
                <a:close/>
              </a:path>
              <a:path w="506729" h="138429">
                <a:moveTo>
                  <a:pt x="123824" y="0"/>
                </a:moveTo>
                <a:lnTo>
                  <a:pt x="0" y="49656"/>
                </a:lnTo>
                <a:lnTo>
                  <a:pt x="97916" y="128015"/>
                </a:lnTo>
                <a:lnTo>
                  <a:pt x="104266" y="132969"/>
                </a:lnTo>
                <a:lnTo>
                  <a:pt x="113284" y="131952"/>
                </a:lnTo>
                <a:lnTo>
                  <a:pt x="79385" y="76020"/>
                </a:lnTo>
                <a:lnTo>
                  <a:pt x="26415" y="68198"/>
                </a:lnTo>
                <a:lnTo>
                  <a:pt x="30606" y="39496"/>
                </a:lnTo>
                <a:lnTo>
                  <a:pt x="103205" y="39496"/>
                </a:lnTo>
                <a:lnTo>
                  <a:pt x="134619" y="26923"/>
                </a:lnTo>
                <a:lnTo>
                  <a:pt x="138175" y="18414"/>
                </a:lnTo>
                <a:lnTo>
                  <a:pt x="135254" y="11048"/>
                </a:lnTo>
                <a:lnTo>
                  <a:pt x="132334" y="3555"/>
                </a:lnTo>
                <a:lnTo>
                  <a:pt x="123824" y="0"/>
                </a:lnTo>
                <a:close/>
              </a:path>
              <a:path w="506729" h="138429">
                <a:moveTo>
                  <a:pt x="30606" y="39496"/>
                </a:moveTo>
                <a:lnTo>
                  <a:pt x="26415" y="68198"/>
                </a:lnTo>
                <a:lnTo>
                  <a:pt x="79385" y="76020"/>
                </a:lnTo>
                <a:lnTo>
                  <a:pt x="68510" y="67309"/>
                </a:lnTo>
                <a:lnTo>
                  <a:pt x="33908" y="67309"/>
                </a:lnTo>
                <a:lnTo>
                  <a:pt x="37591" y="42544"/>
                </a:lnTo>
                <a:lnTo>
                  <a:pt x="51254" y="42544"/>
                </a:lnTo>
                <a:lnTo>
                  <a:pt x="30606" y="39496"/>
                </a:lnTo>
                <a:close/>
              </a:path>
              <a:path w="506729" h="138429">
                <a:moveTo>
                  <a:pt x="37591" y="42544"/>
                </a:moveTo>
                <a:lnTo>
                  <a:pt x="33908" y="67309"/>
                </a:lnTo>
                <a:lnTo>
                  <a:pt x="56960" y="58058"/>
                </a:lnTo>
                <a:lnTo>
                  <a:pt x="37591" y="42544"/>
                </a:lnTo>
                <a:close/>
              </a:path>
              <a:path w="506729" h="138429">
                <a:moveTo>
                  <a:pt x="56960" y="58058"/>
                </a:moveTo>
                <a:lnTo>
                  <a:pt x="33908" y="67309"/>
                </a:lnTo>
                <a:lnTo>
                  <a:pt x="68510" y="67309"/>
                </a:lnTo>
                <a:lnTo>
                  <a:pt x="56960" y="58058"/>
                </a:lnTo>
                <a:close/>
              </a:path>
              <a:path w="506729" h="138429">
                <a:moveTo>
                  <a:pt x="51254" y="42544"/>
                </a:moveTo>
                <a:lnTo>
                  <a:pt x="37591" y="42544"/>
                </a:lnTo>
                <a:lnTo>
                  <a:pt x="56960" y="58058"/>
                </a:lnTo>
                <a:lnTo>
                  <a:pt x="83683" y="47332"/>
                </a:lnTo>
                <a:lnTo>
                  <a:pt x="51254" y="42544"/>
                </a:lnTo>
                <a:close/>
              </a:path>
              <a:path w="506729" h="138429">
                <a:moveTo>
                  <a:pt x="103205" y="39496"/>
                </a:moveTo>
                <a:lnTo>
                  <a:pt x="30606" y="39496"/>
                </a:lnTo>
                <a:lnTo>
                  <a:pt x="83683" y="47332"/>
                </a:lnTo>
                <a:lnTo>
                  <a:pt x="103205" y="394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49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776"/>
            <a:ext cx="9144000" cy="6726555"/>
            <a:chOff x="0" y="131776"/>
            <a:chExt cx="9144000" cy="6726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831" y="908304"/>
              <a:ext cx="8712708" cy="58765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5260" y="903730"/>
              <a:ext cx="8722360" cy="5885815"/>
            </a:xfrm>
            <a:custGeom>
              <a:avLst/>
              <a:gdLst/>
              <a:ahLst/>
              <a:cxnLst/>
              <a:rect l="l" t="t" r="r" b="b"/>
              <a:pathLst>
                <a:path w="8722360" h="5885815">
                  <a:moveTo>
                    <a:pt x="0" y="5885688"/>
                  </a:moveTo>
                  <a:lnTo>
                    <a:pt x="8721852" y="5885688"/>
                  </a:lnTo>
                  <a:lnTo>
                    <a:pt x="8721852" y="0"/>
                  </a:lnTo>
                  <a:lnTo>
                    <a:pt x="0" y="0"/>
                  </a:lnTo>
                  <a:lnTo>
                    <a:pt x="0" y="588568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057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solidFill>
                  <a:srgbClr val="63398A"/>
                </a:solidFill>
              </a:rPr>
              <a:t>L’annuaire</a:t>
            </a:r>
            <a:r>
              <a:rPr sz="2900" spc="-75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en</a:t>
            </a:r>
            <a:r>
              <a:rPr sz="2900" spc="-50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ligne</a:t>
            </a:r>
            <a:r>
              <a:rPr sz="2900" spc="-45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-</a:t>
            </a:r>
            <a:r>
              <a:rPr sz="2900" spc="-40" dirty="0">
                <a:solidFill>
                  <a:srgbClr val="63398A"/>
                </a:solidFill>
              </a:rPr>
              <a:t> </a:t>
            </a:r>
            <a:r>
              <a:rPr sz="2900" spc="-10" dirty="0">
                <a:solidFill>
                  <a:srgbClr val="63398A"/>
                </a:solidFill>
                <a:hlinkClick r:id="rId6"/>
              </a:rPr>
              <a:t>http://www.viatrajectoire.fr</a:t>
            </a:r>
            <a:endParaRPr sz="29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>
              <a:lnSpc>
                <a:spcPts val="2090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9" name="object 9"/>
          <p:cNvSpPr txBox="1"/>
          <p:nvPr/>
        </p:nvSpPr>
        <p:spPr>
          <a:xfrm>
            <a:off x="6337553" y="2061210"/>
            <a:ext cx="1908175" cy="864235"/>
          </a:xfrm>
          <a:prstGeom prst="rect">
            <a:avLst/>
          </a:prstGeom>
          <a:ln w="25907">
            <a:solidFill>
              <a:srgbClr val="FF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292735" marR="287020" indent="39370">
              <a:lnSpc>
                <a:spcPct val="100000"/>
              </a:lnSpc>
              <a:spcBef>
                <a:spcPts val="80"/>
              </a:spcBef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ACCÈS </a:t>
            </a:r>
            <a:r>
              <a:rPr sz="2800" b="1" spc="-20" dirty="0">
                <a:solidFill>
                  <a:srgbClr val="FF0000"/>
                </a:solidFill>
                <a:latin typeface="Arial"/>
                <a:cs typeface="Arial"/>
              </a:rPr>
              <a:t>PUBLIC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31776"/>
            <a:ext cx="9144000" cy="6080125"/>
            <a:chOff x="0" y="131776"/>
            <a:chExt cx="9144000" cy="60801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783" y="424065"/>
              <a:ext cx="648440" cy="562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019555"/>
              <a:ext cx="9144000" cy="51922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52515" y="2636519"/>
              <a:ext cx="1367155" cy="361315"/>
            </a:xfrm>
            <a:custGeom>
              <a:avLst/>
              <a:gdLst/>
              <a:ahLst/>
              <a:cxnLst/>
              <a:rect l="l" t="t" r="r" b="b"/>
              <a:pathLst>
                <a:path w="1367154" h="361314">
                  <a:moveTo>
                    <a:pt x="0" y="361188"/>
                  </a:moveTo>
                  <a:lnTo>
                    <a:pt x="1367028" y="361188"/>
                  </a:lnTo>
                  <a:lnTo>
                    <a:pt x="1367028" y="0"/>
                  </a:lnTo>
                  <a:lnTo>
                    <a:pt x="0" y="0"/>
                  </a:lnTo>
                  <a:lnTo>
                    <a:pt x="0" y="361188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Etape</a:t>
            </a:r>
            <a:r>
              <a:rPr spc="-30" dirty="0"/>
              <a:t> </a:t>
            </a:r>
            <a:r>
              <a:rPr dirty="0"/>
              <a:t>12</a:t>
            </a:r>
            <a:r>
              <a:rPr spc="-20" dirty="0"/>
              <a:t> </a:t>
            </a:r>
            <a:r>
              <a:rPr dirty="0"/>
              <a:t>:</a:t>
            </a:r>
            <a:r>
              <a:rPr spc="-25" dirty="0"/>
              <a:t> </a:t>
            </a:r>
            <a:r>
              <a:rPr dirty="0"/>
              <a:t>Confirmer</a:t>
            </a:r>
            <a:r>
              <a:rPr spc="-55" dirty="0"/>
              <a:t> </a:t>
            </a:r>
            <a:r>
              <a:rPr dirty="0"/>
              <a:t>un</a:t>
            </a:r>
            <a:r>
              <a:rPr spc="-25" dirty="0"/>
              <a:t> </a:t>
            </a:r>
            <a:r>
              <a:rPr spc="-10" dirty="0"/>
              <a:t>accord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7696" y="6341918"/>
            <a:ext cx="1924259" cy="37822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5957" y="1806320"/>
            <a:ext cx="5984240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1" dirty="0">
                <a:latin typeface="Arial"/>
                <a:cs typeface="Arial"/>
              </a:rPr>
              <a:t>Merci</a:t>
            </a:r>
            <a:r>
              <a:rPr sz="3800" b="1" spc="-20" dirty="0">
                <a:latin typeface="Arial"/>
                <a:cs typeface="Arial"/>
              </a:rPr>
              <a:t> </a:t>
            </a:r>
            <a:r>
              <a:rPr sz="3800" b="1" dirty="0">
                <a:latin typeface="Arial"/>
                <a:cs typeface="Arial"/>
              </a:rPr>
              <a:t>pour</a:t>
            </a:r>
            <a:r>
              <a:rPr sz="3800" b="1" spc="-20" dirty="0">
                <a:latin typeface="Arial"/>
                <a:cs typeface="Arial"/>
              </a:rPr>
              <a:t> </a:t>
            </a:r>
            <a:r>
              <a:rPr sz="3800" b="1" dirty="0">
                <a:latin typeface="Arial"/>
                <a:cs typeface="Arial"/>
              </a:rPr>
              <a:t>votre</a:t>
            </a:r>
            <a:r>
              <a:rPr sz="3800" b="1" spc="-20" dirty="0">
                <a:latin typeface="Arial"/>
                <a:cs typeface="Arial"/>
              </a:rPr>
              <a:t> </a:t>
            </a:r>
            <a:r>
              <a:rPr sz="3800" b="1" spc="-10" dirty="0">
                <a:latin typeface="Arial"/>
                <a:cs typeface="Arial"/>
              </a:rPr>
              <a:t>attention</a:t>
            </a:r>
            <a:endParaRPr sz="3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647191" y="3506470"/>
            <a:ext cx="7823200" cy="1635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Pour</a:t>
            </a:r>
            <a:r>
              <a:rPr sz="2400" u="sng" spc="-80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 </a:t>
            </a:r>
            <a:r>
              <a:rPr sz="2400" u="sng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contacter</a:t>
            </a:r>
            <a:r>
              <a:rPr sz="2400" u="sng" spc="-75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 </a:t>
            </a:r>
            <a:r>
              <a:rPr sz="2400" u="sng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l’équipe</a:t>
            </a:r>
            <a:r>
              <a:rPr sz="2400" u="sng" spc="-30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 </a:t>
            </a:r>
            <a:r>
              <a:rPr sz="2400" u="sng" spc="-10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ViaTrajectoire</a:t>
            </a:r>
            <a:r>
              <a:rPr sz="2400" u="sng" spc="-50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 </a:t>
            </a:r>
            <a:r>
              <a:rPr sz="2400" u="sng" spc="-25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Nouvelle-</a:t>
            </a:r>
            <a:r>
              <a:rPr sz="2400" u="sng" spc="-10" dirty="0">
                <a:solidFill>
                  <a:srgbClr val="6D368B"/>
                </a:solidFill>
                <a:uFill>
                  <a:solidFill>
                    <a:srgbClr val="6D368B"/>
                  </a:solidFill>
                </a:uFill>
                <a:latin typeface="Arial MT"/>
                <a:cs typeface="Arial MT"/>
              </a:rPr>
              <a:t>Aquitaine:</a:t>
            </a:r>
            <a:endParaRPr sz="2400">
              <a:latin typeface="Arial MT"/>
              <a:cs typeface="Arial MT"/>
            </a:endParaRPr>
          </a:p>
          <a:p>
            <a:pPr marL="1443355" marR="1435735" indent="458470">
              <a:lnSpc>
                <a:spcPct val="170000"/>
              </a:lnSpc>
            </a:pPr>
            <a:r>
              <a:rPr sz="2400" dirty="0">
                <a:solidFill>
                  <a:srgbClr val="6D368B"/>
                </a:solidFill>
                <a:latin typeface="Arial MT"/>
                <a:cs typeface="Arial MT"/>
              </a:rPr>
              <a:t>Par</a:t>
            </a:r>
            <a:r>
              <a:rPr sz="2400" spc="-60" dirty="0">
                <a:solidFill>
                  <a:srgbClr val="6D368B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D368B"/>
                </a:solidFill>
                <a:latin typeface="Arial MT"/>
                <a:cs typeface="Arial MT"/>
              </a:rPr>
              <a:t>téléphone</a:t>
            </a:r>
            <a:r>
              <a:rPr sz="2400" spc="-45" dirty="0">
                <a:solidFill>
                  <a:srgbClr val="6D368B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D368B"/>
                </a:solidFill>
                <a:latin typeface="Arial MT"/>
                <a:cs typeface="Arial MT"/>
              </a:rPr>
              <a:t>:</a:t>
            </a:r>
            <a:r>
              <a:rPr sz="2400" spc="-60" dirty="0">
                <a:solidFill>
                  <a:srgbClr val="6D368B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D368B"/>
                </a:solidFill>
                <a:latin typeface="Arial MT"/>
                <a:cs typeface="Arial MT"/>
              </a:rPr>
              <a:t>0805</a:t>
            </a:r>
            <a:r>
              <a:rPr sz="2400" spc="-55" dirty="0">
                <a:solidFill>
                  <a:srgbClr val="6D368B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6D368B"/>
                </a:solidFill>
                <a:latin typeface="Arial MT"/>
                <a:cs typeface="Arial MT"/>
              </a:rPr>
              <a:t>690</a:t>
            </a:r>
            <a:r>
              <a:rPr sz="2400" spc="-70" dirty="0">
                <a:solidFill>
                  <a:srgbClr val="6D368B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6D368B"/>
                </a:solidFill>
                <a:latin typeface="Arial MT"/>
                <a:cs typeface="Arial MT"/>
              </a:rPr>
              <a:t>656 </a:t>
            </a:r>
            <a:r>
              <a:rPr sz="2400" dirty="0">
                <a:solidFill>
                  <a:srgbClr val="6D368B"/>
                </a:solidFill>
                <a:latin typeface="Arial MT"/>
                <a:cs typeface="Arial MT"/>
              </a:rPr>
              <a:t>Par email :</a:t>
            </a:r>
            <a:r>
              <a:rPr sz="2400" spc="-15" dirty="0">
                <a:solidFill>
                  <a:srgbClr val="6D368B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6D368B"/>
                </a:solidFill>
                <a:latin typeface="Arial MT"/>
                <a:cs typeface="Arial MT"/>
                <a:hlinkClick r:id="rId5"/>
              </a:rPr>
              <a:t>infos@viatrajectoire-</a:t>
            </a:r>
            <a:r>
              <a:rPr sz="2400" spc="-10" dirty="0">
                <a:solidFill>
                  <a:srgbClr val="6D368B"/>
                </a:solidFill>
                <a:latin typeface="Arial MT"/>
                <a:cs typeface="Arial MT"/>
                <a:hlinkClick r:id="rId5"/>
              </a:rPr>
              <a:t>na.fr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776"/>
            <a:ext cx="9144000" cy="6726555"/>
            <a:chOff x="0" y="131776"/>
            <a:chExt cx="9144000" cy="6726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057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solidFill>
                  <a:srgbClr val="63398A"/>
                </a:solidFill>
              </a:rPr>
              <a:t>L’annuaire</a:t>
            </a:r>
            <a:r>
              <a:rPr sz="2900" spc="-75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en</a:t>
            </a:r>
            <a:r>
              <a:rPr sz="2900" spc="-50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ligne</a:t>
            </a:r>
            <a:r>
              <a:rPr sz="2900" spc="-45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-</a:t>
            </a:r>
            <a:r>
              <a:rPr sz="2900" spc="-40" dirty="0">
                <a:solidFill>
                  <a:srgbClr val="63398A"/>
                </a:solidFill>
              </a:rPr>
              <a:t> </a:t>
            </a:r>
            <a:r>
              <a:rPr sz="2900" spc="-10" dirty="0">
                <a:solidFill>
                  <a:srgbClr val="63398A"/>
                </a:solidFill>
                <a:hlinkClick r:id="rId5"/>
              </a:rPr>
              <a:t>http://www.viatrajectoire.fr</a:t>
            </a:r>
            <a:endParaRPr sz="2900"/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831" y="1042416"/>
            <a:ext cx="8855964" cy="581558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>
              <a:lnSpc>
                <a:spcPts val="2090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0902" y="131776"/>
            <a:ext cx="774811" cy="10832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3943" y="899160"/>
            <a:ext cx="8442960" cy="5864860"/>
            <a:chOff x="313943" y="899160"/>
            <a:chExt cx="8442960" cy="586486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" y="908302"/>
              <a:ext cx="8424672" cy="58460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8515" y="903732"/>
              <a:ext cx="8434070" cy="5855335"/>
            </a:xfrm>
            <a:custGeom>
              <a:avLst/>
              <a:gdLst/>
              <a:ahLst/>
              <a:cxnLst/>
              <a:rect l="l" t="t" r="r" b="b"/>
              <a:pathLst>
                <a:path w="8434070" h="5855334">
                  <a:moveTo>
                    <a:pt x="0" y="5855208"/>
                  </a:moveTo>
                  <a:lnTo>
                    <a:pt x="8433816" y="5855208"/>
                  </a:lnTo>
                  <a:lnTo>
                    <a:pt x="8433816" y="0"/>
                  </a:lnTo>
                  <a:lnTo>
                    <a:pt x="0" y="0"/>
                  </a:lnTo>
                  <a:lnTo>
                    <a:pt x="0" y="58552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057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5"/>
              </a:spcBef>
            </a:pPr>
            <a:r>
              <a:rPr sz="2900" spc="-10" dirty="0">
                <a:solidFill>
                  <a:srgbClr val="63398A"/>
                </a:solidFill>
              </a:rPr>
              <a:t>L’annuaire</a:t>
            </a:r>
            <a:r>
              <a:rPr sz="2900" spc="-75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en</a:t>
            </a:r>
            <a:r>
              <a:rPr sz="2900" spc="-50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ligne</a:t>
            </a:r>
            <a:r>
              <a:rPr sz="2900" spc="-45" dirty="0">
                <a:solidFill>
                  <a:srgbClr val="63398A"/>
                </a:solidFill>
              </a:rPr>
              <a:t> </a:t>
            </a:r>
            <a:r>
              <a:rPr sz="2900" dirty="0">
                <a:solidFill>
                  <a:srgbClr val="63398A"/>
                </a:solidFill>
              </a:rPr>
              <a:t>-</a:t>
            </a:r>
            <a:r>
              <a:rPr sz="2900" spc="-40" dirty="0">
                <a:solidFill>
                  <a:srgbClr val="63398A"/>
                </a:solidFill>
              </a:rPr>
              <a:t> </a:t>
            </a:r>
            <a:r>
              <a:rPr sz="2900" spc="-10" dirty="0">
                <a:solidFill>
                  <a:srgbClr val="63398A"/>
                </a:solidFill>
                <a:hlinkClick r:id="rId6"/>
              </a:rPr>
              <a:t>http://www.viatrajectoire.fr</a:t>
            </a:r>
            <a:endParaRPr sz="290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>
              <a:lnSpc>
                <a:spcPts val="2090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533401"/>
            <a:ext cx="6345364" cy="492443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       Le circuit de la demande</a:t>
            </a:r>
            <a:endParaRPr lang="fr-FR" sz="900" dirty="0"/>
          </a:p>
        </p:txBody>
      </p:sp>
      <p:sp>
        <p:nvSpPr>
          <p:cNvPr id="6" name="Rectangle 5"/>
          <p:cNvSpPr/>
          <p:nvPr/>
        </p:nvSpPr>
        <p:spPr>
          <a:xfrm>
            <a:off x="371252" y="1429023"/>
            <a:ext cx="2785242" cy="21335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Création de la demande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</a:p>
          <a:p>
            <a:endParaRPr lang="fr-FR" sz="1600" dirty="0" smtClean="0">
              <a:solidFill>
                <a:schemeClr val="tx1"/>
              </a:solidFill>
            </a:endParaRPr>
          </a:p>
          <a:p>
            <a:pPr marL="214313" indent="-214313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Par l’usager 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ou son entourage</a:t>
            </a:r>
          </a:p>
          <a:p>
            <a:pPr marL="214313" indent="-214313">
              <a:buFontTx/>
              <a:buChar char="-"/>
            </a:pPr>
            <a:endParaRPr lang="fr-FR" sz="1600" dirty="0" smtClean="0">
              <a:solidFill>
                <a:schemeClr val="tx1"/>
              </a:solidFill>
            </a:endParaRPr>
          </a:p>
          <a:p>
            <a:pPr marL="214313" indent="-214313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Avec des partenaires 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de la ville 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8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6250" y="2086684"/>
            <a:ext cx="627419" cy="5265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202" y="2878680"/>
            <a:ext cx="619433" cy="619433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3908030" y="1876834"/>
            <a:ext cx="2856452" cy="124538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Sollicitation du MEDECIN TRAITANT </a:t>
            </a:r>
            <a:r>
              <a:rPr lang="fr-FR" sz="1600" dirty="0" smtClean="0">
                <a:solidFill>
                  <a:schemeClr val="tx1"/>
                </a:solidFill>
              </a:rPr>
              <a:t>pour remplir:</a:t>
            </a:r>
          </a:p>
          <a:p>
            <a:pPr marL="214313" indent="-214313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Le volet médical</a:t>
            </a:r>
          </a:p>
          <a:p>
            <a:pPr marL="214313" indent="-214313">
              <a:buFontTx/>
              <a:buChar char="-"/>
            </a:pPr>
            <a:r>
              <a:rPr lang="fr-FR" sz="1600" dirty="0" smtClean="0">
                <a:solidFill>
                  <a:schemeClr val="tx1"/>
                </a:solidFill>
              </a:rPr>
              <a:t>Le volet autonomie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291" y="2451882"/>
            <a:ext cx="536147" cy="582216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7371841" y="1876833"/>
            <a:ext cx="1593067" cy="962999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LE DOSSIER EST COMPLET </a:t>
            </a:r>
            <a:r>
              <a:rPr lang="fr-FR" dirty="0" smtClean="0">
                <a:solidFill>
                  <a:schemeClr val="tx1"/>
                </a:solidFill>
              </a:rPr>
              <a:t>!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Flèche droite à entaille 12"/>
          <p:cNvSpPr/>
          <p:nvPr/>
        </p:nvSpPr>
        <p:spPr>
          <a:xfrm>
            <a:off x="3301584" y="2339290"/>
            <a:ext cx="461356" cy="282471"/>
          </a:xfrm>
          <a:prstGeom prst="notch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à entaille 13"/>
          <p:cNvSpPr/>
          <p:nvPr/>
        </p:nvSpPr>
        <p:spPr>
          <a:xfrm>
            <a:off x="6833062" y="2284962"/>
            <a:ext cx="430184" cy="236912"/>
          </a:xfrm>
          <a:prstGeom prst="notched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371842" y="3400945"/>
            <a:ext cx="1593066" cy="178065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u="sng" dirty="0" smtClean="0">
                <a:solidFill>
                  <a:schemeClr val="tx1"/>
                </a:solidFill>
              </a:rPr>
              <a:t>Sélection</a:t>
            </a:r>
            <a:r>
              <a:rPr lang="fr-FR" sz="1600" dirty="0" smtClean="0">
                <a:solidFill>
                  <a:schemeClr val="tx1"/>
                </a:solidFill>
              </a:rPr>
              <a:t> des établissements souhaités et envois de la demande aux EHPAD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7903477" y="2898427"/>
            <a:ext cx="213279" cy="436421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514933" y="3971526"/>
            <a:ext cx="1303020" cy="2549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Réception des demandes par les </a:t>
            </a:r>
            <a:r>
              <a:rPr lang="fr-FR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EHPAD</a:t>
            </a:r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5362" y="5607768"/>
            <a:ext cx="634427" cy="66086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506126" y="4396777"/>
            <a:ext cx="2294312" cy="2123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1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EHPAD </a:t>
            </a:r>
            <a:r>
              <a:rPr lang="fr-FR" sz="1600" u="sng" dirty="0" smtClean="0">
                <a:solidFill>
                  <a:schemeClr val="tx1"/>
                </a:solidFill>
              </a:rPr>
              <a:t>répondent</a:t>
            </a:r>
            <a:r>
              <a:rPr lang="fr-FR" sz="1600" dirty="0" smtClean="0">
                <a:solidFill>
                  <a:schemeClr val="tx1"/>
                </a:solidFill>
              </a:rPr>
              <a:t>:</a:t>
            </a:r>
          </a:p>
          <a:p>
            <a:endParaRPr lang="fr-FR" sz="1600" dirty="0" smtClean="0">
              <a:solidFill>
                <a:schemeClr val="tx1"/>
              </a:solidFill>
            </a:endParaRPr>
          </a:p>
          <a:p>
            <a:r>
              <a:rPr lang="fr-FR" sz="1600" dirty="0" smtClean="0">
                <a:solidFill>
                  <a:schemeClr val="tx1"/>
                </a:solidFill>
              </a:rPr>
              <a:t>Liste d’attente</a:t>
            </a:r>
          </a:p>
          <a:p>
            <a:pPr marL="214313" indent="-214313">
              <a:buFontTx/>
              <a:buChar char="-"/>
            </a:pPr>
            <a:endParaRPr lang="fr-FR" sz="1600" dirty="0" smtClean="0">
              <a:solidFill>
                <a:schemeClr val="tx1"/>
              </a:solidFill>
            </a:endParaRPr>
          </a:p>
          <a:p>
            <a:r>
              <a:rPr lang="fr-FR" sz="1600" dirty="0" smtClean="0">
                <a:solidFill>
                  <a:schemeClr val="tx1"/>
                </a:solidFill>
              </a:rPr>
              <a:t>Admission acceptée</a:t>
            </a:r>
          </a:p>
          <a:p>
            <a:pPr marL="214313" indent="-214313">
              <a:buFontTx/>
              <a:buChar char="-"/>
            </a:pPr>
            <a:endParaRPr lang="fr-FR" sz="1600" dirty="0" smtClean="0">
              <a:solidFill>
                <a:schemeClr val="tx1"/>
              </a:solidFill>
            </a:endParaRPr>
          </a:p>
          <a:p>
            <a:r>
              <a:rPr lang="fr-FR" sz="1600" dirty="0" smtClean="0">
                <a:solidFill>
                  <a:schemeClr val="tx1"/>
                </a:solidFill>
              </a:rPr>
              <a:t>Admission refusée</a:t>
            </a:r>
          </a:p>
          <a:p>
            <a:pPr marL="214313" indent="-214313">
              <a:buFontTx/>
              <a:buChar char="-"/>
            </a:pP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7"/>
          <a:srcRect l="23212" t="14454" r="12179" b="14603"/>
          <a:stretch/>
        </p:blipFill>
        <p:spPr>
          <a:xfrm>
            <a:off x="3895173" y="4896946"/>
            <a:ext cx="423950" cy="34913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8"/>
          <a:srcRect l="23873" r="17121" b="11570"/>
          <a:stretch/>
        </p:blipFill>
        <p:spPr>
          <a:xfrm>
            <a:off x="4309838" y="5454418"/>
            <a:ext cx="417716" cy="35865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9"/>
          <a:srcRect l="25853" t="11250" r="16903" b="11250"/>
          <a:stretch/>
        </p:blipFill>
        <p:spPr>
          <a:xfrm>
            <a:off x="4199153" y="6034363"/>
            <a:ext cx="405245" cy="342901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82884" y="4618508"/>
            <a:ext cx="2242604" cy="190212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Suivi des réponses en ligne et confirmation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27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55" y="5893828"/>
            <a:ext cx="446571" cy="37480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297" y="5902852"/>
            <a:ext cx="365777" cy="36577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645" y="5875886"/>
            <a:ext cx="361666" cy="392743"/>
          </a:xfrm>
          <a:prstGeom prst="rect">
            <a:avLst/>
          </a:prstGeom>
        </p:spPr>
      </p:pic>
      <p:sp>
        <p:nvSpPr>
          <p:cNvPr id="30" name="Flèche gauche 29"/>
          <p:cNvSpPr/>
          <p:nvPr/>
        </p:nvSpPr>
        <p:spPr>
          <a:xfrm>
            <a:off x="6862672" y="4674270"/>
            <a:ext cx="430184" cy="264941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gauche 30"/>
          <p:cNvSpPr/>
          <p:nvPr/>
        </p:nvSpPr>
        <p:spPr>
          <a:xfrm>
            <a:off x="4858599" y="5018599"/>
            <a:ext cx="598172" cy="326001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courbée vers la droite 32"/>
          <p:cNvSpPr/>
          <p:nvPr/>
        </p:nvSpPr>
        <p:spPr>
          <a:xfrm rot="4855942">
            <a:off x="1483502" y="3424242"/>
            <a:ext cx="499299" cy="1468021"/>
          </a:xfrm>
          <a:prstGeom prst="curvedRightArrow">
            <a:avLst>
              <a:gd name="adj1" fmla="val 50000"/>
              <a:gd name="adj2" fmla="val 111074"/>
              <a:gd name="adj3" fmla="val 2500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5306" y="5458706"/>
            <a:ext cx="1692563" cy="355008"/>
          </a:xfrm>
          <a:prstGeom prst="rect">
            <a:avLst/>
          </a:prstGeom>
        </p:spPr>
      </p:pic>
      <p:pic>
        <p:nvPicPr>
          <p:cNvPr id="32" name="object 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57908" y="526665"/>
            <a:ext cx="648440" cy="5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5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1776"/>
            <a:ext cx="9144000" cy="6726555"/>
            <a:chOff x="0" y="131776"/>
            <a:chExt cx="9144000" cy="6726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0902" y="131776"/>
              <a:ext cx="774811" cy="10832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87696" y="6341918"/>
              <a:ext cx="1924259" cy="3782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20724"/>
              <a:ext cx="9144000" cy="44165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81493" y="3193541"/>
              <a:ext cx="1744980" cy="576580"/>
            </a:xfrm>
            <a:custGeom>
              <a:avLst/>
              <a:gdLst/>
              <a:ahLst/>
              <a:cxnLst/>
              <a:rect l="l" t="t" r="r" b="b"/>
              <a:pathLst>
                <a:path w="1744979" h="576579">
                  <a:moveTo>
                    <a:pt x="0" y="576072"/>
                  </a:moveTo>
                  <a:lnTo>
                    <a:pt x="1744979" y="576072"/>
                  </a:lnTo>
                  <a:lnTo>
                    <a:pt x="1744979" y="0"/>
                  </a:lnTo>
                  <a:lnTo>
                    <a:pt x="0" y="0"/>
                  </a:lnTo>
                  <a:lnTo>
                    <a:pt x="0" y="576072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48990" y="5977890"/>
              <a:ext cx="3647440" cy="368935"/>
            </a:xfrm>
            <a:custGeom>
              <a:avLst/>
              <a:gdLst/>
              <a:ahLst/>
              <a:cxnLst/>
              <a:rect l="l" t="t" r="r" b="b"/>
              <a:pathLst>
                <a:path w="3647440" h="368935">
                  <a:moveTo>
                    <a:pt x="3646932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3646932" y="368808"/>
                  </a:lnTo>
                  <a:lnTo>
                    <a:pt x="36469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783" y="424065"/>
            <a:ext cx="648440" cy="5627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99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Accéder</a:t>
            </a:r>
            <a:r>
              <a:rPr spc="-70" dirty="0"/>
              <a:t> </a:t>
            </a:r>
            <a:r>
              <a:rPr dirty="0"/>
              <a:t>à</a:t>
            </a:r>
            <a:r>
              <a:rPr spc="-35" dirty="0"/>
              <a:t> </a:t>
            </a:r>
            <a:r>
              <a:rPr dirty="0"/>
              <a:t>l’Espace</a:t>
            </a:r>
            <a:r>
              <a:rPr spc="-60" dirty="0"/>
              <a:t> </a:t>
            </a:r>
            <a:r>
              <a:rPr dirty="0"/>
              <a:t>Particulier</a:t>
            </a:r>
            <a:r>
              <a:rPr spc="-35" dirty="0"/>
              <a:t> </a:t>
            </a:r>
            <a:r>
              <a:rPr spc="-50" dirty="0"/>
              <a:t>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48990" y="5977890"/>
            <a:ext cx="3647440" cy="368935"/>
          </a:xfrm>
          <a:prstGeom prst="rect">
            <a:avLst/>
          </a:prstGeom>
          <a:ln w="28955">
            <a:solidFill>
              <a:srgbClr val="FF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latin typeface="Arial MT"/>
                <a:cs typeface="Arial MT"/>
              </a:rPr>
              <a:t>Cliquer sur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«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Créer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dossier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»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18681" y="3769614"/>
            <a:ext cx="817244" cy="2212975"/>
          </a:xfrm>
          <a:custGeom>
            <a:avLst/>
            <a:gdLst/>
            <a:ahLst/>
            <a:cxnLst/>
            <a:rect l="l" t="t" r="r" b="b"/>
            <a:pathLst>
              <a:path w="817245" h="2212975">
                <a:moveTo>
                  <a:pt x="762713" y="76832"/>
                </a:moveTo>
                <a:lnTo>
                  <a:pt x="0" y="2202929"/>
                </a:lnTo>
                <a:lnTo>
                  <a:pt x="27177" y="2212708"/>
                </a:lnTo>
                <a:lnTo>
                  <a:pt x="790013" y="86625"/>
                </a:lnTo>
                <a:lnTo>
                  <a:pt x="762713" y="76832"/>
                </a:lnTo>
                <a:close/>
              </a:path>
              <a:path w="817245" h="2212975">
                <a:moveTo>
                  <a:pt x="813270" y="63246"/>
                </a:moveTo>
                <a:lnTo>
                  <a:pt x="767588" y="63246"/>
                </a:lnTo>
                <a:lnTo>
                  <a:pt x="794893" y="73025"/>
                </a:lnTo>
                <a:lnTo>
                  <a:pt x="790013" y="86625"/>
                </a:lnTo>
                <a:lnTo>
                  <a:pt x="817245" y="96393"/>
                </a:lnTo>
                <a:lnTo>
                  <a:pt x="813270" y="63246"/>
                </a:lnTo>
                <a:close/>
              </a:path>
              <a:path w="817245" h="2212975">
                <a:moveTo>
                  <a:pt x="767588" y="63246"/>
                </a:moveTo>
                <a:lnTo>
                  <a:pt x="762713" y="76832"/>
                </a:lnTo>
                <a:lnTo>
                  <a:pt x="790013" y="86625"/>
                </a:lnTo>
                <a:lnTo>
                  <a:pt x="794893" y="73025"/>
                </a:lnTo>
                <a:lnTo>
                  <a:pt x="767588" y="63246"/>
                </a:lnTo>
                <a:close/>
              </a:path>
              <a:path w="817245" h="2212975">
                <a:moveTo>
                  <a:pt x="805688" y="0"/>
                </a:moveTo>
                <a:lnTo>
                  <a:pt x="735457" y="67056"/>
                </a:lnTo>
                <a:lnTo>
                  <a:pt x="762713" y="76832"/>
                </a:lnTo>
                <a:lnTo>
                  <a:pt x="767588" y="63246"/>
                </a:lnTo>
                <a:lnTo>
                  <a:pt x="813270" y="63246"/>
                </a:lnTo>
                <a:lnTo>
                  <a:pt x="80568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>
              <a:lnSpc>
                <a:spcPts val="2090"/>
              </a:lnSpc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1100</Words>
  <Application>Microsoft Office PowerPoint</Application>
  <PresentationFormat>Affichage à l'écran (4:3)</PresentationFormat>
  <Paragraphs>201</Paragraphs>
  <Slides>51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5" baseType="lpstr">
      <vt:lpstr>Arial</vt:lpstr>
      <vt:lpstr>Arial MT</vt:lpstr>
      <vt:lpstr>Calibri</vt:lpstr>
      <vt:lpstr>Office Theme</vt:lpstr>
      <vt:lpstr>Gestion des demandes d'admission en EHPAD, USLD et Résidences Autonomie depuis l’Espace Particulier</vt:lpstr>
      <vt:lpstr>Accéder à l’Espace Particulier :</vt:lpstr>
      <vt:lpstr>L’espace particulier, consulter l’annuaire</vt:lpstr>
      <vt:lpstr>L’annuaire en ligne - http://www.viatrajectoire.fr</vt:lpstr>
      <vt:lpstr>L’annuaire en ligne - http://www.viatrajectoire.fr</vt:lpstr>
      <vt:lpstr>L’annuaire en ligne - http://www.viatrajectoire.fr</vt:lpstr>
      <vt:lpstr>L’annuaire en ligne - http://www.viatrajectoire.fr</vt:lpstr>
      <vt:lpstr>        Le circuit de la demande</vt:lpstr>
      <vt:lpstr>Accéder à l’Espace Particulier :</vt:lpstr>
      <vt:lpstr>Accéder à l’Espace Particulier :</vt:lpstr>
      <vt:lpstr>Etape 1 : Initier le dossier</vt:lpstr>
      <vt:lpstr>Etape 2 : Valider la charte des usagers</vt:lpstr>
      <vt:lpstr>Etape 2 : la charte des usagers</vt:lpstr>
      <vt:lpstr>Etape 3 : Valider l’adresse mail</vt:lpstr>
      <vt:lpstr>Etape 3 : Valider l’adresse mail</vt:lpstr>
      <vt:lpstr>Etape 4 : Compléter le volet administratif</vt:lpstr>
      <vt:lpstr>Etape 4 : Compléter le volet administratif</vt:lpstr>
      <vt:lpstr>Etape 4 : Compléter le volet administratif</vt:lpstr>
      <vt:lpstr>Etape 4 : Compléter le volet administratif</vt:lpstr>
      <vt:lpstr>Etape 4 : Compléter le volet administratif</vt:lpstr>
      <vt:lpstr>Etape 4 : Compléter le volet administratif</vt:lpstr>
      <vt:lpstr>Etape 4 : Compléter le volet administratif</vt:lpstr>
      <vt:lpstr>Etape 4 : Compléter le volet administratif</vt:lpstr>
      <vt:lpstr>Etape 4 : Compléter le volet administratif</vt:lpstr>
      <vt:lpstr>Etape 4 : Compléter le volet administratif</vt:lpstr>
      <vt:lpstr>Etape 5 : Déclarer son médecin traitant</vt:lpstr>
      <vt:lpstr>Etape 6 : Faire remplir le volet médical</vt:lpstr>
      <vt:lpstr>Etape 6 : Faire remplir le volet médical</vt:lpstr>
      <vt:lpstr>Etape 7 : Finaliser et lancer la recherche</vt:lpstr>
      <vt:lpstr>Etape 7 : Finaliser et lancer la recherche</vt:lpstr>
      <vt:lpstr>Etape 8 : Présélectionner les établissements</vt:lpstr>
      <vt:lpstr>Etape 8 : Présélectionner les établissements</vt:lpstr>
      <vt:lpstr>Etape 8 : Présélectionner les établissements</vt:lpstr>
      <vt:lpstr>Etape 8 : Présélectionner les établissements</vt:lpstr>
      <vt:lpstr>Etape 8 : Présélectionner les établissements</vt:lpstr>
      <vt:lpstr>Etape 8 : Présélectionner les établissements</vt:lpstr>
      <vt:lpstr>Etape 8 : Présélectionner les établissements</vt:lpstr>
      <vt:lpstr>Etape 9 : Contacter les établissements</vt:lpstr>
      <vt:lpstr>Etape 9 : Contacter les établissements</vt:lpstr>
      <vt:lpstr>Etape 10 : Envoyer la demande</vt:lpstr>
      <vt:lpstr>Etape 10 : Envoyer la demande</vt:lpstr>
      <vt:lpstr>Etape 10 : Envoyer la demande</vt:lpstr>
      <vt:lpstr>Etape 11 : Consulter les réponses en ligne</vt:lpstr>
      <vt:lpstr>Etape 11 : Consulter les réponses en ligne</vt:lpstr>
      <vt:lpstr>Etape 11 : Consulter les réponses en ligne</vt:lpstr>
      <vt:lpstr>Etape 11 : Consulter les réponses en ligne</vt:lpstr>
      <vt:lpstr>Etape 11 : Consulter les réponses en ligne</vt:lpstr>
      <vt:lpstr>Etape 12 : Confirmer un accord</vt:lpstr>
      <vt:lpstr>Etape 12 : Confirmer un accord</vt:lpstr>
      <vt:lpstr>Etape 12 : Confirmer un accord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Noelie NR. RUFO</dc:creator>
  <cp:lastModifiedBy>BOUBIEN Sandrine</cp:lastModifiedBy>
  <cp:revision>38</cp:revision>
  <dcterms:created xsi:type="dcterms:W3CDTF">2024-01-16T10:05:50Z</dcterms:created>
  <dcterms:modified xsi:type="dcterms:W3CDTF">2024-01-30T16:21:10Z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2017-03-16T00:00:00Z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2024-01-16T00:00:00Z</vt:filetime>
  </property>
  <property fmtid="{D5CDD505-2E9C-101B-9397-08002B2CF9AE}" pid="5" name="Producer">
    <vt:lpwstr>Microsoft® PowerPoint® 2013</vt:lpwstr>
  </property>
</Properties>
</file>