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90B91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52C88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90B91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52C88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90B91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19380"/>
          </a:xfrm>
          <a:custGeom>
            <a:avLst/>
            <a:gdLst/>
            <a:ahLst/>
            <a:cxnLst/>
            <a:rect l="l" t="t" r="r" b="b"/>
            <a:pathLst>
              <a:path w="9144000" h="119380">
                <a:moveTo>
                  <a:pt x="9144000" y="0"/>
                </a:moveTo>
                <a:lnTo>
                  <a:pt x="0" y="0"/>
                </a:lnTo>
                <a:lnTo>
                  <a:pt x="0" y="118872"/>
                </a:lnTo>
                <a:lnTo>
                  <a:pt x="9144000" y="118872"/>
                </a:lnTo>
                <a:lnTo>
                  <a:pt x="9144000" y="0"/>
                </a:lnTo>
                <a:close/>
              </a:path>
            </a:pathLst>
          </a:custGeom>
          <a:solidFill>
            <a:srgbClr val="6D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2107"/>
            <a:ext cx="3456940" cy="119380"/>
          </a:xfrm>
          <a:custGeom>
            <a:avLst/>
            <a:gdLst/>
            <a:ahLst/>
            <a:cxnLst/>
            <a:rect l="l" t="t" r="r" b="b"/>
            <a:pathLst>
              <a:path w="3456940" h="119379">
                <a:moveTo>
                  <a:pt x="3456432" y="0"/>
                </a:moveTo>
                <a:lnTo>
                  <a:pt x="0" y="0"/>
                </a:lnTo>
                <a:lnTo>
                  <a:pt x="0" y="118872"/>
                </a:lnTo>
                <a:lnTo>
                  <a:pt x="3456432" y="118872"/>
                </a:lnTo>
                <a:lnTo>
                  <a:pt x="3456432" y="0"/>
                </a:lnTo>
                <a:close/>
              </a:path>
            </a:pathLst>
          </a:custGeom>
          <a:solidFill>
            <a:srgbClr val="E40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52C88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90B91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90B91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19380"/>
          </a:xfrm>
          <a:custGeom>
            <a:avLst/>
            <a:gdLst/>
            <a:ahLst/>
            <a:cxnLst/>
            <a:rect l="l" t="t" r="r" b="b"/>
            <a:pathLst>
              <a:path w="9144000" h="119380">
                <a:moveTo>
                  <a:pt x="9144000" y="0"/>
                </a:moveTo>
                <a:lnTo>
                  <a:pt x="0" y="0"/>
                </a:lnTo>
                <a:lnTo>
                  <a:pt x="0" y="118872"/>
                </a:lnTo>
                <a:lnTo>
                  <a:pt x="9144000" y="118872"/>
                </a:lnTo>
                <a:lnTo>
                  <a:pt x="9144000" y="0"/>
                </a:lnTo>
                <a:close/>
              </a:path>
            </a:pathLst>
          </a:custGeom>
          <a:solidFill>
            <a:srgbClr val="6D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2107"/>
            <a:ext cx="3456940" cy="119380"/>
          </a:xfrm>
          <a:custGeom>
            <a:avLst/>
            <a:gdLst/>
            <a:ahLst/>
            <a:cxnLst/>
            <a:rect l="l" t="t" r="r" b="b"/>
            <a:pathLst>
              <a:path w="3456940" h="119379">
                <a:moveTo>
                  <a:pt x="3456432" y="0"/>
                </a:moveTo>
                <a:lnTo>
                  <a:pt x="0" y="0"/>
                </a:lnTo>
                <a:lnTo>
                  <a:pt x="0" y="118872"/>
                </a:lnTo>
                <a:lnTo>
                  <a:pt x="3456432" y="118872"/>
                </a:lnTo>
                <a:lnTo>
                  <a:pt x="3456432" y="0"/>
                </a:lnTo>
                <a:close/>
              </a:path>
            </a:pathLst>
          </a:custGeom>
          <a:solidFill>
            <a:srgbClr val="E40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8954"/>
            <a:ext cx="9144000" cy="682904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247" y="414527"/>
            <a:ext cx="667512" cy="59131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66916" y="6316979"/>
            <a:ext cx="1949196" cy="4114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596" y="341503"/>
            <a:ext cx="448500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552C88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8739" y="6567753"/>
            <a:ext cx="91694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90B91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49589" y="6389942"/>
            <a:ext cx="329565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‹N°›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jp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2.png"/><Relationship Id="rId7" Type="http://schemas.openxmlformats.org/officeDocument/2006/relationships/image" Target="../media/image5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1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3.jp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s@viatrajectoire-na.fr" TargetMode="Externa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52843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9144000" y="0"/>
                </a:moveTo>
                <a:lnTo>
                  <a:pt x="0" y="0"/>
                </a:lnTo>
                <a:lnTo>
                  <a:pt x="0" y="105153"/>
                </a:lnTo>
                <a:lnTo>
                  <a:pt x="9144000" y="105153"/>
                </a:lnTo>
                <a:lnTo>
                  <a:pt x="9144000" y="0"/>
                </a:lnTo>
                <a:close/>
              </a:path>
            </a:pathLst>
          </a:custGeom>
          <a:solidFill>
            <a:srgbClr val="90B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6550862"/>
            <a:ext cx="9169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400" dirty="0" smtClean="0">
                <a:latin typeface="Arial"/>
                <a:cs typeface="Arial"/>
              </a:rPr>
              <a:t>01/01/2024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" y="2186939"/>
            <a:ext cx="2519172" cy="3464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1958" y="727877"/>
            <a:ext cx="3429109" cy="6667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00958" y="3112973"/>
            <a:ext cx="516128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1144270">
              <a:lnSpc>
                <a:spcPts val="3890"/>
              </a:lnSpc>
              <a:spcBef>
                <a:spcPts val="590"/>
              </a:spcBef>
            </a:pPr>
            <a:r>
              <a:rPr sz="3600" dirty="0">
                <a:solidFill>
                  <a:srgbClr val="6D368B"/>
                </a:solidFill>
              </a:rPr>
              <a:t>Module</a:t>
            </a:r>
            <a:r>
              <a:rPr sz="3600" spc="-105" dirty="0">
                <a:solidFill>
                  <a:srgbClr val="6D368B"/>
                </a:solidFill>
              </a:rPr>
              <a:t> </a:t>
            </a:r>
            <a:r>
              <a:rPr sz="3600" dirty="0">
                <a:solidFill>
                  <a:srgbClr val="6D368B"/>
                </a:solidFill>
              </a:rPr>
              <a:t>Grand-Age: </a:t>
            </a:r>
            <a:r>
              <a:rPr sz="3600" spc="-985" dirty="0">
                <a:solidFill>
                  <a:srgbClr val="6D368B"/>
                </a:solidFill>
              </a:rPr>
              <a:t> </a:t>
            </a:r>
            <a:r>
              <a:rPr sz="3600" dirty="0">
                <a:solidFill>
                  <a:srgbClr val="6D368B"/>
                </a:solidFill>
              </a:rPr>
              <a:t>répondre</a:t>
            </a:r>
            <a:r>
              <a:rPr sz="3600" spc="-55" dirty="0">
                <a:solidFill>
                  <a:srgbClr val="6D368B"/>
                </a:solidFill>
              </a:rPr>
              <a:t> </a:t>
            </a:r>
            <a:r>
              <a:rPr sz="3600" spc="-5" dirty="0">
                <a:solidFill>
                  <a:srgbClr val="6D368B"/>
                </a:solidFill>
              </a:rPr>
              <a:t>à</a:t>
            </a:r>
            <a:r>
              <a:rPr sz="3600" spc="-25" dirty="0">
                <a:solidFill>
                  <a:srgbClr val="6D368B"/>
                </a:solidFill>
              </a:rPr>
              <a:t> </a:t>
            </a:r>
            <a:r>
              <a:rPr sz="3600" spc="-5" dirty="0">
                <a:solidFill>
                  <a:srgbClr val="6D368B"/>
                </a:solidFill>
              </a:rPr>
              <a:t>une</a:t>
            </a:r>
            <a:r>
              <a:rPr sz="3600" spc="-25" dirty="0">
                <a:solidFill>
                  <a:srgbClr val="6D368B"/>
                </a:solidFill>
              </a:rPr>
              <a:t> </a:t>
            </a:r>
            <a:r>
              <a:rPr sz="3600" dirty="0">
                <a:solidFill>
                  <a:srgbClr val="6D368B"/>
                </a:solidFill>
              </a:rPr>
              <a:t>demande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8801481" y="636828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4" y="966216"/>
              <a:ext cx="9029700" cy="35280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02096" y="1484375"/>
              <a:ext cx="605155" cy="288290"/>
            </a:xfrm>
            <a:custGeom>
              <a:avLst/>
              <a:gdLst/>
              <a:ahLst/>
              <a:cxnLst/>
              <a:rect l="l" t="t" r="r" b="b"/>
              <a:pathLst>
                <a:path w="605154" h="288289">
                  <a:moveTo>
                    <a:pt x="0" y="288036"/>
                  </a:moveTo>
                  <a:lnTo>
                    <a:pt x="605027" y="288036"/>
                  </a:lnTo>
                  <a:lnTo>
                    <a:pt x="605027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7732" y="1860804"/>
              <a:ext cx="4040124" cy="11323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2492" y="1845564"/>
              <a:ext cx="4018787" cy="11109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7920" y="1840992"/>
              <a:ext cx="4028440" cy="1120140"/>
            </a:xfrm>
            <a:custGeom>
              <a:avLst/>
              <a:gdLst/>
              <a:ahLst/>
              <a:cxnLst/>
              <a:rect l="l" t="t" r="r" b="b"/>
              <a:pathLst>
                <a:path w="4028440" h="1120139">
                  <a:moveTo>
                    <a:pt x="0" y="1120139"/>
                  </a:moveTo>
                  <a:lnTo>
                    <a:pt x="4027931" y="1120139"/>
                  </a:lnTo>
                  <a:lnTo>
                    <a:pt x="4027931" y="0"/>
                  </a:lnTo>
                  <a:lnTo>
                    <a:pt x="0" y="0"/>
                  </a:lnTo>
                  <a:lnTo>
                    <a:pt x="0" y="11201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2492" y="1845564"/>
              <a:ext cx="1894839" cy="1112520"/>
            </a:xfrm>
            <a:custGeom>
              <a:avLst/>
              <a:gdLst/>
              <a:ahLst/>
              <a:cxnLst/>
              <a:rect l="l" t="t" r="r" b="b"/>
              <a:pathLst>
                <a:path w="1894839" h="1112520">
                  <a:moveTo>
                    <a:pt x="0" y="359663"/>
                  </a:moveTo>
                  <a:lnTo>
                    <a:pt x="1440180" y="359663"/>
                  </a:lnTo>
                  <a:lnTo>
                    <a:pt x="1440180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  <a:path w="1894839" h="1112520">
                  <a:moveTo>
                    <a:pt x="0" y="826008"/>
                  </a:moveTo>
                  <a:lnTo>
                    <a:pt x="1894332" y="826008"/>
                  </a:lnTo>
                  <a:lnTo>
                    <a:pt x="1894332" y="384048"/>
                  </a:lnTo>
                  <a:lnTo>
                    <a:pt x="0" y="384048"/>
                  </a:lnTo>
                  <a:lnTo>
                    <a:pt x="0" y="826008"/>
                  </a:lnTo>
                  <a:close/>
                </a:path>
                <a:path w="1894839" h="1112520">
                  <a:moveTo>
                    <a:pt x="0" y="1112520"/>
                  </a:moveTo>
                  <a:lnTo>
                    <a:pt x="1007363" y="1112520"/>
                  </a:lnTo>
                  <a:lnTo>
                    <a:pt x="1007363" y="822960"/>
                  </a:lnTo>
                  <a:lnTo>
                    <a:pt x="0" y="822960"/>
                  </a:lnTo>
                  <a:lnTo>
                    <a:pt x="0" y="111252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04" y="4675632"/>
              <a:ext cx="3991355" cy="17846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8297" y="4665726"/>
              <a:ext cx="4011295" cy="1804670"/>
            </a:xfrm>
            <a:custGeom>
              <a:avLst/>
              <a:gdLst/>
              <a:ahLst/>
              <a:cxnLst/>
              <a:rect l="l" t="t" r="r" b="b"/>
              <a:pathLst>
                <a:path w="4011295" h="1804670">
                  <a:moveTo>
                    <a:pt x="0" y="1804416"/>
                  </a:moveTo>
                  <a:lnTo>
                    <a:pt x="4011167" y="1804416"/>
                  </a:lnTo>
                  <a:lnTo>
                    <a:pt x="4011167" y="0"/>
                  </a:lnTo>
                  <a:lnTo>
                    <a:pt x="0" y="0"/>
                  </a:lnTo>
                  <a:lnTo>
                    <a:pt x="0" y="180441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58439" y="6172200"/>
              <a:ext cx="1201420" cy="288290"/>
            </a:xfrm>
            <a:custGeom>
              <a:avLst/>
              <a:gdLst/>
              <a:ahLst/>
              <a:cxnLst/>
              <a:rect l="l" t="t" r="r" b="b"/>
              <a:pathLst>
                <a:path w="1201420" h="288289">
                  <a:moveTo>
                    <a:pt x="0" y="288036"/>
                  </a:moveTo>
                  <a:lnTo>
                    <a:pt x="1200912" y="288036"/>
                  </a:lnTo>
                  <a:lnTo>
                    <a:pt x="1200912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831" y="2019554"/>
              <a:ext cx="1388745" cy="2656840"/>
            </a:xfrm>
            <a:custGeom>
              <a:avLst/>
              <a:gdLst/>
              <a:ahLst/>
              <a:cxnLst/>
              <a:rect l="l" t="t" r="r" b="b"/>
              <a:pathLst>
                <a:path w="1388745" h="2656840">
                  <a:moveTo>
                    <a:pt x="22110" y="2515870"/>
                  </a:moveTo>
                  <a:lnTo>
                    <a:pt x="6134" y="2516632"/>
                  </a:lnTo>
                  <a:lnTo>
                    <a:pt x="0" y="2523490"/>
                  </a:lnTo>
                  <a:lnTo>
                    <a:pt x="6845" y="2656713"/>
                  </a:lnTo>
                  <a:lnTo>
                    <a:pt x="36597" y="2637790"/>
                  </a:lnTo>
                  <a:lnTo>
                    <a:pt x="32880" y="2637790"/>
                  </a:lnTo>
                  <a:lnTo>
                    <a:pt x="7150" y="2624455"/>
                  </a:lnTo>
                  <a:lnTo>
                    <a:pt x="31733" y="2576856"/>
                  </a:lnTo>
                  <a:lnTo>
                    <a:pt x="28917" y="2521966"/>
                  </a:lnTo>
                  <a:lnTo>
                    <a:pt x="22110" y="2515870"/>
                  </a:lnTo>
                  <a:close/>
                </a:path>
                <a:path w="1388745" h="2656840">
                  <a:moveTo>
                    <a:pt x="31733" y="2576856"/>
                  </a:moveTo>
                  <a:lnTo>
                    <a:pt x="7150" y="2624455"/>
                  </a:lnTo>
                  <a:lnTo>
                    <a:pt x="32880" y="2637790"/>
                  </a:lnTo>
                  <a:lnTo>
                    <a:pt x="36684" y="2630424"/>
                  </a:lnTo>
                  <a:lnTo>
                    <a:pt x="34480" y="2630424"/>
                  </a:lnTo>
                  <a:lnTo>
                    <a:pt x="12255" y="2618867"/>
                  </a:lnTo>
                  <a:lnTo>
                    <a:pt x="33206" y="2605576"/>
                  </a:lnTo>
                  <a:lnTo>
                    <a:pt x="31733" y="2576856"/>
                  </a:lnTo>
                  <a:close/>
                </a:path>
                <a:path w="1388745" h="2656840">
                  <a:moveTo>
                    <a:pt x="103898" y="2560701"/>
                  </a:moveTo>
                  <a:lnTo>
                    <a:pt x="57464" y="2590188"/>
                  </a:lnTo>
                  <a:lnTo>
                    <a:pt x="32880" y="2637790"/>
                  </a:lnTo>
                  <a:lnTo>
                    <a:pt x="36597" y="2637790"/>
                  </a:lnTo>
                  <a:lnTo>
                    <a:pt x="119418" y="2585085"/>
                  </a:lnTo>
                  <a:lnTo>
                    <a:pt x="121412" y="2576195"/>
                  </a:lnTo>
                  <a:lnTo>
                    <a:pt x="112839" y="2562733"/>
                  </a:lnTo>
                  <a:lnTo>
                    <a:pt x="103898" y="2560701"/>
                  </a:lnTo>
                  <a:close/>
                </a:path>
                <a:path w="1388745" h="2656840">
                  <a:moveTo>
                    <a:pt x="33206" y="2605576"/>
                  </a:moveTo>
                  <a:lnTo>
                    <a:pt x="12255" y="2618867"/>
                  </a:lnTo>
                  <a:lnTo>
                    <a:pt x="34480" y="2630424"/>
                  </a:lnTo>
                  <a:lnTo>
                    <a:pt x="33206" y="2605576"/>
                  </a:lnTo>
                  <a:close/>
                </a:path>
                <a:path w="1388745" h="2656840">
                  <a:moveTo>
                    <a:pt x="57464" y="2590188"/>
                  </a:moveTo>
                  <a:lnTo>
                    <a:pt x="33206" y="2605576"/>
                  </a:lnTo>
                  <a:lnTo>
                    <a:pt x="34480" y="2630424"/>
                  </a:lnTo>
                  <a:lnTo>
                    <a:pt x="36684" y="2630424"/>
                  </a:lnTo>
                  <a:lnTo>
                    <a:pt x="57464" y="2590188"/>
                  </a:lnTo>
                  <a:close/>
                </a:path>
                <a:path w="1388745" h="2656840">
                  <a:moveTo>
                    <a:pt x="1362595" y="0"/>
                  </a:moveTo>
                  <a:lnTo>
                    <a:pt x="31733" y="2576856"/>
                  </a:lnTo>
                  <a:lnTo>
                    <a:pt x="33206" y="2605576"/>
                  </a:lnTo>
                  <a:lnTo>
                    <a:pt x="57464" y="2590188"/>
                  </a:lnTo>
                  <a:lnTo>
                    <a:pt x="1388376" y="13208"/>
                  </a:lnTo>
                  <a:lnTo>
                    <a:pt x="13625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7091" y="1793748"/>
              <a:ext cx="4088891" cy="17693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17185" y="1783842"/>
              <a:ext cx="4109085" cy="1789430"/>
            </a:xfrm>
            <a:custGeom>
              <a:avLst/>
              <a:gdLst/>
              <a:ahLst/>
              <a:cxnLst/>
              <a:rect l="l" t="t" r="r" b="b"/>
              <a:pathLst>
                <a:path w="4109084" h="1789429">
                  <a:moveTo>
                    <a:pt x="0" y="1789176"/>
                  </a:moveTo>
                  <a:lnTo>
                    <a:pt x="4108704" y="1789176"/>
                  </a:lnTo>
                  <a:lnTo>
                    <a:pt x="4108704" y="0"/>
                  </a:lnTo>
                  <a:lnTo>
                    <a:pt x="0" y="0"/>
                  </a:lnTo>
                  <a:lnTo>
                    <a:pt x="0" y="178917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6405" y="2490977"/>
              <a:ext cx="1161415" cy="192405"/>
            </a:xfrm>
            <a:custGeom>
              <a:avLst/>
              <a:gdLst/>
              <a:ahLst/>
              <a:cxnLst/>
              <a:rect l="l" t="t" r="r" b="b"/>
              <a:pathLst>
                <a:path w="1161415" h="192405">
                  <a:moveTo>
                    <a:pt x="1161288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1161288" y="192024"/>
                  </a:lnTo>
                  <a:lnTo>
                    <a:pt x="1161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96405" y="2490977"/>
              <a:ext cx="1161415" cy="192405"/>
            </a:xfrm>
            <a:custGeom>
              <a:avLst/>
              <a:gdLst/>
              <a:ahLst/>
              <a:cxnLst/>
              <a:rect l="l" t="t" r="r" b="b"/>
              <a:pathLst>
                <a:path w="1161415" h="192405">
                  <a:moveTo>
                    <a:pt x="0" y="192024"/>
                  </a:moveTo>
                  <a:lnTo>
                    <a:pt x="1161288" y="192024"/>
                  </a:lnTo>
                  <a:lnTo>
                    <a:pt x="1161288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1981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40423" y="2495549"/>
            <a:ext cx="101726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/09/2015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96405" y="2490977"/>
            <a:ext cx="236854" cy="1866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510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30"/>
              </a:spcBef>
            </a:pPr>
            <a:r>
              <a:rPr sz="1000" spc="-10" dirty="0">
                <a:latin typeface="Arial MT"/>
                <a:cs typeface="Arial MT"/>
              </a:rPr>
              <a:t>30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09696" y="2384170"/>
            <a:ext cx="5617210" cy="4479925"/>
            <a:chOff x="3409696" y="2384170"/>
            <a:chExt cx="5617210" cy="4479925"/>
          </a:xfrm>
        </p:grpSpPr>
        <p:sp>
          <p:nvSpPr>
            <p:cNvPr id="20" name="object 20"/>
            <p:cNvSpPr/>
            <p:nvPr/>
          </p:nvSpPr>
          <p:spPr>
            <a:xfrm>
              <a:off x="7293102" y="3303269"/>
              <a:ext cx="1724025" cy="192405"/>
            </a:xfrm>
            <a:custGeom>
              <a:avLst/>
              <a:gdLst/>
              <a:ahLst/>
              <a:cxnLst/>
              <a:rect l="l" t="t" r="r" b="b"/>
              <a:pathLst>
                <a:path w="1724025" h="192404">
                  <a:moveTo>
                    <a:pt x="0" y="192024"/>
                  </a:moveTo>
                  <a:lnTo>
                    <a:pt x="1723644" y="192024"/>
                  </a:lnTo>
                  <a:lnTo>
                    <a:pt x="1723644" y="0"/>
                  </a:lnTo>
                  <a:lnTo>
                    <a:pt x="0" y="0"/>
                  </a:lnTo>
                  <a:lnTo>
                    <a:pt x="0" y="192024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09696" y="2384170"/>
              <a:ext cx="1519555" cy="1296670"/>
            </a:xfrm>
            <a:custGeom>
              <a:avLst/>
              <a:gdLst/>
              <a:ahLst/>
              <a:cxnLst/>
              <a:rect l="l" t="t" r="r" b="b"/>
              <a:pathLst>
                <a:path w="1519554" h="1296670">
                  <a:moveTo>
                    <a:pt x="638937" y="1296289"/>
                  </a:moveTo>
                  <a:lnTo>
                    <a:pt x="636600" y="1284097"/>
                  </a:lnTo>
                  <a:lnTo>
                    <a:pt x="615442" y="1173111"/>
                  </a:lnTo>
                  <a:lnTo>
                    <a:pt x="614045" y="1165237"/>
                  </a:lnTo>
                  <a:lnTo>
                    <a:pt x="606425" y="1160018"/>
                  </a:lnTo>
                  <a:lnTo>
                    <a:pt x="590677" y="1163066"/>
                  </a:lnTo>
                  <a:lnTo>
                    <a:pt x="585597" y="1170698"/>
                  </a:lnTo>
                  <a:lnTo>
                    <a:pt x="586994" y="1178433"/>
                  </a:lnTo>
                  <a:lnTo>
                    <a:pt x="595782" y="1224661"/>
                  </a:lnTo>
                  <a:lnTo>
                    <a:pt x="21844" y="565150"/>
                  </a:lnTo>
                  <a:lnTo>
                    <a:pt x="0" y="584200"/>
                  </a:lnTo>
                  <a:lnTo>
                    <a:pt x="573874" y="1243647"/>
                  </a:lnTo>
                  <a:lnTo>
                    <a:pt x="521843" y="1226058"/>
                  </a:lnTo>
                  <a:lnTo>
                    <a:pt x="513715" y="1230122"/>
                  </a:lnTo>
                  <a:lnTo>
                    <a:pt x="511048" y="1237615"/>
                  </a:lnTo>
                  <a:lnTo>
                    <a:pt x="508508" y="1245235"/>
                  </a:lnTo>
                  <a:lnTo>
                    <a:pt x="512572" y="1253490"/>
                  </a:lnTo>
                  <a:lnTo>
                    <a:pt x="638937" y="1296289"/>
                  </a:lnTo>
                  <a:close/>
                </a:path>
                <a:path w="1519554" h="1296670">
                  <a:moveTo>
                    <a:pt x="1519047" y="67183"/>
                  </a:moveTo>
                  <a:lnTo>
                    <a:pt x="1494193" y="52705"/>
                  </a:lnTo>
                  <a:lnTo>
                    <a:pt x="1403731" y="0"/>
                  </a:lnTo>
                  <a:lnTo>
                    <a:pt x="1394968" y="2286"/>
                  </a:lnTo>
                  <a:lnTo>
                    <a:pt x="1390904" y="9271"/>
                  </a:lnTo>
                  <a:lnTo>
                    <a:pt x="1386840" y="16129"/>
                  </a:lnTo>
                  <a:lnTo>
                    <a:pt x="1389126" y="25019"/>
                  </a:lnTo>
                  <a:lnTo>
                    <a:pt x="1396111" y="28956"/>
                  </a:lnTo>
                  <a:lnTo>
                    <a:pt x="1436814" y="52705"/>
                  </a:lnTo>
                  <a:lnTo>
                    <a:pt x="897890" y="52705"/>
                  </a:lnTo>
                  <a:lnTo>
                    <a:pt x="897890" y="81661"/>
                  </a:lnTo>
                  <a:lnTo>
                    <a:pt x="1436814" y="81661"/>
                  </a:lnTo>
                  <a:lnTo>
                    <a:pt x="1396111" y="105410"/>
                  </a:lnTo>
                  <a:lnTo>
                    <a:pt x="1389126" y="109347"/>
                  </a:lnTo>
                  <a:lnTo>
                    <a:pt x="1386840" y="118237"/>
                  </a:lnTo>
                  <a:lnTo>
                    <a:pt x="1390904" y="125095"/>
                  </a:lnTo>
                  <a:lnTo>
                    <a:pt x="1394968" y="132080"/>
                  </a:lnTo>
                  <a:lnTo>
                    <a:pt x="1403731" y="134366"/>
                  </a:lnTo>
                  <a:lnTo>
                    <a:pt x="1494193" y="81661"/>
                  </a:lnTo>
                  <a:lnTo>
                    <a:pt x="1519047" y="671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8036" y="3639311"/>
              <a:ext cx="4917948" cy="310133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040124" y="3639311"/>
              <a:ext cx="4968240" cy="3218815"/>
            </a:xfrm>
            <a:custGeom>
              <a:avLst/>
              <a:gdLst/>
              <a:ahLst/>
              <a:cxnLst/>
              <a:rect l="l" t="t" r="r" b="b"/>
              <a:pathLst>
                <a:path w="4968240" h="3218815">
                  <a:moveTo>
                    <a:pt x="0" y="3218688"/>
                  </a:moveTo>
                  <a:lnTo>
                    <a:pt x="4968239" y="3218688"/>
                  </a:lnTo>
                  <a:lnTo>
                    <a:pt x="4968239" y="0"/>
                  </a:lnTo>
                  <a:lnTo>
                    <a:pt x="0" y="0"/>
                  </a:lnTo>
                  <a:lnTo>
                    <a:pt x="0" y="3218688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41542" y="6503668"/>
              <a:ext cx="923925" cy="238125"/>
            </a:xfrm>
            <a:custGeom>
              <a:avLst/>
              <a:gdLst/>
              <a:ahLst/>
              <a:cxnLst/>
              <a:rect l="l" t="t" r="r" b="b"/>
              <a:pathLst>
                <a:path w="923925" h="238125">
                  <a:moveTo>
                    <a:pt x="0" y="237743"/>
                  </a:moveTo>
                  <a:lnTo>
                    <a:pt x="923543" y="237743"/>
                  </a:lnTo>
                  <a:lnTo>
                    <a:pt x="923543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874572" y="343661"/>
            <a:ext cx="64617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Consulter</a:t>
            </a:r>
            <a:r>
              <a:rPr spc="-45" dirty="0"/>
              <a:t> </a:t>
            </a:r>
            <a:r>
              <a:rPr dirty="0"/>
              <a:t>et</a:t>
            </a:r>
            <a:r>
              <a:rPr spc="-15" dirty="0"/>
              <a:t> </a:t>
            </a:r>
            <a:r>
              <a:rPr dirty="0"/>
              <a:t>répondre</a:t>
            </a:r>
            <a:r>
              <a:rPr spc="-45" dirty="0"/>
              <a:t> </a:t>
            </a:r>
            <a:r>
              <a:rPr spc="-5" dirty="0"/>
              <a:t>à</a:t>
            </a:r>
            <a:r>
              <a:rPr spc="-15" dirty="0"/>
              <a:t> </a:t>
            </a:r>
            <a:r>
              <a:rPr dirty="0"/>
              <a:t>une</a:t>
            </a:r>
            <a:r>
              <a:rPr spc="-30" dirty="0"/>
              <a:t> </a:t>
            </a:r>
            <a:r>
              <a:rPr dirty="0"/>
              <a:t>demande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649589" y="6389942"/>
            <a:ext cx="33020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pc="-5" dirty="0">
                <a:latin typeface="Arial MT"/>
                <a:cs typeface="Arial MT"/>
              </a:rPr>
              <a:t>10</a:t>
            </a:fld>
            <a:endParaRPr sz="1800">
              <a:latin typeface="Arial MT"/>
              <a:cs typeface="Arial M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41918"/>
            <a:ext cx="9144000" cy="516255"/>
            <a:chOff x="0" y="6341918"/>
            <a:chExt cx="9144000" cy="516255"/>
          </a:xfrm>
        </p:grpSpPr>
        <p:sp>
          <p:nvSpPr>
            <p:cNvPr id="3" name="object 3"/>
            <p:cNvSpPr/>
            <p:nvPr/>
          </p:nvSpPr>
          <p:spPr>
            <a:xfrm>
              <a:off x="0" y="6752844"/>
              <a:ext cx="9144000" cy="105410"/>
            </a:xfrm>
            <a:custGeom>
              <a:avLst/>
              <a:gdLst/>
              <a:ahLst/>
              <a:cxnLst/>
              <a:rect l="l" t="t" r="r" b="b"/>
              <a:pathLst>
                <a:path w="9144000" h="105409">
                  <a:moveTo>
                    <a:pt x="9144000" y="0"/>
                  </a:moveTo>
                  <a:lnTo>
                    <a:pt x="0" y="0"/>
                  </a:lnTo>
                  <a:lnTo>
                    <a:pt x="0" y="105153"/>
                  </a:lnTo>
                  <a:lnTo>
                    <a:pt x="9144000" y="10515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0B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2665" y="3355340"/>
            <a:ext cx="7506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D368B"/>
                </a:solidFill>
              </a:rPr>
              <a:t>La gestion</a:t>
            </a:r>
            <a:r>
              <a:rPr sz="4000" spc="-15" dirty="0">
                <a:solidFill>
                  <a:srgbClr val="6D368B"/>
                </a:solidFill>
              </a:rPr>
              <a:t> </a:t>
            </a:r>
            <a:r>
              <a:rPr sz="4000" spc="-5" dirty="0">
                <a:solidFill>
                  <a:srgbClr val="6D368B"/>
                </a:solidFill>
              </a:rPr>
              <a:t>des demandes</a:t>
            </a:r>
            <a:r>
              <a:rPr sz="4000" spc="25" dirty="0">
                <a:solidFill>
                  <a:srgbClr val="6D368B"/>
                </a:solidFill>
              </a:rPr>
              <a:t> </a:t>
            </a:r>
            <a:r>
              <a:rPr sz="4000" spc="-5" dirty="0">
                <a:solidFill>
                  <a:srgbClr val="6D368B"/>
                </a:solidFill>
              </a:rPr>
              <a:t>reçues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8649589" y="6389942"/>
            <a:ext cx="33020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pc="-5" dirty="0">
                <a:latin typeface="Arial MT"/>
                <a:cs typeface="Arial MT"/>
              </a:rPr>
              <a:t>11</a:t>
            </a:fld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20979"/>
            <a:chOff x="0" y="0"/>
            <a:chExt cx="9144000" cy="22097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19380"/>
            </a:xfrm>
            <a:custGeom>
              <a:avLst/>
              <a:gdLst/>
              <a:ahLst/>
              <a:cxnLst/>
              <a:rect l="l" t="t" r="r" b="b"/>
              <a:pathLst>
                <a:path w="9144000" h="119380">
                  <a:moveTo>
                    <a:pt x="9144000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144000" y="118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D3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2107"/>
              <a:ext cx="3456940" cy="119380"/>
            </a:xfrm>
            <a:custGeom>
              <a:avLst/>
              <a:gdLst/>
              <a:ahLst/>
              <a:cxnLst/>
              <a:rect l="l" t="t" r="r" b="b"/>
              <a:pathLst>
                <a:path w="3456940" h="119379">
                  <a:moveTo>
                    <a:pt x="3456432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3456432" y="118872"/>
                  </a:lnTo>
                  <a:lnTo>
                    <a:pt x="3456432" y="0"/>
                  </a:lnTo>
                  <a:close/>
                </a:path>
              </a:pathLst>
            </a:custGeom>
            <a:solidFill>
              <a:srgbClr val="E4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739" y="655086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90B91E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579" y="6580453"/>
            <a:ext cx="79248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i="1" dirty="0">
                <a:solidFill>
                  <a:srgbClr val="90B91E"/>
                </a:solidFill>
                <a:latin typeface="Arial"/>
                <a:cs typeface="Arial"/>
              </a:rPr>
              <a:t>6/03/</a:t>
            </a:r>
            <a:r>
              <a:rPr sz="1400" i="1" spc="-15" dirty="0">
                <a:solidFill>
                  <a:srgbClr val="90B91E"/>
                </a:solidFill>
                <a:latin typeface="Arial"/>
                <a:cs typeface="Arial"/>
              </a:rPr>
              <a:t>2</a:t>
            </a:r>
            <a:r>
              <a:rPr sz="1400" i="1" dirty="0">
                <a:solidFill>
                  <a:srgbClr val="90B91E"/>
                </a:solidFill>
                <a:latin typeface="Arial"/>
                <a:cs typeface="Arial"/>
              </a:rPr>
              <a:t>017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8954"/>
            <a:ext cx="9144000" cy="6829425"/>
            <a:chOff x="0" y="28954"/>
            <a:chExt cx="9144000" cy="68294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954"/>
              <a:ext cx="9144000" cy="68290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" y="414527"/>
              <a:ext cx="667512" cy="5913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6916" y="6316980"/>
              <a:ext cx="1949196" cy="4114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15" y="2229611"/>
              <a:ext cx="8994648" cy="153162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02614" y="329564"/>
            <a:ext cx="722947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63398A"/>
                </a:solidFill>
              </a:rPr>
              <a:t>Détail</a:t>
            </a:r>
            <a:r>
              <a:rPr sz="2900" spc="-20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d’une</a:t>
            </a:r>
            <a:r>
              <a:rPr sz="2900" spc="-15" dirty="0">
                <a:solidFill>
                  <a:srgbClr val="63398A"/>
                </a:solidFill>
              </a:rPr>
              <a:t> </a:t>
            </a:r>
            <a:r>
              <a:rPr sz="2900" spc="-5" dirty="0">
                <a:solidFill>
                  <a:srgbClr val="63398A"/>
                </a:solidFill>
              </a:rPr>
              <a:t>ligne</a:t>
            </a:r>
            <a:r>
              <a:rPr sz="2900" spc="-20" dirty="0">
                <a:solidFill>
                  <a:srgbClr val="63398A"/>
                </a:solidFill>
              </a:rPr>
              <a:t> </a:t>
            </a:r>
            <a:r>
              <a:rPr sz="2900" spc="-5" dirty="0">
                <a:solidFill>
                  <a:srgbClr val="63398A"/>
                </a:solidFill>
              </a:rPr>
              <a:t>du</a:t>
            </a:r>
            <a:r>
              <a:rPr sz="2900" spc="-65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TDB</a:t>
            </a:r>
            <a:r>
              <a:rPr sz="2900" spc="15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demandes</a:t>
            </a:r>
            <a:r>
              <a:rPr sz="2900" spc="-40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reçues</a:t>
            </a:r>
            <a:endParaRPr sz="2900"/>
          </a:p>
        </p:txBody>
      </p:sp>
      <p:sp>
        <p:nvSpPr>
          <p:cNvPr id="13" name="object 13"/>
          <p:cNvSpPr txBox="1"/>
          <p:nvPr/>
        </p:nvSpPr>
        <p:spPr>
          <a:xfrm>
            <a:off x="709422" y="1765554"/>
            <a:ext cx="3375660" cy="338455"/>
          </a:xfrm>
          <a:prstGeom prst="rect">
            <a:avLst/>
          </a:prstGeom>
          <a:solidFill>
            <a:srgbClr val="FFFFFF"/>
          </a:solidFill>
          <a:ln w="28955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Arial MT"/>
                <a:cs typeface="Arial MT"/>
              </a:rPr>
              <a:t>Niveau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d’urgence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la</a:t>
            </a:r>
            <a:r>
              <a:rPr sz="1600" spc="-10" dirty="0">
                <a:latin typeface="Arial MT"/>
                <a:cs typeface="Arial MT"/>
              </a:rPr>
              <a:t> demande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06169" y="2097658"/>
            <a:ext cx="539750" cy="1098550"/>
          </a:xfrm>
          <a:custGeom>
            <a:avLst/>
            <a:gdLst/>
            <a:ahLst/>
            <a:cxnLst/>
            <a:rect l="l" t="t" r="r" b="b"/>
            <a:pathLst>
              <a:path w="539750" h="1098550">
                <a:moveTo>
                  <a:pt x="21818" y="956944"/>
                </a:moveTo>
                <a:lnTo>
                  <a:pt x="13855" y="957706"/>
                </a:lnTo>
                <a:lnTo>
                  <a:pt x="5892" y="958341"/>
                </a:lnTo>
                <a:lnTo>
                  <a:pt x="0" y="965453"/>
                </a:lnTo>
                <a:lnTo>
                  <a:pt x="11658" y="1098295"/>
                </a:lnTo>
                <a:lnTo>
                  <a:pt x="40494" y="1078483"/>
                </a:lnTo>
                <a:lnTo>
                  <a:pt x="37007" y="1078483"/>
                </a:lnTo>
                <a:lnTo>
                  <a:pt x="10807" y="1066164"/>
                </a:lnTo>
                <a:lnTo>
                  <a:pt x="33660" y="1017692"/>
                </a:lnTo>
                <a:lnTo>
                  <a:pt x="29552" y="970788"/>
                </a:lnTo>
                <a:lnTo>
                  <a:pt x="28841" y="962913"/>
                </a:lnTo>
                <a:lnTo>
                  <a:pt x="21818" y="956944"/>
                </a:lnTo>
                <a:close/>
              </a:path>
              <a:path w="539750" h="1098550">
                <a:moveTo>
                  <a:pt x="33660" y="1017692"/>
                </a:moveTo>
                <a:lnTo>
                  <a:pt x="10807" y="1066164"/>
                </a:lnTo>
                <a:lnTo>
                  <a:pt x="37007" y="1078483"/>
                </a:lnTo>
                <a:lnTo>
                  <a:pt x="40540" y="1070990"/>
                </a:lnTo>
                <a:lnTo>
                  <a:pt x="38328" y="1070990"/>
                </a:lnTo>
                <a:lnTo>
                  <a:pt x="15709" y="1060323"/>
                </a:lnTo>
                <a:lnTo>
                  <a:pt x="36164" y="1046281"/>
                </a:lnTo>
                <a:lnTo>
                  <a:pt x="33660" y="1017692"/>
                </a:lnTo>
                <a:close/>
              </a:path>
              <a:path w="539750" h="1098550">
                <a:moveTo>
                  <a:pt x="105181" y="998854"/>
                </a:moveTo>
                <a:lnTo>
                  <a:pt x="59860" y="1030014"/>
                </a:lnTo>
                <a:lnTo>
                  <a:pt x="37007" y="1078483"/>
                </a:lnTo>
                <a:lnTo>
                  <a:pt x="40494" y="1078483"/>
                </a:lnTo>
                <a:lnTo>
                  <a:pt x="121577" y="1022730"/>
                </a:lnTo>
                <a:lnTo>
                  <a:pt x="123253" y="1013713"/>
                </a:lnTo>
                <a:lnTo>
                  <a:pt x="114198" y="1000505"/>
                </a:lnTo>
                <a:lnTo>
                  <a:pt x="105181" y="998854"/>
                </a:lnTo>
                <a:close/>
              </a:path>
              <a:path w="539750" h="1098550">
                <a:moveTo>
                  <a:pt x="36164" y="1046281"/>
                </a:moveTo>
                <a:lnTo>
                  <a:pt x="15709" y="1060323"/>
                </a:lnTo>
                <a:lnTo>
                  <a:pt x="38328" y="1070990"/>
                </a:lnTo>
                <a:lnTo>
                  <a:pt x="36164" y="1046281"/>
                </a:lnTo>
                <a:close/>
              </a:path>
              <a:path w="539750" h="1098550">
                <a:moveTo>
                  <a:pt x="59860" y="1030014"/>
                </a:moveTo>
                <a:lnTo>
                  <a:pt x="36164" y="1046281"/>
                </a:lnTo>
                <a:lnTo>
                  <a:pt x="38328" y="1070990"/>
                </a:lnTo>
                <a:lnTo>
                  <a:pt x="40540" y="1070990"/>
                </a:lnTo>
                <a:lnTo>
                  <a:pt x="59860" y="1030014"/>
                </a:lnTo>
                <a:close/>
              </a:path>
              <a:path w="539750" h="1098550">
                <a:moveTo>
                  <a:pt x="513461" y="0"/>
                </a:moveTo>
                <a:lnTo>
                  <a:pt x="33660" y="1017692"/>
                </a:lnTo>
                <a:lnTo>
                  <a:pt x="36164" y="1046281"/>
                </a:lnTo>
                <a:lnTo>
                  <a:pt x="59860" y="1030014"/>
                </a:lnTo>
                <a:lnTo>
                  <a:pt x="539623" y="12445"/>
                </a:lnTo>
                <a:lnTo>
                  <a:pt x="5134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46554" y="2198370"/>
            <a:ext cx="2080260" cy="338455"/>
          </a:xfrm>
          <a:prstGeom prst="rect">
            <a:avLst/>
          </a:prstGeom>
          <a:solidFill>
            <a:srgbClr val="FFFFFF"/>
          </a:solidFill>
          <a:ln w="28955">
            <a:solidFill>
              <a:srgbClr val="FF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600" spc="-5" dirty="0">
                <a:latin typeface="Arial MT"/>
                <a:cs typeface="Arial MT"/>
              </a:rPr>
              <a:t>Sexe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du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demandeur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32583" y="2541142"/>
            <a:ext cx="323850" cy="633730"/>
          </a:xfrm>
          <a:custGeom>
            <a:avLst/>
            <a:gdLst/>
            <a:ahLst/>
            <a:cxnLst/>
            <a:rect l="l" t="t" r="r" b="b"/>
            <a:pathLst>
              <a:path w="323850" h="633730">
                <a:moveTo>
                  <a:pt x="21843" y="491998"/>
                </a:moveTo>
                <a:lnTo>
                  <a:pt x="5842" y="493268"/>
                </a:lnTo>
                <a:lnTo>
                  <a:pt x="0" y="500253"/>
                </a:lnTo>
                <a:lnTo>
                  <a:pt x="635" y="508254"/>
                </a:lnTo>
                <a:lnTo>
                  <a:pt x="10922" y="633222"/>
                </a:lnTo>
                <a:lnTo>
                  <a:pt x="39864" y="613537"/>
                </a:lnTo>
                <a:lnTo>
                  <a:pt x="36322" y="613537"/>
                </a:lnTo>
                <a:lnTo>
                  <a:pt x="10287" y="601091"/>
                </a:lnTo>
                <a:lnTo>
                  <a:pt x="33338" y="552857"/>
                </a:lnTo>
                <a:lnTo>
                  <a:pt x="28829" y="497967"/>
                </a:lnTo>
                <a:lnTo>
                  <a:pt x="21843" y="491998"/>
                </a:lnTo>
                <a:close/>
              </a:path>
              <a:path w="323850" h="633730">
                <a:moveTo>
                  <a:pt x="33338" y="552857"/>
                </a:moveTo>
                <a:lnTo>
                  <a:pt x="10287" y="601091"/>
                </a:lnTo>
                <a:lnTo>
                  <a:pt x="36322" y="613537"/>
                </a:lnTo>
                <a:lnTo>
                  <a:pt x="39843" y="606171"/>
                </a:lnTo>
                <a:lnTo>
                  <a:pt x="37718" y="606171"/>
                </a:lnTo>
                <a:lnTo>
                  <a:pt x="15113" y="595376"/>
                </a:lnTo>
                <a:lnTo>
                  <a:pt x="35683" y="581400"/>
                </a:lnTo>
                <a:lnTo>
                  <a:pt x="33338" y="552857"/>
                </a:lnTo>
                <a:close/>
              </a:path>
              <a:path w="323850" h="633730">
                <a:moveTo>
                  <a:pt x="104902" y="534289"/>
                </a:moveTo>
                <a:lnTo>
                  <a:pt x="98298" y="538861"/>
                </a:lnTo>
                <a:lnTo>
                  <a:pt x="59387" y="565296"/>
                </a:lnTo>
                <a:lnTo>
                  <a:pt x="36322" y="613537"/>
                </a:lnTo>
                <a:lnTo>
                  <a:pt x="39864" y="613537"/>
                </a:lnTo>
                <a:lnTo>
                  <a:pt x="114554" y="562737"/>
                </a:lnTo>
                <a:lnTo>
                  <a:pt x="121285" y="558292"/>
                </a:lnTo>
                <a:lnTo>
                  <a:pt x="122936" y="549275"/>
                </a:lnTo>
                <a:lnTo>
                  <a:pt x="118491" y="542671"/>
                </a:lnTo>
                <a:lnTo>
                  <a:pt x="113918" y="536067"/>
                </a:lnTo>
                <a:lnTo>
                  <a:pt x="104902" y="534289"/>
                </a:lnTo>
                <a:close/>
              </a:path>
              <a:path w="323850" h="633730">
                <a:moveTo>
                  <a:pt x="35683" y="581400"/>
                </a:moveTo>
                <a:lnTo>
                  <a:pt x="15113" y="595376"/>
                </a:lnTo>
                <a:lnTo>
                  <a:pt x="37718" y="606171"/>
                </a:lnTo>
                <a:lnTo>
                  <a:pt x="35683" y="581400"/>
                </a:lnTo>
                <a:close/>
              </a:path>
              <a:path w="323850" h="633730">
                <a:moveTo>
                  <a:pt x="59387" y="565296"/>
                </a:moveTo>
                <a:lnTo>
                  <a:pt x="35683" y="581400"/>
                </a:lnTo>
                <a:lnTo>
                  <a:pt x="37718" y="606171"/>
                </a:lnTo>
                <a:lnTo>
                  <a:pt x="39843" y="606171"/>
                </a:lnTo>
                <a:lnTo>
                  <a:pt x="59387" y="565296"/>
                </a:lnTo>
                <a:close/>
              </a:path>
              <a:path w="323850" h="633730">
                <a:moveTo>
                  <a:pt x="297561" y="0"/>
                </a:moveTo>
                <a:lnTo>
                  <a:pt x="33338" y="552857"/>
                </a:lnTo>
                <a:lnTo>
                  <a:pt x="35683" y="581400"/>
                </a:lnTo>
                <a:lnTo>
                  <a:pt x="59387" y="565296"/>
                </a:lnTo>
                <a:lnTo>
                  <a:pt x="323723" y="12446"/>
                </a:lnTo>
                <a:lnTo>
                  <a:pt x="2975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16629" y="1079753"/>
            <a:ext cx="2440305" cy="338455"/>
          </a:xfrm>
          <a:prstGeom prst="rect">
            <a:avLst/>
          </a:prstGeom>
          <a:solidFill>
            <a:srgbClr val="FFFFFF"/>
          </a:solidFill>
          <a:ln w="28955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Arial MT"/>
                <a:cs typeface="Arial MT"/>
              </a:rPr>
              <a:t>Situation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du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demandeur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941826" y="1418082"/>
            <a:ext cx="3096895" cy="3415665"/>
            <a:chOff x="3941826" y="1418082"/>
            <a:chExt cx="3096895" cy="3415665"/>
          </a:xfrm>
        </p:grpSpPr>
        <p:sp>
          <p:nvSpPr>
            <p:cNvPr id="19" name="object 19"/>
            <p:cNvSpPr/>
            <p:nvPr/>
          </p:nvSpPr>
          <p:spPr>
            <a:xfrm>
              <a:off x="4345559" y="1418082"/>
              <a:ext cx="134620" cy="1670685"/>
            </a:xfrm>
            <a:custGeom>
              <a:avLst/>
              <a:gdLst/>
              <a:ahLst/>
              <a:cxnLst/>
              <a:rect l="l" t="t" r="r" b="b"/>
              <a:pathLst>
                <a:path w="134620" h="1670685">
                  <a:moveTo>
                    <a:pt x="16128" y="1538477"/>
                  </a:moveTo>
                  <a:lnTo>
                    <a:pt x="9270" y="1542541"/>
                  </a:lnTo>
                  <a:lnTo>
                    <a:pt x="2286" y="1546478"/>
                  </a:lnTo>
                  <a:lnTo>
                    <a:pt x="0" y="1555368"/>
                  </a:lnTo>
                  <a:lnTo>
                    <a:pt x="67182" y="1670557"/>
                  </a:lnTo>
                  <a:lnTo>
                    <a:pt x="83925" y="1641855"/>
                  </a:lnTo>
                  <a:lnTo>
                    <a:pt x="52704" y="1641855"/>
                  </a:lnTo>
                  <a:lnTo>
                    <a:pt x="52704" y="1588461"/>
                  </a:lnTo>
                  <a:lnTo>
                    <a:pt x="28955" y="1547748"/>
                  </a:lnTo>
                  <a:lnTo>
                    <a:pt x="25018" y="1540764"/>
                  </a:lnTo>
                  <a:lnTo>
                    <a:pt x="16128" y="1538477"/>
                  </a:lnTo>
                  <a:close/>
                </a:path>
                <a:path w="134620" h="1670685">
                  <a:moveTo>
                    <a:pt x="52704" y="1588461"/>
                  </a:moveTo>
                  <a:lnTo>
                    <a:pt x="52704" y="1641855"/>
                  </a:lnTo>
                  <a:lnTo>
                    <a:pt x="81661" y="1641855"/>
                  </a:lnTo>
                  <a:lnTo>
                    <a:pt x="81661" y="1634616"/>
                  </a:lnTo>
                  <a:lnTo>
                    <a:pt x="54737" y="1634616"/>
                  </a:lnTo>
                  <a:lnTo>
                    <a:pt x="67183" y="1613280"/>
                  </a:lnTo>
                  <a:lnTo>
                    <a:pt x="52704" y="1588461"/>
                  </a:lnTo>
                  <a:close/>
                </a:path>
                <a:path w="134620" h="1670685">
                  <a:moveTo>
                    <a:pt x="118237" y="1538477"/>
                  </a:moveTo>
                  <a:lnTo>
                    <a:pt x="109346" y="1540764"/>
                  </a:lnTo>
                  <a:lnTo>
                    <a:pt x="105410" y="1547748"/>
                  </a:lnTo>
                  <a:lnTo>
                    <a:pt x="81661" y="1588461"/>
                  </a:lnTo>
                  <a:lnTo>
                    <a:pt x="81661" y="1641855"/>
                  </a:lnTo>
                  <a:lnTo>
                    <a:pt x="83925" y="1641855"/>
                  </a:lnTo>
                  <a:lnTo>
                    <a:pt x="134365" y="1555368"/>
                  </a:lnTo>
                  <a:lnTo>
                    <a:pt x="132079" y="1546478"/>
                  </a:lnTo>
                  <a:lnTo>
                    <a:pt x="125094" y="1542541"/>
                  </a:lnTo>
                  <a:lnTo>
                    <a:pt x="118237" y="1538477"/>
                  </a:lnTo>
                  <a:close/>
                </a:path>
                <a:path w="134620" h="1670685">
                  <a:moveTo>
                    <a:pt x="67182" y="1613280"/>
                  </a:moveTo>
                  <a:lnTo>
                    <a:pt x="54737" y="1634616"/>
                  </a:lnTo>
                  <a:lnTo>
                    <a:pt x="79628" y="1634616"/>
                  </a:lnTo>
                  <a:lnTo>
                    <a:pt x="67182" y="1613280"/>
                  </a:lnTo>
                  <a:close/>
                </a:path>
                <a:path w="134620" h="1670685">
                  <a:moveTo>
                    <a:pt x="81661" y="1588461"/>
                  </a:moveTo>
                  <a:lnTo>
                    <a:pt x="67182" y="1613280"/>
                  </a:lnTo>
                  <a:lnTo>
                    <a:pt x="79628" y="1634616"/>
                  </a:lnTo>
                  <a:lnTo>
                    <a:pt x="81661" y="1634616"/>
                  </a:lnTo>
                  <a:lnTo>
                    <a:pt x="81661" y="1588461"/>
                  </a:lnTo>
                  <a:close/>
                </a:path>
                <a:path w="134620" h="1670685">
                  <a:moveTo>
                    <a:pt x="81661" y="0"/>
                  </a:moveTo>
                  <a:lnTo>
                    <a:pt x="52704" y="0"/>
                  </a:lnTo>
                  <a:lnTo>
                    <a:pt x="52704" y="1588461"/>
                  </a:lnTo>
                  <a:lnTo>
                    <a:pt x="67182" y="1613280"/>
                  </a:lnTo>
                  <a:lnTo>
                    <a:pt x="81661" y="1588461"/>
                  </a:lnTo>
                  <a:lnTo>
                    <a:pt x="816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41826" y="4495038"/>
              <a:ext cx="3096895" cy="338455"/>
            </a:xfrm>
            <a:custGeom>
              <a:avLst/>
              <a:gdLst/>
              <a:ahLst/>
              <a:cxnLst/>
              <a:rect l="l" t="t" r="r" b="b"/>
              <a:pathLst>
                <a:path w="3096895" h="338454">
                  <a:moveTo>
                    <a:pt x="3096768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3096768" y="338328"/>
                  </a:lnTo>
                  <a:lnTo>
                    <a:pt x="3096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941826" y="4495038"/>
            <a:ext cx="3096895" cy="338455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600" spc="-5" dirty="0">
                <a:latin typeface="Arial MT"/>
                <a:cs typeface="Arial MT"/>
              </a:rPr>
              <a:t>Niveau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dépendance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: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GIR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31715" y="3761866"/>
            <a:ext cx="134620" cy="732155"/>
          </a:xfrm>
          <a:custGeom>
            <a:avLst/>
            <a:gdLst/>
            <a:ahLst/>
            <a:cxnLst/>
            <a:rect l="l" t="t" r="r" b="b"/>
            <a:pathLst>
              <a:path w="134620" h="732154">
                <a:moveTo>
                  <a:pt x="67183" y="57404"/>
                </a:moveTo>
                <a:lnTo>
                  <a:pt x="52705" y="82223"/>
                </a:lnTo>
                <a:lnTo>
                  <a:pt x="52705" y="732027"/>
                </a:lnTo>
                <a:lnTo>
                  <a:pt x="81661" y="732027"/>
                </a:lnTo>
                <a:lnTo>
                  <a:pt x="81661" y="82223"/>
                </a:lnTo>
                <a:lnTo>
                  <a:pt x="67183" y="57404"/>
                </a:lnTo>
                <a:close/>
              </a:path>
              <a:path w="134620" h="732154">
                <a:moveTo>
                  <a:pt x="67183" y="0"/>
                </a:moveTo>
                <a:lnTo>
                  <a:pt x="0" y="115315"/>
                </a:lnTo>
                <a:lnTo>
                  <a:pt x="2286" y="124078"/>
                </a:lnTo>
                <a:lnTo>
                  <a:pt x="9271" y="128142"/>
                </a:lnTo>
                <a:lnTo>
                  <a:pt x="16129" y="132206"/>
                </a:lnTo>
                <a:lnTo>
                  <a:pt x="25019" y="129920"/>
                </a:lnTo>
                <a:lnTo>
                  <a:pt x="28956" y="122935"/>
                </a:lnTo>
                <a:lnTo>
                  <a:pt x="52705" y="82223"/>
                </a:lnTo>
                <a:lnTo>
                  <a:pt x="52705" y="28828"/>
                </a:lnTo>
                <a:lnTo>
                  <a:pt x="83980" y="28828"/>
                </a:lnTo>
                <a:lnTo>
                  <a:pt x="67183" y="0"/>
                </a:lnTo>
                <a:close/>
              </a:path>
              <a:path w="134620" h="732154">
                <a:moveTo>
                  <a:pt x="83980" y="28828"/>
                </a:moveTo>
                <a:lnTo>
                  <a:pt x="81661" y="28828"/>
                </a:lnTo>
                <a:lnTo>
                  <a:pt x="81661" y="82223"/>
                </a:lnTo>
                <a:lnTo>
                  <a:pt x="105410" y="122935"/>
                </a:lnTo>
                <a:lnTo>
                  <a:pt x="109347" y="129920"/>
                </a:lnTo>
                <a:lnTo>
                  <a:pt x="118237" y="132206"/>
                </a:lnTo>
                <a:lnTo>
                  <a:pt x="125095" y="128142"/>
                </a:lnTo>
                <a:lnTo>
                  <a:pt x="132080" y="124078"/>
                </a:lnTo>
                <a:lnTo>
                  <a:pt x="134365" y="115315"/>
                </a:lnTo>
                <a:lnTo>
                  <a:pt x="83980" y="28828"/>
                </a:lnTo>
                <a:close/>
              </a:path>
              <a:path w="134620" h="732154">
                <a:moveTo>
                  <a:pt x="81661" y="28828"/>
                </a:moveTo>
                <a:lnTo>
                  <a:pt x="52705" y="28828"/>
                </a:lnTo>
                <a:lnTo>
                  <a:pt x="52705" y="82223"/>
                </a:lnTo>
                <a:lnTo>
                  <a:pt x="67183" y="57404"/>
                </a:lnTo>
                <a:lnTo>
                  <a:pt x="54737" y="36067"/>
                </a:lnTo>
                <a:lnTo>
                  <a:pt x="81661" y="36067"/>
                </a:lnTo>
                <a:lnTo>
                  <a:pt x="81661" y="28828"/>
                </a:lnTo>
                <a:close/>
              </a:path>
              <a:path w="134620" h="732154">
                <a:moveTo>
                  <a:pt x="81661" y="36067"/>
                </a:moveTo>
                <a:lnTo>
                  <a:pt x="79629" y="36067"/>
                </a:lnTo>
                <a:lnTo>
                  <a:pt x="67183" y="57404"/>
                </a:lnTo>
                <a:lnTo>
                  <a:pt x="81661" y="82223"/>
                </a:lnTo>
                <a:lnTo>
                  <a:pt x="81661" y="36067"/>
                </a:lnTo>
                <a:close/>
              </a:path>
              <a:path w="134620" h="732154">
                <a:moveTo>
                  <a:pt x="79629" y="36067"/>
                </a:moveTo>
                <a:lnTo>
                  <a:pt x="54737" y="36067"/>
                </a:lnTo>
                <a:lnTo>
                  <a:pt x="67183" y="57404"/>
                </a:lnTo>
                <a:lnTo>
                  <a:pt x="79629" y="360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9342" y="1079753"/>
            <a:ext cx="1960245" cy="585470"/>
          </a:xfrm>
          <a:prstGeom prst="rect">
            <a:avLst/>
          </a:prstGeom>
          <a:solidFill>
            <a:srgbClr val="FFFFFF"/>
          </a:solidFill>
          <a:ln w="28955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4780" marR="137160" indent="20955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Arial MT"/>
                <a:cs typeface="Arial MT"/>
              </a:rPr>
              <a:t>N° de la demande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(identifiant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unique)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32816" y="1664970"/>
            <a:ext cx="5027930" cy="2738120"/>
            <a:chOff x="432816" y="1664970"/>
            <a:chExt cx="5027930" cy="2738120"/>
          </a:xfrm>
        </p:grpSpPr>
        <p:sp>
          <p:nvSpPr>
            <p:cNvPr id="25" name="object 25"/>
            <p:cNvSpPr/>
            <p:nvPr/>
          </p:nvSpPr>
          <p:spPr>
            <a:xfrm>
              <a:off x="432816" y="1664970"/>
              <a:ext cx="86995" cy="1407160"/>
            </a:xfrm>
            <a:custGeom>
              <a:avLst/>
              <a:gdLst/>
              <a:ahLst/>
              <a:cxnLst/>
              <a:rect l="l" t="t" r="r" b="b"/>
              <a:pathLst>
                <a:path w="86995" h="1407160">
                  <a:moveTo>
                    <a:pt x="28956" y="1319910"/>
                  </a:moveTo>
                  <a:lnTo>
                    <a:pt x="0" y="1319910"/>
                  </a:lnTo>
                  <a:lnTo>
                    <a:pt x="43434" y="1406778"/>
                  </a:lnTo>
                  <a:lnTo>
                    <a:pt x="79628" y="1334389"/>
                  </a:lnTo>
                  <a:lnTo>
                    <a:pt x="28956" y="1334389"/>
                  </a:lnTo>
                  <a:lnTo>
                    <a:pt x="28956" y="1319910"/>
                  </a:lnTo>
                  <a:close/>
                </a:path>
                <a:path w="86995" h="1407160">
                  <a:moveTo>
                    <a:pt x="57912" y="0"/>
                  </a:moveTo>
                  <a:lnTo>
                    <a:pt x="28956" y="0"/>
                  </a:lnTo>
                  <a:lnTo>
                    <a:pt x="28956" y="1334389"/>
                  </a:lnTo>
                  <a:lnTo>
                    <a:pt x="57912" y="1334389"/>
                  </a:lnTo>
                  <a:lnTo>
                    <a:pt x="57912" y="0"/>
                  </a:lnTo>
                  <a:close/>
                </a:path>
                <a:path w="86995" h="1407160">
                  <a:moveTo>
                    <a:pt x="86868" y="1319910"/>
                  </a:moveTo>
                  <a:lnTo>
                    <a:pt x="57912" y="1319910"/>
                  </a:lnTo>
                  <a:lnTo>
                    <a:pt x="57912" y="1334389"/>
                  </a:lnTo>
                  <a:lnTo>
                    <a:pt x="79628" y="1334389"/>
                  </a:lnTo>
                  <a:lnTo>
                    <a:pt x="86868" y="13199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37638" y="4050030"/>
              <a:ext cx="3008630" cy="338455"/>
            </a:xfrm>
            <a:custGeom>
              <a:avLst/>
              <a:gdLst/>
              <a:ahLst/>
              <a:cxnLst/>
              <a:rect l="l" t="t" r="r" b="b"/>
              <a:pathLst>
                <a:path w="3008629" h="338454">
                  <a:moveTo>
                    <a:pt x="3008376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3008376" y="338328"/>
                  </a:lnTo>
                  <a:lnTo>
                    <a:pt x="3008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37638" y="4050030"/>
              <a:ext cx="3008630" cy="338455"/>
            </a:xfrm>
            <a:custGeom>
              <a:avLst/>
              <a:gdLst/>
              <a:ahLst/>
              <a:cxnLst/>
              <a:rect l="l" t="t" r="r" b="b"/>
              <a:pathLst>
                <a:path w="3008629" h="338454">
                  <a:moveTo>
                    <a:pt x="0" y="338328"/>
                  </a:moveTo>
                  <a:lnTo>
                    <a:pt x="3008376" y="338328"/>
                  </a:lnTo>
                  <a:lnTo>
                    <a:pt x="3008376" y="0"/>
                  </a:lnTo>
                  <a:lnTo>
                    <a:pt x="0" y="0"/>
                  </a:lnTo>
                  <a:lnTo>
                    <a:pt x="0" y="33832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398776" y="4077665"/>
            <a:ext cx="30473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Arial MT"/>
                <a:cs typeface="Arial MT"/>
              </a:rPr>
              <a:t>Type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d’hébergement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demandé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860546" y="3714622"/>
            <a:ext cx="134620" cy="336550"/>
          </a:xfrm>
          <a:custGeom>
            <a:avLst/>
            <a:gdLst/>
            <a:ahLst/>
            <a:cxnLst/>
            <a:rect l="l" t="t" r="r" b="b"/>
            <a:pathLst>
              <a:path w="134620" h="336550">
                <a:moveTo>
                  <a:pt x="63504" y="57491"/>
                </a:moveTo>
                <a:lnTo>
                  <a:pt x="50552" y="83214"/>
                </a:lnTo>
                <a:lnTo>
                  <a:pt x="66166" y="336295"/>
                </a:lnTo>
                <a:lnTo>
                  <a:pt x="95123" y="334518"/>
                </a:lnTo>
                <a:lnTo>
                  <a:pt x="79503" y="81363"/>
                </a:lnTo>
                <a:lnTo>
                  <a:pt x="63504" y="57491"/>
                </a:lnTo>
                <a:close/>
              </a:path>
              <a:path w="134620" h="336550">
                <a:moveTo>
                  <a:pt x="59943" y="0"/>
                </a:moveTo>
                <a:lnTo>
                  <a:pt x="3555" y="112013"/>
                </a:lnTo>
                <a:lnTo>
                  <a:pt x="0" y="119252"/>
                </a:lnTo>
                <a:lnTo>
                  <a:pt x="2793" y="127888"/>
                </a:lnTo>
                <a:lnTo>
                  <a:pt x="10032" y="131444"/>
                </a:lnTo>
                <a:lnTo>
                  <a:pt x="17144" y="135127"/>
                </a:lnTo>
                <a:lnTo>
                  <a:pt x="25780" y="132206"/>
                </a:lnTo>
                <a:lnTo>
                  <a:pt x="29463" y="125094"/>
                </a:lnTo>
                <a:lnTo>
                  <a:pt x="50552" y="83214"/>
                </a:lnTo>
                <a:lnTo>
                  <a:pt x="47243" y="29590"/>
                </a:lnTo>
                <a:lnTo>
                  <a:pt x="76200" y="27812"/>
                </a:lnTo>
                <a:lnTo>
                  <a:pt x="78542" y="27812"/>
                </a:lnTo>
                <a:lnTo>
                  <a:pt x="59943" y="0"/>
                </a:lnTo>
                <a:close/>
              </a:path>
              <a:path w="134620" h="336550">
                <a:moveTo>
                  <a:pt x="78542" y="27812"/>
                </a:moveTo>
                <a:lnTo>
                  <a:pt x="76200" y="27812"/>
                </a:lnTo>
                <a:lnTo>
                  <a:pt x="79503" y="81363"/>
                </a:lnTo>
                <a:lnTo>
                  <a:pt x="110108" y="127000"/>
                </a:lnTo>
                <a:lnTo>
                  <a:pt x="118999" y="128777"/>
                </a:lnTo>
                <a:lnTo>
                  <a:pt x="125729" y="124332"/>
                </a:lnTo>
                <a:lnTo>
                  <a:pt x="132333" y="119887"/>
                </a:lnTo>
                <a:lnTo>
                  <a:pt x="134112" y="110870"/>
                </a:lnTo>
                <a:lnTo>
                  <a:pt x="78542" y="27812"/>
                </a:lnTo>
                <a:close/>
              </a:path>
              <a:path w="134620" h="336550">
                <a:moveTo>
                  <a:pt x="76200" y="27812"/>
                </a:moveTo>
                <a:lnTo>
                  <a:pt x="47243" y="29590"/>
                </a:lnTo>
                <a:lnTo>
                  <a:pt x="50552" y="83214"/>
                </a:lnTo>
                <a:lnTo>
                  <a:pt x="63504" y="57491"/>
                </a:lnTo>
                <a:lnTo>
                  <a:pt x="49656" y="36829"/>
                </a:lnTo>
                <a:lnTo>
                  <a:pt x="74675" y="35306"/>
                </a:lnTo>
                <a:lnTo>
                  <a:pt x="76662" y="35306"/>
                </a:lnTo>
                <a:lnTo>
                  <a:pt x="76200" y="27812"/>
                </a:lnTo>
                <a:close/>
              </a:path>
              <a:path w="134620" h="336550">
                <a:moveTo>
                  <a:pt x="76662" y="35306"/>
                </a:moveTo>
                <a:lnTo>
                  <a:pt x="74675" y="35306"/>
                </a:lnTo>
                <a:lnTo>
                  <a:pt x="63504" y="57491"/>
                </a:lnTo>
                <a:lnTo>
                  <a:pt x="79503" y="81363"/>
                </a:lnTo>
                <a:lnTo>
                  <a:pt x="76662" y="35306"/>
                </a:lnTo>
                <a:close/>
              </a:path>
              <a:path w="134620" h="336550">
                <a:moveTo>
                  <a:pt x="74675" y="35306"/>
                </a:moveTo>
                <a:lnTo>
                  <a:pt x="49656" y="36829"/>
                </a:lnTo>
                <a:lnTo>
                  <a:pt x="63504" y="57491"/>
                </a:lnTo>
                <a:lnTo>
                  <a:pt x="74675" y="353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469129" y="5071109"/>
            <a:ext cx="3695700" cy="340360"/>
          </a:xfrm>
          <a:prstGeom prst="rect">
            <a:avLst/>
          </a:prstGeom>
          <a:solidFill>
            <a:srgbClr val="FFFFFF"/>
          </a:solidFill>
          <a:ln w="28955">
            <a:solidFill>
              <a:srgbClr val="FF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600" spc="-10" dirty="0">
                <a:latin typeface="Arial MT"/>
                <a:cs typeface="Arial MT"/>
              </a:rPr>
              <a:t>Avis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médical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favorable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défavorable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341620" y="1110869"/>
            <a:ext cx="3818254" cy="3963670"/>
            <a:chOff x="5341620" y="1110869"/>
            <a:chExt cx="3818254" cy="3963670"/>
          </a:xfrm>
        </p:grpSpPr>
        <p:sp>
          <p:nvSpPr>
            <p:cNvPr id="32" name="object 32"/>
            <p:cNvSpPr/>
            <p:nvPr/>
          </p:nvSpPr>
          <p:spPr>
            <a:xfrm>
              <a:off x="5341620" y="3571367"/>
              <a:ext cx="460375" cy="1503045"/>
            </a:xfrm>
            <a:custGeom>
              <a:avLst/>
              <a:gdLst/>
              <a:ahLst/>
              <a:cxnLst/>
              <a:rect l="l" t="t" r="r" b="b"/>
              <a:pathLst>
                <a:path w="460375" h="1503045">
                  <a:moveTo>
                    <a:pt x="49489" y="55461"/>
                  </a:moveTo>
                  <a:lnTo>
                    <a:pt x="42101" y="83165"/>
                  </a:lnTo>
                  <a:lnTo>
                    <a:pt x="432180" y="1502918"/>
                  </a:lnTo>
                  <a:lnTo>
                    <a:pt x="460120" y="1495298"/>
                  </a:lnTo>
                  <a:lnTo>
                    <a:pt x="70099" y="75633"/>
                  </a:lnTo>
                  <a:lnTo>
                    <a:pt x="49489" y="55461"/>
                  </a:lnTo>
                  <a:close/>
                </a:path>
                <a:path w="460375" h="1503045">
                  <a:moveTo>
                    <a:pt x="34289" y="0"/>
                  </a:moveTo>
                  <a:lnTo>
                    <a:pt x="0" y="128905"/>
                  </a:lnTo>
                  <a:lnTo>
                    <a:pt x="4571" y="136906"/>
                  </a:lnTo>
                  <a:lnTo>
                    <a:pt x="20065" y="140970"/>
                  </a:lnTo>
                  <a:lnTo>
                    <a:pt x="27939" y="136398"/>
                  </a:lnTo>
                  <a:lnTo>
                    <a:pt x="29971" y="128651"/>
                  </a:lnTo>
                  <a:lnTo>
                    <a:pt x="42101" y="83165"/>
                  </a:lnTo>
                  <a:lnTo>
                    <a:pt x="27939" y="31623"/>
                  </a:lnTo>
                  <a:lnTo>
                    <a:pt x="55879" y="23875"/>
                  </a:lnTo>
                  <a:lnTo>
                    <a:pt x="58684" y="23875"/>
                  </a:lnTo>
                  <a:lnTo>
                    <a:pt x="34289" y="0"/>
                  </a:lnTo>
                  <a:close/>
                </a:path>
                <a:path w="460375" h="1503045">
                  <a:moveTo>
                    <a:pt x="58684" y="23875"/>
                  </a:moveTo>
                  <a:lnTo>
                    <a:pt x="55879" y="23875"/>
                  </a:lnTo>
                  <a:lnTo>
                    <a:pt x="70099" y="75633"/>
                  </a:lnTo>
                  <a:lnTo>
                    <a:pt x="109346" y="114046"/>
                  </a:lnTo>
                  <a:lnTo>
                    <a:pt x="118490" y="113919"/>
                  </a:lnTo>
                  <a:lnTo>
                    <a:pt x="129666" y="102489"/>
                  </a:lnTo>
                  <a:lnTo>
                    <a:pt x="129539" y="93345"/>
                  </a:lnTo>
                  <a:lnTo>
                    <a:pt x="123951" y="87757"/>
                  </a:lnTo>
                  <a:lnTo>
                    <a:pt x="58684" y="23875"/>
                  </a:lnTo>
                  <a:close/>
                </a:path>
                <a:path w="460375" h="1503045">
                  <a:moveTo>
                    <a:pt x="55879" y="23875"/>
                  </a:moveTo>
                  <a:lnTo>
                    <a:pt x="27939" y="31623"/>
                  </a:lnTo>
                  <a:lnTo>
                    <a:pt x="42101" y="83165"/>
                  </a:lnTo>
                  <a:lnTo>
                    <a:pt x="49489" y="55461"/>
                  </a:lnTo>
                  <a:lnTo>
                    <a:pt x="31750" y="38100"/>
                  </a:lnTo>
                  <a:lnTo>
                    <a:pt x="55879" y="31496"/>
                  </a:lnTo>
                  <a:lnTo>
                    <a:pt x="57973" y="31496"/>
                  </a:lnTo>
                  <a:lnTo>
                    <a:pt x="55879" y="23875"/>
                  </a:lnTo>
                  <a:close/>
                </a:path>
                <a:path w="460375" h="1503045">
                  <a:moveTo>
                    <a:pt x="57973" y="31496"/>
                  </a:moveTo>
                  <a:lnTo>
                    <a:pt x="55879" y="31496"/>
                  </a:lnTo>
                  <a:lnTo>
                    <a:pt x="49489" y="55461"/>
                  </a:lnTo>
                  <a:lnTo>
                    <a:pt x="70099" y="75633"/>
                  </a:lnTo>
                  <a:lnTo>
                    <a:pt x="57973" y="31496"/>
                  </a:lnTo>
                  <a:close/>
                </a:path>
                <a:path w="460375" h="1503045">
                  <a:moveTo>
                    <a:pt x="55879" y="31496"/>
                  </a:moveTo>
                  <a:lnTo>
                    <a:pt x="31750" y="38100"/>
                  </a:lnTo>
                  <a:lnTo>
                    <a:pt x="49489" y="55461"/>
                  </a:lnTo>
                  <a:lnTo>
                    <a:pt x="55879" y="314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81394" y="1125474"/>
              <a:ext cx="2563495" cy="585470"/>
            </a:xfrm>
            <a:custGeom>
              <a:avLst/>
              <a:gdLst/>
              <a:ahLst/>
              <a:cxnLst/>
              <a:rect l="l" t="t" r="r" b="b"/>
              <a:pathLst>
                <a:path w="2563495" h="585469">
                  <a:moveTo>
                    <a:pt x="2563368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2563368" y="585215"/>
                  </a:lnTo>
                  <a:lnTo>
                    <a:pt x="2563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81394" y="1125474"/>
              <a:ext cx="2563495" cy="585470"/>
            </a:xfrm>
            <a:custGeom>
              <a:avLst/>
              <a:gdLst/>
              <a:ahLst/>
              <a:cxnLst/>
              <a:rect l="l" t="t" r="r" b="b"/>
              <a:pathLst>
                <a:path w="2563495" h="585469">
                  <a:moveTo>
                    <a:pt x="0" y="585215"/>
                  </a:moveTo>
                  <a:lnTo>
                    <a:pt x="2563368" y="585215"/>
                  </a:lnTo>
                  <a:lnTo>
                    <a:pt x="2563368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660642" y="1153490"/>
            <a:ext cx="23279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Etablissements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contactés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 MT"/>
                <a:cs typeface="Arial MT"/>
              </a:rPr>
              <a:t>et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leurs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réponses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26949" y="1710308"/>
            <a:ext cx="8600440" cy="5120640"/>
            <a:chOff x="226949" y="1710308"/>
            <a:chExt cx="8600440" cy="5120640"/>
          </a:xfrm>
        </p:grpSpPr>
        <p:sp>
          <p:nvSpPr>
            <p:cNvPr id="37" name="object 37"/>
            <p:cNvSpPr/>
            <p:nvPr/>
          </p:nvSpPr>
          <p:spPr>
            <a:xfrm>
              <a:off x="784860" y="1710308"/>
              <a:ext cx="8042909" cy="2335530"/>
            </a:xfrm>
            <a:custGeom>
              <a:avLst/>
              <a:gdLst/>
              <a:ahLst/>
              <a:cxnLst/>
              <a:rect l="l" t="t" r="r" b="b"/>
              <a:pathLst>
                <a:path w="8042909" h="2335529">
                  <a:moveTo>
                    <a:pt x="86868" y="2044065"/>
                  </a:moveTo>
                  <a:lnTo>
                    <a:pt x="79629" y="2029587"/>
                  </a:lnTo>
                  <a:lnTo>
                    <a:pt x="43434" y="1957197"/>
                  </a:lnTo>
                  <a:lnTo>
                    <a:pt x="0" y="2044065"/>
                  </a:lnTo>
                  <a:lnTo>
                    <a:pt x="28956" y="2044065"/>
                  </a:lnTo>
                  <a:lnTo>
                    <a:pt x="28956" y="2335149"/>
                  </a:lnTo>
                  <a:lnTo>
                    <a:pt x="57912" y="2335149"/>
                  </a:lnTo>
                  <a:lnTo>
                    <a:pt x="57912" y="2044065"/>
                  </a:lnTo>
                  <a:lnTo>
                    <a:pt x="86868" y="2044065"/>
                  </a:lnTo>
                  <a:close/>
                </a:path>
                <a:path w="8042909" h="2335529">
                  <a:moveTo>
                    <a:pt x="8042529" y="1262126"/>
                  </a:moveTo>
                  <a:lnTo>
                    <a:pt x="8039989" y="1253363"/>
                  </a:lnTo>
                  <a:lnTo>
                    <a:pt x="8025892" y="1245616"/>
                  </a:lnTo>
                  <a:lnTo>
                    <a:pt x="8017129" y="1248156"/>
                  </a:lnTo>
                  <a:lnTo>
                    <a:pt x="7990700" y="1296390"/>
                  </a:lnTo>
                  <a:lnTo>
                    <a:pt x="7956804" y="0"/>
                  </a:lnTo>
                  <a:lnTo>
                    <a:pt x="7927848" y="762"/>
                  </a:lnTo>
                  <a:lnTo>
                    <a:pt x="7961744" y="1297139"/>
                  </a:lnTo>
                  <a:lnTo>
                    <a:pt x="7932801" y="1250442"/>
                  </a:lnTo>
                  <a:lnTo>
                    <a:pt x="7923784" y="1248283"/>
                  </a:lnTo>
                  <a:lnTo>
                    <a:pt x="7917053" y="1252474"/>
                  </a:lnTo>
                  <a:lnTo>
                    <a:pt x="7910195" y="1256665"/>
                  </a:lnTo>
                  <a:lnTo>
                    <a:pt x="7908163" y="1265682"/>
                  </a:lnTo>
                  <a:lnTo>
                    <a:pt x="7912354" y="1272413"/>
                  </a:lnTo>
                  <a:lnTo>
                    <a:pt x="7978267" y="1379093"/>
                  </a:lnTo>
                  <a:lnTo>
                    <a:pt x="7993901" y="1350645"/>
                  </a:lnTo>
                  <a:lnTo>
                    <a:pt x="8038719" y="1269111"/>
                  </a:lnTo>
                  <a:lnTo>
                    <a:pt x="8042529" y="12621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1554" y="4045457"/>
              <a:ext cx="2143125" cy="2771140"/>
            </a:xfrm>
            <a:custGeom>
              <a:avLst/>
              <a:gdLst/>
              <a:ahLst/>
              <a:cxnLst/>
              <a:rect l="l" t="t" r="r" b="b"/>
              <a:pathLst>
                <a:path w="2143125" h="2771140">
                  <a:moveTo>
                    <a:pt x="2142744" y="0"/>
                  </a:moveTo>
                  <a:lnTo>
                    <a:pt x="0" y="0"/>
                  </a:lnTo>
                  <a:lnTo>
                    <a:pt x="0" y="2770632"/>
                  </a:lnTo>
                  <a:lnTo>
                    <a:pt x="2142744" y="2770632"/>
                  </a:lnTo>
                  <a:lnTo>
                    <a:pt x="2142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1554" y="4045457"/>
              <a:ext cx="2143125" cy="2771140"/>
            </a:xfrm>
            <a:custGeom>
              <a:avLst/>
              <a:gdLst/>
              <a:ahLst/>
              <a:cxnLst/>
              <a:rect l="l" t="t" r="r" b="b"/>
              <a:pathLst>
                <a:path w="2143125" h="2771140">
                  <a:moveTo>
                    <a:pt x="0" y="2770632"/>
                  </a:moveTo>
                  <a:lnTo>
                    <a:pt x="2142744" y="2770632"/>
                  </a:lnTo>
                  <a:lnTo>
                    <a:pt x="2142744" y="0"/>
                  </a:lnTo>
                  <a:lnTo>
                    <a:pt x="0" y="0"/>
                  </a:lnTo>
                  <a:lnTo>
                    <a:pt x="0" y="2770632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05815" y="4094479"/>
            <a:ext cx="18091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Statut</a:t>
            </a:r>
            <a:r>
              <a:rPr sz="1400" u="heavy" spc="-6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</a:t>
            </a:r>
            <a:r>
              <a:rPr sz="1400" u="heavy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la</a:t>
            </a:r>
            <a:r>
              <a:rPr sz="1400" u="heavy" spc="-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demande</a:t>
            </a:r>
            <a:r>
              <a:rPr sz="1400" u="heavy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54508" y="4358640"/>
            <a:ext cx="2113915" cy="2319655"/>
            <a:chOff x="254508" y="4358640"/>
            <a:chExt cx="2113915" cy="2319655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508" y="4358640"/>
              <a:ext cx="2113788" cy="17526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508" y="6041136"/>
              <a:ext cx="2113788" cy="63703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480" y="6102096"/>
              <a:ext cx="248411" cy="2849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9768" y="6422136"/>
              <a:ext cx="243840" cy="227076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943355" y="6102096"/>
            <a:ext cx="1359535" cy="2578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94"/>
              </a:lnSpc>
            </a:pPr>
            <a:r>
              <a:rPr sz="1000" b="1" spc="-5" dirty="0">
                <a:latin typeface="Arial"/>
                <a:cs typeface="Arial"/>
              </a:rPr>
              <a:t>Suspicion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035"/>
              </a:lnSpc>
            </a:pPr>
            <a:r>
              <a:rPr sz="1000" b="1" spc="-5" dirty="0">
                <a:latin typeface="Arial"/>
                <a:cs typeface="Arial"/>
              </a:rPr>
              <a:t>décès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3355" y="6422135"/>
            <a:ext cx="1424940" cy="264160"/>
          </a:xfrm>
          <a:custGeom>
            <a:avLst/>
            <a:gdLst/>
            <a:ahLst/>
            <a:cxnLst/>
            <a:rect l="l" t="t" r="r" b="b"/>
            <a:pathLst>
              <a:path w="1424939" h="264159">
                <a:moveTo>
                  <a:pt x="1424940" y="0"/>
                </a:moveTo>
                <a:lnTo>
                  <a:pt x="0" y="0"/>
                </a:lnTo>
                <a:lnTo>
                  <a:pt x="0" y="263651"/>
                </a:lnTo>
                <a:lnTo>
                  <a:pt x="1424940" y="263651"/>
                </a:lnTo>
                <a:lnTo>
                  <a:pt x="1424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09573" y="6311595"/>
            <a:ext cx="109347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Demande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d’a</a:t>
            </a:r>
            <a:r>
              <a:rPr sz="1000" b="1" spc="-10" dirty="0">
                <a:latin typeface="Arial"/>
                <a:cs typeface="Arial"/>
              </a:rPr>
              <a:t>c</a:t>
            </a:r>
            <a:r>
              <a:rPr sz="1000" b="1" spc="-5" dirty="0">
                <a:latin typeface="Arial"/>
                <a:cs typeface="Arial"/>
              </a:rPr>
              <a:t>tu</a:t>
            </a:r>
            <a:r>
              <a:rPr sz="1000" b="1" spc="-10" dirty="0">
                <a:latin typeface="Arial"/>
                <a:cs typeface="Arial"/>
              </a:rPr>
              <a:t>alisa</a:t>
            </a:r>
            <a:r>
              <a:rPr sz="1000" b="1" spc="-5" dirty="0">
                <a:latin typeface="Arial"/>
                <a:cs typeface="Arial"/>
              </a:rPr>
              <a:t>tion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de  dossier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140580" y="1750948"/>
            <a:ext cx="2469515" cy="367665"/>
            <a:chOff x="4140580" y="1750948"/>
            <a:chExt cx="2469515" cy="367665"/>
          </a:xfrm>
        </p:grpSpPr>
        <p:sp>
          <p:nvSpPr>
            <p:cNvPr id="50" name="object 50"/>
            <p:cNvSpPr/>
            <p:nvPr/>
          </p:nvSpPr>
          <p:spPr>
            <a:xfrm>
              <a:off x="4155185" y="1765553"/>
              <a:ext cx="2440305" cy="338455"/>
            </a:xfrm>
            <a:custGeom>
              <a:avLst/>
              <a:gdLst/>
              <a:ahLst/>
              <a:cxnLst/>
              <a:rect l="l" t="t" r="r" b="b"/>
              <a:pathLst>
                <a:path w="2440304" h="338455">
                  <a:moveTo>
                    <a:pt x="2439923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2439923" y="338327"/>
                  </a:lnTo>
                  <a:lnTo>
                    <a:pt x="24399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55185" y="1765553"/>
              <a:ext cx="2440305" cy="338455"/>
            </a:xfrm>
            <a:custGeom>
              <a:avLst/>
              <a:gdLst/>
              <a:ahLst/>
              <a:cxnLst/>
              <a:rect l="l" t="t" r="r" b="b"/>
              <a:pathLst>
                <a:path w="2440304" h="338455">
                  <a:moveTo>
                    <a:pt x="0" y="338327"/>
                  </a:moveTo>
                  <a:lnTo>
                    <a:pt x="2439923" y="338327"/>
                  </a:lnTo>
                  <a:lnTo>
                    <a:pt x="2439923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234434" y="1793874"/>
            <a:ext cx="17995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Référent du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dossier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81778" y="2103882"/>
            <a:ext cx="134620" cy="1346200"/>
          </a:xfrm>
          <a:custGeom>
            <a:avLst/>
            <a:gdLst/>
            <a:ahLst/>
            <a:cxnLst/>
            <a:rect l="l" t="t" r="r" b="b"/>
            <a:pathLst>
              <a:path w="134620" h="1346200">
                <a:moveTo>
                  <a:pt x="16129" y="1213612"/>
                </a:moveTo>
                <a:lnTo>
                  <a:pt x="2286" y="1221613"/>
                </a:lnTo>
                <a:lnTo>
                  <a:pt x="0" y="1230502"/>
                </a:lnTo>
                <a:lnTo>
                  <a:pt x="4063" y="1237360"/>
                </a:lnTo>
                <a:lnTo>
                  <a:pt x="67183" y="1345691"/>
                </a:lnTo>
                <a:lnTo>
                  <a:pt x="83906" y="1316989"/>
                </a:lnTo>
                <a:lnTo>
                  <a:pt x="52705" y="1316989"/>
                </a:lnTo>
                <a:lnTo>
                  <a:pt x="52705" y="1263468"/>
                </a:lnTo>
                <a:lnTo>
                  <a:pt x="28956" y="1222755"/>
                </a:lnTo>
                <a:lnTo>
                  <a:pt x="25019" y="1215897"/>
                </a:lnTo>
                <a:lnTo>
                  <a:pt x="16129" y="1213612"/>
                </a:lnTo>
                <a:close/>
              </a:path>
              <a:path w="134620" h="1346200">
                <a:moveTo>
                  <a:pt x="52705" y="1263468"/>
                </a:moveTo>
                <a:lnTo>
                  <a:pt x="52705" y="1316989"/>
                </a:lnTo>
                <a:lnTo>
                  <a:pt x="81661" y="1316989"/>
                </a:lnTo>
                <a:lnTo>
                  <a:pt x="81661" y="1309623"/>
                </a:lnTo>
                <a:lnTo>
                  <a:pt x="54737" y="1309623"/>
                </a:lnTo>
                <a:lnTo>
                  <a:pt x="67183" y="1288287"/>
                </a:lnTo>
                <a:lnTo>
                  <a:pt x="52705" y="1263468"/>
                </a:lnTo>
                <a:close/>
              </a:path>
              <a:path w="134620" h="1346200">
                <a:moveTo>
                  <a:pt x="118237" y="1213612"/>
                </a:moveTo>
                <a:lnTo>
                  <a:pt x="109347" y="1215897"/>
                </a:lnTo>
                <a:lnTo>
                  <a:pt x="105410" y="1222755"/>
                </a:lnTo>
                <a:lnTo>
                  <a:pt x="81661" y="1263468"/>
                </a:lnTo>
                <a:lnTo>
                  <a:pt x="81661" y="1316989"/>
                </a:lnTo>
                <a:lnTo>
                  <a:pt x="83906" y="1316989"/>
                </a:lnTo>
                <a:lnTo>
                  <a:pt x="130301" y="1237360"/>
                </a:lnTo>
                <a:lnTo>
                  <a:pt x="134366" y="1230502"/>
                </a:lnTo>
                <a:lnTo>
                  <a:pt x="132080" y="1221613"/>
                </a:lnTo>
                <a:lnTo>
                  <a:pt x="118237" y="1213612"/>
                </a:lnTo>
                <a:close/>
              </a:path>
              <a:path w="134620" h="1346200">
                <a:moveTo>
                  <a:pt x="67183" y="1288287"/>
                </a:moveTo>
                <a:lnTo>
                  <a:pt x="54737" y="1309623"/>
                </a:lnTo>
                <a:lnTo>
                  <a:pt x="79629" y="1309623"/>
                </a:lnTo>
                <a:lnTo>
                  <a:pt x="67183" y="1288287"/>
                </a:lnTo>
                <a:close/>
              </a:path>
              <a:path w="134620" h="1346200">
                <a:moveTo>
                  <a:pt x="81661" y="1263468"/>
                </a:moveTo>
                <a:lnTo>
                  <a:pt x="67183" y="1288287"/>
                </a:lnTo>
                <a:lnTo>
                  <a:pt x="79629" y="1309623"/>
                </a:lnTo>
                <a:lnTo>
                  <a:pt x="81661" y="1309623"/>
                </a:lnTo>
                <a:lnTo>
                  <a:pt x="81661" y="1263468"/>
                </a:lnTo>
                <a:close/>
              </a:path>
              <a:path w="134620" h="1346200">
                <a:moveTo>
                  <a:pt x="81661" y="0"/>
                </a:moveTo>
                <a:lnTo>
                  <a:pt x="52705" y="0"/>
                </a:lnTo>
                <a:lnTo>
                  <a:pt x="52705" y="1263468"/>
                </a:lnTo>
                <a:lnTo>
                  <a:pt x="67183" y="1288287"/>
                </a:lnTo>
                <a:lnTo>
                  <a:pt x="81661" y="1263468"/>
                </a:lnTo>
                <a:lnTo>
                  <a:pt x="816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691753" y="6368288"/>
            <a:ext cx="249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Arial MT"/>
                <a:cs typeface="Arial MT"/>
              </a:rPr>
              <a:t>11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500" y="1764791"/>
            <a:ext cx="8663813" cy="37277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8522" y="352805"/>
            <a:ext cx="42697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63398A"/>
                </a:solidFill>
              </a:rPr>
              <a:t>Filtrer</a:t>
            </a:r>
            <a:r>
              <a:rPr spc="-30" dirty="0">
                <a:solidFill>
                  <a:srgbClr val="63398A"/>
                </a:solidFill>
              </a:rPr>
              <a:t> </a:t>
            </a:r>
            <a:r>
              <a:rPr spc="-5" dirty="0">
                <a:solidFill>
                  <a:srgbClr val="63398A"/>
                </a:solidFill>
              </a:rPr>
              <a:t>le</a:t>
            </a:r>
            <a:r>
              <a:rPr spc="-70" dirty="0">
                <a:solidFill>
                  <a:srgbClr val="63398A"/>
                </a:solidFill>
              </a:rPr>
              <a:t> </a:t>
            </a:r>
            <a:r>
              <a:rPr spc="-50" dirty="0">
                <a:solidFill>
                  <a:srgbClr val="63398A"/>
                </a:solidFill>
              </a:rPr>
              <a:t>Tableau</a:t>
            </a:r>
            <a:r>
              <a:rPr spc="-25" dirty="0">
                <a:solidFill>
                  <a:srgbClr val="63398A"/>
                </a:solidFill>
              </a:rPr>
              <a:t> </a:t>
            </a:r>
            <a:r>
              <a:rPr spc="-5" dirty="0">
                <a:solidFill>
                  <a:srgbClr val="63398A"/>
                </a:solidFill>
              </a:rPr>
              <a:t>de</a:t>
            </a:r>
            <a:r>
              <a:rPr spc="-30" dirty="0">
                <a:solidFill>
                  <a:srgbClr val="63398A"/>
                </a:solidFill>
              </a:rPr>
              <a:t> </a:t>
            </a:r>
            <a:r>
              <a:rPr spc="-5" dirty="0">
                <a:solidFill>
                  <a:srgbClr val="63398A"/>
                </a:solidFill>
              </a:rPr>
              <a:t>Bord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82617" y="1562861"/>
            <a:ext cx="4320540" cy="584200"/>
          </a:xfrm>
          <a:prstGeom prst="rect">
            <a:avLst/>
          </a:prstGeom>
          <a:solidFill>
            <a:srgbClr val="FFFFFF"/>
          </a:solidFill>
          <a:ln w="28955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Arial MT"/>
                <a:cs typeface="Arial MT"/>
              </a:rPr>
              <a:t>Choix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d’affichage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par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sexe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futurs</a:t>
            </a:r>
            <a:endParaRPr sz="16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résidents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2993" y="1844929"/>
            <a:ext cx="4320540" cy="2487295"/>
            <a:chOff x="332993" y="1844929"/>
            <a:chExt cx="4320540" cy="2487295"/>
          </a:xfrm>
        </p:grpSpPr>
        <p:sp>
          <p:nvSpPr>
            <p:cNvPr id="6" name="object 6"/>
            <p:cNvSpPr/>
            <p:nvPr/>
          </p:nvSpPr>
          <p:spPr>
            <a:xfrm>
              <a:off x="2492501" y="1844929"/>
              <a:ext cx="1700530" cy="1583055"/>
            </a:xfrm>
            <a:custGeom>
              <a:avLst/>
              <a:gdLst/>
              <a:ahLst/>
              <a:cxnLst/>
              <a:rect l="l" t="t" r="r" b="b"/>
              <a:pathLst>
                <a:path w="1700529" h="1583054">
                  <a:moveTo>
                    <a:pt x="46609" y="1450467"/>
                  </a:moveTo>
                  <a:lnTo>
                    <a:pt x="38608" y="1454912"/>
                  </a:lnTo>
                  <a:lnTo>
                    <a:pt x="36195" y="1462532"/>
                  </a:lnTo>
                  <a:lnTo>
                    <a:pt x="0" y="1582547"/>
                  </a:lnTo>
                  <a:lnTo>
                    <a:pt x="40015" y="1573530"/>
                  </a:lnTo>
                  <a:lnTo>
                    <a:pt x="30861" y="1573530"/>
                  </a:lnTo>
                  <a:lnTo>
                    <a:pt x="11175" y="1552321"/>
                  </a:lnTo>
                  <a:lnTo>
                    <a:pt x="50365" y="1515874"/>
                  </a:lnTo>
                  <a:lnTo>
                    <a:pt x="64008" y="1470914"/>
                  </a:lnTo>
                  <a:lnTo>
                    <a:pt x="66293" y="1463294"/>
                  </a:lnTo>
                  <a:lnTo>
                    <a:pt x="61975" y="1455166"/>
                  </a:lnTo>
                  <a:lnTo>
                    <a:pt x="54229" y="1452880"/>
                  </a:lnTo>
                  <a:lnTo>
                    <a:pt x="46609" y="1450467"/>
                  </a:lnTo>
                  <a:close/>
                </a:path>
                <a:path w="1700529" h="1583054">
                  <a:moveTo>
                    <a:pt x="50365" y="1515874"/>
                  </a:moveTo>
                  <a:lnTo>
                    <a:pt x="11175" y="1552321"/>
                  </a:lnTo>
                  <a:lnTo>
                    <a:pt x="30861" y="1573530"/>
                  </a:lnTo>
                  <a:lnTo>
                    <a:pt x="37688" y="1567180"/>
                  </a:lnTo>
                  <a:lnTo>
                    <a:pt x="34798" y="1567180"/>
                  </a:lnTo>
                  <a:lnTo>
                    <a:pt x="17780" y="1548892"/>
                  </a:lnTo>
                  <a:lnTo>
                    <a:pt x="42001" y="1543439"/>
                  </a:lnTo>
                  <a:lnTo>
                    <a:pt x="50365" y="1515874"/>
                  </a:lnTo>
                  <a:close/>
                </a:path>
                <a:path w="1700529" h="1583054">
                  <a:moveTo>
                    <a:pt x="123698" y="1525016"/>
                  </a:moveTo>
                  <a:lnTo>
                    <a:pt x="69990" y="1537139"/>
                  </a:lnTo>
                  <a:lnTo>
                    <a:pt x="30861" y="1573530"/>
                  </a:lnTo>
                  <a:lnTo>
                    <a:pt x="40015" y="1573530"/>
                  </a:lnTo>
                  <a:lnTo>
                    <a:pt x="122300" y="1554988"/>
                  </a:lnTo>
                  <a:lnTo>
                    <a:pt x="130048" y="1553337"/>
                  </a:lnTo>
                  <a:lnTo>
                    <a:pt x="135000" y="1545590"/>
                  </a:lnTo>
                  <a:lnTo>
                    <a:pt x="133223" y="1537716"/>
                  </a:lnTo>
                  <a:lnTo>
                    <a:pt x="131445" y="1529969"/>
                  </a:lnTo>
                  <a:lnTo>
                    <a:pt x="123698" y="1525016"/>
                  </a:lnTo>
                  <a:close/>
                </a:path>
                <a:path w="1700529" h="1583054">
                  <a:moveTo>
                    <a:pt x="42001" y="1543439"/>
                  </a:moveTo>
                  <a:lnTo>
                    <a:pt x="17780" y="1548892"/>
                  </a:lnTo>
                  <a:lnTo>
                    <a:pt x="34798" y="1567180"/>
                  </a:lnTo>
                  <a:lnTo>
                    <a:pt x="42001" y="1543439"/>
                  </a:lnTo>
                  <a:close/>
                </a:path>
                <a:path w="1700529" h="1583054">
                  <a:moveTo>
                    <a:pt x="69990" y="1537139"/>
                  </a:moveTo>
                  <a:lnTo>
                    <a:pt x="42001" y="1543439"/>
                  </a:lnTo>
                  <a:lnTo>
                    <a:pt x="34798" y="1567180"/>
                  </a:lnTo>
                  <a:lnTo>
                    <a:pt x="37688" y="1567180"/>
                  </a:lnTo>
                  <a:lnTo>
                    <a:pt x="69990" y="1537139"/>
                  </a:lnTo>
                  <a:close/>
                </a:path>
                <a:path w="1700529" h="1583054">
                  <a:moveTo>
                    <a:pt x="1680337" y="0"/>
                  </a:moveTo>
                  <a:lnTo>
                    <a:pt x="50365" y="1515874"/>
                  </a:lnTo>
                  <a:lnTo>
                    <a:pt x="42001" y="1543439"/>
                  </a:lnTo>
                  <a:lnTo>
                    <a:pt x="69990" y="1537139"/>
                  </a:lnTo>
                  <a:lnTo>
                    <a:pt x="1700149" y="21082"/>
                  </a:lnTo>
                  <a:lnTo>
                    <a:pt x="168033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2993" y="3746754"/>
              <a:ext cx="4320540" cy="585470"/>
            </a:xfrm>
            <a:custGeom>
              <a:avLst/>
              <a:gdLst/>
              <a:ahLst/>
              <a:cxnLst/>
              <a:rect l="l" t="t" r="r" b="b"/>
              <a:pathLst>
                <a:path w="4320540" h="585470">
                  <a:moveTo>
                    <a:pt x="4320539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4320539" y="585216"/>
                  </a:lnTo>
                  <a:lnTo>
                    <a:pt x="4320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2993" y="3746753"/>
            <a:ext cx="4320540" cy="585470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170" marR="502284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 MT"/>
                <a:cs typeface="Arial MT"/>
              </a:rPr>
              <a:t>Choix</a:t>
            </a:r>
            <a:r>
              <a:rPr sz="1600" spc="-10" dirty="0">
                <a:latin typeface="Arial MT"/>
                <a:cs typeface="Arial MT"/>
              </a:rPr>
              <a:t> d’affichage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par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type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situation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du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futur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résident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: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hospitalisé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à domicile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45966" y="3249929"/>
            <a:ext cx="1136650" cy="511175"/>
          </a:xfrm>
          <a:custGeom>
            <a:avLst/>
            <a:gdLst/>
            <a:ahLst/>
            <a:cxnLst/>
            <a:rect l="l" t="t" r="r" b="b"/>
            <a:pathLst>
              <a:path w="1136650" h="511175">
                <a:moveTo>
                  <a:pt x="1054602" y="35640"/>
                </a:moveTo>
                <a:lnTo>
                  <a:pt x="0" y="484632"/>
                </a:lnTo>
                <a:lnTo>
                  <a:pt x="11430" y="511175"/>
                </a:lnTo>
                <a:lnTo>
                  <a:pt x="1066058" y="62242"/>
                </a:lnTo>
                <a:lnTo>
                  <a:pt x="1083163" y="39277"/>
                </a:lnTo>
                <a:lnTo>
                  <a:pt x="1054602" y="35640"/>
                </a:lnTo>
                <a:close/>
              </a:path>
              <a:path w="1136650" h="511175">
                <a:moveTo>
                  <a:pt x="1119078" y="14605"/>
                </a:moveTo>
                <a:lnTo>
                  <a:pt x="1104011" y="14605"/>
                </a:lnTo>
                <a:lnTo>
                  <a:pt x="1115314" y="41275"/>
                </a:lnTo>
                <a:lnTo>
                  <a:pt x="1066058" y="62242"/>
                </a:lnTo>
                <a:lnTo>
                  <a:pt x="1037971" y="99949"/>
                </a:lnTo>
                <a:lnTo>
                  <a:pt x="1033272" y="106425"/>
                </a:lnTo>
                <a:lnTo>
                  <a:pt x="1034542" y="115443"/>
                </a:lnTo>
                <a:lnTo>
                  <a:pt x="1047369" y="124968"/>
                </a:lnTo>
                <a:lnTo>
                  <a:pt x="1056386" y="123698"/>
                </a:lnTo>
                <a:lnTo>
                  <a:pt x="1061212" y="117348"/>
                </a:lnTo>
                <a:lnTo>
                  <a:pt x="1136142" y="16764"/>
                </a:lnTo>
                <a:lnTo>
                  <a:pt x="1119078" y="14605"/>
                </a:lnTo>
                <a:close/>
              </a:path>
              <a:path w="1136650" h="511175">
                <a:moveTo>
                  <a:pt x="1083163" y="39277"/>
                </a:moveTo>
                <a:lnTo>
                  <a:pt x="1066058" y="62242"/>
                </a:lnTo>
                <a:lnTo>
                  <a:pt x="1112628" y="42418"/>
                </a:lnTo>
                <a:lnTo>
                  <a:pt x="1107821" y="42418"/>
                </a:lnTo>
                <a:lnTo>
                  <a:pt x="1083163" y="39277"/>
                </a:lnTo>
                <a:close/>
              </a:path>
              <a:path w="1136650" h="511175">
                <a:moveTo>
                  <a:pt x="1098042" y="19304"/>
                </a:moveTo>
                <a:lnTo>
                  <a:pt x="1083163" y="39277"/>
                </a:lnTo>
                <a:lnTo>
                  <a:pt x="1107821" y="42418"/>
                </a:lnTo>
                <a:lnTo>
                  <a:pt x="1098042" y="19304"/>
                </a:lnTo>
                <a:close/>
              </a:path>
              <a:path w="1136650" h="511175">
                <a:moveTo>
                  <a:pt x="1106002" y="19304"/>
                </a:moveTo>
                <a:lnTo>
                  <a:pt x="1098042" y="19304"/>
                </a:lnTo>
                <a:lnTo>
                  <a:pt x="1107821" y="42418"/>
                </a:lnTo>
                <a:lnTo>
                  <a:pt x="1112628" y="42418"/>
                </a:lnTo>
                <a:lnTo>
                  <a:pt x="1115314" y="41275"/>
                </a:lnTo>
                <a:lnTo>
                  <a:pt x="1106002" y="19304"/>
                </a:lnTo>
                <a:close/>
              </a:path>
              <a:path w="1136650" h="511175">
                <a:moveTo>
                  <a:pt x="1104011" y="14605"/>
                </a:moveTo>
                <a:lnTo>
                  <a:pt x="1054602" y="35640"/>
                </a:lnTo>
                <a:lnTo>
                  <a:pt x="1083163" y="39277"/>
                </a:lnTo>
                <a:lnTo>
                  <a:pt x="1098042" y="19304"/>
                </a:lnTo>
                <a:lnTo>
                  <a:pt x="1106002" y="19304"/>
                </a:lnTo>
                <a:lnTo>
                  <a:pt x="1104011" y="14605"/>
                </a:lnTo>
                <a:close/>
              </a:path>
              <a:path w="1136650" h="511175">
                <a:moveTo>
                  <a:pt x="1003808" y="0"/>
                </a:moveTo>
                <a:lnTo>
                  <a:pt x="996569" y="5587"/>
                </a:lnTo>
                <a:lnTo>
                  <a:pt x="994537" y="21462"/>
                </a:lnTo>
                <a:lnTo>
                  <a:pt x="1000125" y="28702"/>
                </a:lnTo>
                <a:lnTo>
                  <a:pt x="1054602" y="35640"/>
                </a:lnTo>
                <a:lnTo>
                  <a:pt x="1104011" y="14605"/>
                </a:lnTo>
                <a:lnTo>
                  <a:pt x="1119078" y="14605"/>
                </a:lnTo>
                <a:lnTo>
                  <a:pt x="10038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9841" y="4752594"/>
            <a:ext cx="4320540" cy="340360"/>
          </a:xfrm>
          <a:prstGeom prst="rect">
            <a:avLst/>
          </a:prstGeom>
          <a:solidFill>
            <a:srgbClr val="FFFFFF"/>
          </a:solidFill>
          <a:ln w="28955">
            <a:solidFill>
              <a:srgbClr val="FF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 MT"/>
                <a:cs typeface="Arial MT"/>
              </a:rPr>
              <a:t>Choix</a:t>
            </a:r>
            <a:r>
              <a:rPr sz="1600" spc="-10" dirty="0">
                <a:latin typeface="Arial MT"/>
                <a:cs typeface="Arial MT"/>
              </a:rPr>
              <a:t> d’affichage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par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demande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couple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59048" y="3426714"/>
            <a:ext cx="1521460" cy="1337945"/>
          </a:xfrm>
          <a:custGeom>
            <a:avLst/>
            <a:gdLst/>
            <a:ahLst/>
            <a:cxnLst/>
            <a:rect l="l" t="t" r="r" b="b"/>
            <a:pathLst>
              <a:path w="1521460" h="1337945">
                <a:moveTo>
                  <a:pt x="1478036" y="37882"/>
                </a:moveTo>
                <a:lnTo>
                  <a:pt x="1449784" y="43371"/>
                </a:lnTo>
                <a:lnTo>
                  <a:pt x="0" y="1315593"/>
                </a:lnTo>
                <a:lnTo>
                  <a:pt x="19050" y="1337437"/>
                </a:lnTo>
                <a:lnTo>
                  <a:pt x="1468880" y="65282"/>
                </a:lnTo>
                <a:lnTo>
                  <a:pt x="1478036" y="37882"/>
                </a:lnTo>
                <a:close/>
              </a:path>
              <a:path w="1521460" h="1337945">
                <a:moveTo>
                  <a:pt x="1518539" y="8000"/>
                </a:moveTo>
                <a:lnTo>
                  <a:pt x="1490090" y="8000"/>
                </a:lnTo>
                <a:lnTo>
                  <a:pt x="1509267" y="29845"/>
                </a:lnTo>
                <a:lnTo>
                  <a:pt x="1468880" y="65282"/>
                </a:lnTo>
                <a:lnTo>
                  <a:pt x="1451483" y="117348"/>
                </a:lnTo>
                <a:lnTo>
                  <a:pt x="1455674" y="125475"/>
                </a:lnTo>
                <a:lnTo>
                  <a:pt x="1470787" y="130556"/>
                </a:lnTo>
                <a:lnTo>
                  <a:pt x="1479041" y="126491"/>
                </a:lnTo>
                <a:lnTo>
                  <a:pt x="1518539" y="8000"/>
                </a:lnTo>
                <a:close/>
              </a:path>
              <a:path w="1521460" h="1337945">
                <a:moveTo>
                  <a:pt x="1495665" y="14350"/>
                </a:moveTo>
                <a:lnTo>
                  <a:pt x="1485900" y="14350"/>
                </a:lnTo>
                <a:lnTo>
                  <a:pt x="1502410" y="33147"/>
                </a:lnTo>
                <a:lnTo>
                  <a:pt x="1478036" y="37882"/>
                </a:lnTo>
                <a:lnTo>
                  <a:pt x="1468880" y="65282"/>
                </a:lnTo>
                <a:lnTo>
                  <a:pt x="1509267" y="29845"/>
                </a:lnTo>
                <a:lnTo>
                  <a:pt x="1495665" y="14350"/>
                </a:lnTo>
                <a:close/>
              </a:path>
              <a:path w="1521460" h="1337945">
                <a:moveTo>
                  <a:pt x="1521205" y="0"/>
                </a:moveTo>
                <a:lnTo>
                  <a:pt x="1390396" y="25400"/>
                </a:lnTo>
                <a:lnTo>
                  <a:pt x="1385189" y="33020"/>
                </a:lnTo>
                <a:lnTo>
                  <a:pt x="1388237" y="48768"/>
                </a:lnTo>
                <a:lnTo>
                  <a:pt x="1395856" y="53848"/>
                </a:lnTo>
                <a:lnTo>
                  <a:pt x="1449784" y="43371"/>
                </a:lnTo>
                <a:lnTo>
                  <a:pt x="1490090" y="8000"/>
                </a:lnTo>
                <a:lnTo>
                  <a:pt x="1518539" y="8000"/>
                </a:lnTo>
                <a:lnTo>
                  <a:pt x="1521205" y="0"/>
                </a:lnTo>
                <a:close/>
              </a:path>
              <a:path w="1521460" h="1337945">
                <a:moveTo>
                  <a:pt x="1490090" y="8000"/>
                </a:moveTo>
                <a:lnTo>
                  <a:pt x="1449784" y="43371"/>
                </a:lnTo>
                <a:lnTo>
                  <a:pt x="1478036" y="37882"/>
                </a:lnTo>
                <a:lnTo>
                  <a:pt x="1485900" y="14350"/>
                </a:lnTo>
                <a:lnTo>
                  <a:pt x="1495665" y="14350"/>
                </a:lnTo>
                <a:lnTo>
                  <a:pt x="1490090" y="8000"/>
                </a:lnTo>
                <a:close/>
              </a:path>
              <a:path w="1521460" h="1337945">
                <a:moveTo>
                  <a:pt x="1485900" y="14350"/>
                </a:moveTo>
                <a:lnTo>
                  <a:pt x="1478036" y="37882"/>
                </a:lnTo>
                <a:lnTo>
                  <a:pt x="1502410" y="33147"/>
                </a:lnTo>
                <a:lnTo>
                  <a:pt x="1485900" y="143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95850" y="3530346"/>
            <a:ext cx="4005579" cy="338455"/>
          </a:xfrm>
          <a:prstGeom prst="rect">
            <a:avLst/>
          </a:prstGeom>
          <a:solidFill>
            <a:srgbClr val="FFFFFF"/>
          </a:solidFill>
          <a:ln w="28955">
            <a:solidFill>
              <a:srgbClr val="FF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 MT"/>
                <a:cs typeface="Arial MT"/>
              </a:rPr>
              <a:t>Choix</a:t>
            </a:r>
            <a:r>
              <a:rPr sz="1600" spc="-10" dirty="0">
                <a:latin typeface="Arial MT"/>
                <a:cs typeface="Arial MT"/>
              </a:rPr>
              <a:t> d’affichage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par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délai</a:t>
            </a:r>
            <a:r>
              <a:rPr sz="1600" spc="-10" dirty="0">
                <a:latin typeface="Arial MT"/>
                <a:cs typeface="Arial MT"/>
              </a:rPr>
              <a:t> d’urgence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92746" y="3154426"/>
            <a:ext cx="1516380" cy="391160"/>
          </a:xfrm>
          <a:custGeom>
            <a:avLst/>
            <a:gdLst/>
            <a:ahLst/>
            <a:cxnLst/>
            <a:rect l="l" t="t" r="r" b="b"/>
            <a:pathLst>
              <a:path w="1516379" h="391160">
                <a:moveTo>
                  <a:pt x="83440" y="44360"/>
                </a:moveTo>
                <a:lnTo>
                  <a:pt x="56224" y="53095"/>
                </a:lnTo>
                <a:lnTo>
                  <a:pt x="77244" y="72560"/>
                </a:lnTo>
                <a:lnTo>
                  <a:pt x="1509902" y="390778"/>
                </a:lnTo>
                <a:lnTo>
                  <a:pt x="1516126" y="362585"/>
                </a:lnTo>
                <a:lnTo>
                  <a:pt x="83440" y="44360"/>
                </a:lnTo>
                <a:close/>
              </a:path>
              <a:path w="1516379" h="391160">
                <a:moveTo>
                  <a:pt x="127126" y="0"/>
                </a:moveTo>
                <a:lnTo>
                  <a:pt x="0" y="40639"/>
                </a:lnTo>
                <a:lnTo>
                  <a:pt x="92075" y="125729"/>
                </a:lnTo>
                <a:lnTo>
                  <a:pt x="97917" y="131190"/>
                </a:lnTo>
                <a:lnTo>
                  <a:pt x="107060" y="130810"/>
                </a:lnTo>
                <a:lnTo>
                  <a:pt x="117982" y="119125"/>
                </a:lnTo>
                <a:lnTo>
                  <a:pt x="117601" y="109982"/>
                </a:lnTo>
                <a:lnTo>
                  <a:pt x="77244" y="72560"/>
                </a:lnTo>
                <a:lnTo>
                  <a:pt x="25019" y="60960"/>
                </a:lnTo>
                <a:lnTo>
                  <a:pt x="31242" y="32765"/>
                </a:lnTo>
                <a:lnTo>
                  <a:pt x="119564" y="32765"/>
                </a:lnTo>
                <a:lnTo>
                  <a:pt x="135889" y="27559"/>
                </a:lnTo>
                <a:lnTo>
                  <a:pt x="140080" y="19431"/>
                </a:lnTo>
                <a:lnTo>
                  <a:pt x="135254" y="4190"/>
                </a:lnTo>
                <a:lnTo>
                  <a:pt x="127126" y="0"/>
                </a:lnTo>
                <a:close/>
              </a:path>
              <a:path w="1516379" h="391160">
                <a:moveTo>
                  <a:pt x="31242" y="32765"/>
                </a:moveTo>
                <a:lnTo>
                  <a:pt x="25019" y="60960"/>
                </a:lnTo>
                <a:lnTo>
                  <a:pt x="77244" y="72560"/>
                </a:lnTo>
                <a:lnTo>
                  <a:pt x="64443" y="60706"/>
                </a:lnTo>
                <a:lnTo>
                  <a:pt x="32511" y="60706"/>
                </a:lnTo>
                <a:lnTo>
                  <a:pt x="37973" y="36195"/>
                </a:lnTo>
                <a:lnTo>
                  <a:pt x="46679" y="36195"/>
                </a:lnTo>
                <a:lnTo>
                  <a:pt x="31242" y="32765"/>
                </a:lnTo>
                <a:close/>
              </a:path>
              <a:path w="1516379" h="391160">
                <a:moveTo>
                  <a:pt x="37973" y="36195"/>
                </a:moveTo>
                <a:lnTo>
                  <a:pt x="32511" y="60706"/>
                </a:lnTo>
                <a:lnTo>
                  <a:pt x="56224" y="53095"/>
                </a:lnTo>
                <a:lnTo>
                  <a:pt x="37973" y="36195"/>
                </a:lnTo>
                <a:close/>
              </a:path>
              <a:path w="1516379" h="391160">
                <a:moveTo>
                  <a:pt x="56224" y="53095"/>
                </a:moveTo>
                <a:lnTo>
                  <a:pt x="32511" y="60706"/>
                </a:lnTo>
                <a:lnTo>
                  <a:pt x="64443" y="60706"/>
                </a:lnTo>
                <a:lnTo>
                  <a:pt x="56224" y="53095"/>
                </a:lnTo>
                <a:close/>
              </a:path>
              <a:path w="1516379" h="391160">
                <a:moveTo>
                  <a:pt x="46679" y="36195"/>
                </a:moveTo>
                <a:lnTo>
                  <a:pt x="37973" y="36195"/>
                </a:lnTo>
                <a:lnTo>
                  <a:pt x="56224" y="53095"/>
                </a:lnTo>
                <a:lnTo>
                  <a:pt x="83440" y="44360"/>
                </a:lnTo>
                <a:lnTo>
                  <a:pt x="46679" y="36195"/>
                </a:lnTo>
                <a:close/>
              </a:path>
              <a:path w="1516379" h="391160">
                <a:moveTo>
                  <a:pt x="119564" y="32765"/>
                </a:moveTo>
                <a:lnTo>
                  <a:pt x="31242" y="32765"/>
                </a:lnTo>
                <a:lnTo>
                  <a:pt x="83440" y="44360"/>
                </a:lnTo>
                <a:lnTo>
                  <a:pt x="119564" y="327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42060" y="2572511"/>
            <a:ext cx="1940560" cy="1435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RPA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FLEURY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39" y="1341119"/>
              <a:ext cx="8791956" cy="43921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8871" y="4137659"/>
              <a:ext cx="8841105" cy="299085"/>
            </a:xfrm>
            <a:custGeom>
              <a:avLst/>
              <a:gdLst/>
              <a:ahLst/>
              <a:cxnLst/>
              <a:rect l="l" t="t" r="r" b="b"/>
              <a:pathLst>
                <a:path w="8841105" h="299085">
                  <a:moveTo>
                    <a:pt x="0" y="298704"/>
                  </a:moveTo>
                  <a:lnTo>
                    <a:pt x="8840724" y="298704"/>
                  </a:lnTo>
                  <a:lnTo>
                    <a:pt x="8840724" y="0"/>
                  </a:lnTo>
                  <a:lnTo>
                    <a:pt x="0" y="0"/>
                  </a:lnTo>
                  <a:lnTo>
                    <a:pt x="0" y="298704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0143" y="355219"/>
            <a:ext cx="56953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3398A"/>
                </a:solidFill>
              </a:rPr>
              <a:t>Gérer</a:t>
            </a:r>
            <a:r>
              <a:rPr spc="-30" dirty="0">
                <a:solidFill>
                  <a:srgbClr val="63398A"/>
                </a:solidFill>
              </a:rPr>
              <a:t> </a:t>
            </a:r>
            <a:r>
              <a:rPr dirty="0">
                <a:solidFill>
                  <a:srgbClr val="63398A"/>
                </a:solidFill>
              </a:rPr>
              <a:t>ses</a:t>
            </a:r>
            <a:r>
              <a:rPr spc="-20" dirty="0">
                <a:solidFill>
                  <a:srgbClr val="63398A"/>
                </a:solidFill>
              </a:rPr>
              <a:t> </a:t>
            </a:r>
            <a:r>
              <a:rPr spc="-5" dirty="0">
                <a:solidFill>
                  <a:srgbClr val="63398A"/>
                </a:solidFill>
              </a:rPr>
              <a:t>demandes</a:t>
            </a:r>
            <a:r>
              <a:rPr spc="-55" dirty="0">
                <a:solidFill>
                  <a:srgbClr val="63398A"/>
                </a:solidFill>
              </a:rPr>
              <a:t> </a:t>
            </a:r>
            <a:r>
              <a:rPr spc="-5" dirty="0">
                <a:solidFill>
                  <a:srgbClr val="63398A"/>
                </a:solidFill>
              </a:rPr>
              <a:t>d’admission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28600" y="917447"/>
            <a:ext cx="6446520" cy="2970530"/>
            <a:chOff x="228600" y="917447"/>
            <a:chExt cx="6446520" cy="29705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0096" y="926591"/>
              <a:ext cx="1325879" cy="304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35523" y="922019"/>
              <a:ext cx="1335405" cy="314325"/>
            </a:xfrm>
            <a:custGeom>
              <a:avLst/>
              <a:gdLst/>
              <a:ahLst/>
              <a:cxnLst/>
              <a:rect l="l" t="t" r="r" b="b"/>
              <a:pathLst>
                <a:path w="1335404" h="314325">
                  <a:moveTo>
                    <a:pt x="0" y="313943"/>
                  </a:moveTo>
                  <a:lnTo>
                    <a:pt x="1335024" y="313943"/>
                  </a:lnTo>
                  <a:lnTo>
                    <a:pt x="1335024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4695" y="3633215"/>
              <a:ext cx="532130" cy="248920"/>
            </a:xfrm>
            <a:custGeom>
              <a:avLst/>
              <a:gdLst/>
              <a:ahLst/>
              <a:cxnLst/>
              <a:rect l="l" t="t" r="r" b="b"/>
              <a:pathLst>
                <a:path w="532130" h="248920">
                  <a:moveTo>
                    <a:pt x="0" y="248412"/>
                  </a:moveTo>
                  <a:lnTo>
                    <a:pt x="531876" y="248412"/>
                  </a:lnTo>
                  <a:lnTo>
                    <a:pt x="531876" y="0"/>
                  </a:lnTo>
                  <a:lnTo>
                    <a:pt x="0" y="0"/>
                  </a:lnTo>
                  <a:lnTo>
                    <a:pt x="0" y="248412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37031" y="929726"/>
            <a:ext cx="3859529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i="1" spc="-5" dirty="0">
                <a:latin typeface="Arial"/>
                <a:cs typeface="Arial"/>
              </a:rPr>
              <a:t>Onglet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«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</a:t>
            </a:r>
            <a:r>
              <a:rPr sz="1600" i="1" spc="-6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traiter</a:t>
            </a:r>
            <a:r>
              <a:rPr sz="1600" i="1" spc="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»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50" spc="-55" dirty="0">
                <a:latin typeface="Wingdings"/>
                <a:cs typeface="Wingdings"/>
              </a:rPr>
              <a:t></a:t>
            </a:r>
            <a:r>
              <a:rPr sz="1650" spc="4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Arial"/>
                <a:cs typeface="Arial"/>
              </a:rPr>
              <a:t>filtre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supplémentaire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76883" y="2068067"/>
            <a:ext cx="1940560" cy="1435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5"/>
              </a:spcBef>
            </a:pPr>
            <a:r>
              <a:rPr sz="900" b="1" spc="-5" dirty="0">
                <a:latin typeface="Arial"/>
                <a:cs typeface="Arial"/>
              </a:rPr>
              <a:t>RPA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FLEURY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954"/>
              <a:ext cx="9144000" cy="68290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" y="414527"/>
              <a:ext cx="667512" cy="5913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6916" y="6316979"/>
              <a:ext cx="1949196" cy="4114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0143" y="355219"/>
            <a:ext cx="56953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3398A"/>
                </a:solidFill>
              </a:rPr>
              <a:t>Gérer</a:t>
            </a:r>
            <a:r>
              <a:rPr spc="-30" dirty="0">
                <a:solidFill>
                  <a:srgbClr val="63398A"/>
                </a:solidFill>
              </a:rPr>
              <a:t> </a:t>
            </a:r>
            <a:r>
              <a:rPr dirty="0">
                <a:solidFill>
                  <a:srgbClr val="63398A"/>
                </a:solidFill>
              </a:rPr>
              <a:t>ses</a:t>
            </a:r>
            <a:r>
              <a:rPr spc="-20" dirty="0">
                <a:solidFill>
                  <a:srgbClr val="63398A"/>
                </a:solidFill>
              </a:rPr>
              <a:t> </a:t>
            </a:r>
            <a:r>
              <a:rPr spc="-5" dirty="0">
                <a:solidFill>
                  <a:srgbClr val="63398A"/>
                </a:solidFill>
              </a:rPr>
              <a:t>demandes</a:t>
            </a:r>
            <a:r>
              <a:rPr spc="-55" dirty="0">
                <a:solidFill>
                  <a:srgbClr val="63398A"/>
                </a:solidFill>
              </a:rPr>
              <a:t> </a:t>
            </a:r>
            <a:r>
              <a:rPr spc="-5" dirty="0">
                <a:solidFill>
                  <a:srgbClr val="63398A"/>
                </a:solidFill>
              </a:rPr>
              <a:t>d’admission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9060" y="946403"/>
            <a:ext cx="9050020" cy="5161915"/>
            <a:chOff x="99060" y="946403"/>
            <a:chExt cx="9050020" cy="516191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128" y="946403"/>
              <a:ext cx="8529828" cy="22341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59780" y="1574291"/>
              <a:ext cx="647700" cy="271780"/>
            </a:xfrm>
            <a:custGeom>
              <a:avLst/>
              <a:gdLst/>
              <a:ahLst/>
              <a:cxnLst/>
              <a:rect l="l" t="t" r="r" b="b"/>
              <a:pathLst>
                <a:path w="647700" h="271780">
                  <a:moveTo>
                    <a:pt x="0" y="271272"/>
                  </a:moveTo>
                  <a:lnTo>
                    <a:pt x="647700" y="271272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271272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204" y="3717036"/>
              <a:ext cx="3742944" cy="22326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3632" y="3712463"/>
              <a:ext cx="3752215" cy="2242185"/>
            </a:xfrm>
            <a:custGeom>
              <a:avLst/>
              <a:gdLst/>
              <a:ahLst/>
              <a:cxnLst/>
              <a:rect l="l" t="t" r="r" b="b"/>
              <a:pathLst>
                <a:path w="3752215" h="2242185">
                  <a:moveTo>
                    <a:pt x="0" y="2241804"/>
                  </a:moveTo>
                  <a:lnTo>
                    <a:pt x="3752088" y="2241804"/>
                  </a:lnTo>
                  <a:lnTo>
                    <a:pt x="3752088" y="0"/>
                  </a:lnTo>
                  <a:lnTo>
                    <a:pt x="0" y="0"/>
                  </a:lnTo>
                  <a:lnTo>
                    <a:pt x="0" y="22418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1415" y="4916424"/>
              <a:ext cx="3049905" cy="923925"/>
            </a:xfrm>
            <a:custGeom>
              <a:avLst/>
              <a:gdLst/>
              <a:ahLst/>
              <a:cxnLst/>
              <a:rect l="l" t="t" r="r" b="b"/>
              <a:pathLst>
                <a:path w="3049904" h="923925">
                  <a:moveTo>
                    <a:pt x="469392" y="239268"/>
                  </a:moveTo>
                  <a:lnTo>
                    <a:pt x="2066544" y="239268"/>
                  </a:lnTo>
                  <a:lnTo>
                    <a:pt x="2066544" y="0"/>
                  </a:lnTo>
                  <a:lnTo>
                    <a:pt x="469392" y="0"/>
                  </a:lnTo>
                  <a:lnTo>
                    <a:pt x="469392" y="239268"/>
                  </a:lnTo>
                  <a:close/>
                </a:path>
                <a:path w="3049904" h="923925">
                  <a:moveTo>
                    <a:pt x="0" y="489203"/>
                  </a:moveTo>
                  <a:lnTo>
                    <a:pt x="2339340" y="489203"/>
                  </a:lnTo>
                  <a:lnTo>
                    <a:pt x="2339340" y="272795"/>
                  </a:lnTo>
                  <a:lnTo>
                    <a:pt x="0" y="272795"/>
                  </a:lnTo>
                  <a:lnTo>
                    <a:pt x="0" y="489203"/>
                  </a:lnTo>
                  <a:close/>
                </a:path>
                <a:path w="3049904" h="923925">
                  <a:moveTo>
                    <a:pt x="1723644" y="923544"/>
                  </a:moveTo>
                  <a:lnTo>
                    <a:pt x="3049524" y="923544"/>
                  </a:lnTo>
                  <a:lnTo>
                    <a:pt x="3049524" y="707136"/>
                  </a:lnTo>
                  <a:lnTo>
                    <a:pt x="1723644" y="707136"/>
                  </a:lnTo>
                  <a:lnTo>
                    <a:pt x="1723644" y="923544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1963" y="1863851"/>
              <a:ext cx="2685288" cy="8656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17392" y="1859279"/>
              <a:ext cx="2694940" cy="875030"/>
            </a:xfrm>
            <a:custGeom>
              <a:avLst/>
              <a:gdLst/>
              <a:ahLst/>
              <a:cxnLst/>
              <a:rect l="l" t="t" r="r" b="b"/>
              <a:pathLst>
                <a:path w="2694940" h="875030">
                  <a:moveTo>
                    <a:pt x="0" y="874776"/>
                  </a:moveTo>
                  <a:lnTo>
                    <a:pt x="2694432" y="874776"/>
                  </a:lnTo>
                  <a:lnTo>
                    <a:pt x="2694432" y="0"/>
                  </a:lnTo>
                  <a:lnTo>
                    <a:pt x="0" y="0"/>
                  </a:lnTo>
                  <a:lnTo>
                    <a:pt x="0" y="874776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21963" y="1863851"/>
              <a:ext cx="2338070" cy="433070"/>
            </a:xfrm>
            <a:custGeom>
              <a:avLst/>
              <a:gdLst/>
              <a:ahLst/>
              <a:cxnLst/>
              <a:rect l="l" t="t" r="r" b="b"/>
              <a:pathLst>
                <a:path w="2338070" h="433069">
                  <a:moveTo>
                    <a:pt x="0" y="432815"/>
                  </a:moveTo>
                  <a:lnTo>
                    <a:pt x="2337816" y="432815"/>
                  </a:lnTo>
                  <a:lnTo>
                    <a:pt x="2337816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49146" y="2069845"/>
              <a:ext cx="1984375" cy="1647825"/>
            </a:xfrm>
            <a:custGeom>
              <a:avLst/>
              <a:gdLst/>
              <a:ahLst/>
              <a:cxnLst/>
              <a:rect l="l" t="t" r="r" b="b"/>
              <a:pathLst>
                <a:path w="1984375" h="1647825">
                  <a:moveTo>
                    <a:pt x="54101" y="1518539"/>
                  </a:moveTo>
                  <a:lnTo>
                    <a:pt x="45719" y="1522349"/>
                  </a:lnTo>
                  <a:lnTo>
                    <a:pt x="43053" y="1529841"/>
                  </a:lnTo>
                  <a:lnTo>
                    <a:pt x="0" y="1647697"/>
                  </a:lnTo>
                  <a:lnTo>
                    <a:pt x="43523" y="1640458"/>
                  </a:lnTo>
                  <a:lnTo>
                    <a:pt x="31241" y="1640458"/>
                  </a:lnTo>
                  <a:lnTo>
                    <a:pt x="12826" y="1618106"/>
                  </a:lnTo>
                  <a:lnTo>
                    <a:pt x="54117" y="1583889"/>
                  </a:lnTo>
                  <a:lnTo>
                    <a:pt x="70231" y="1539874"/>
                  </a:lnTo>
                  <a:lnTo>
                    <a:pt x="73025" y="1532381"/>
                  </a:lnTo>
                  <a:lnTo>
                    <a:pt x="69087" y="1524000"/>
                  </a:lnTo>
                  <a:lnTo>
                    <a:pt x="61594" y="1521205"/>
                  </a:lnTo>
                  <a:lnTo>
                    <a:pt x="54101" y="1518539"/>
                  </a:lnTo>
                  <a:close/>
                </a:path>
                <a:path w="1984375" h="1647825">
                  <a:moveTo>
                    <a:pt x="54117" y="1583889"/>
                  </a:moveTo>
                  <a:lnTo>
                    <a:pt x="12826" y="1618106"/>
                  </a:lnTo>
                  <a:lnTo>
                    <a:pt x="31241" y="1640458"/>
                  </a:lnTo>
                  <a:lnTo>
                    <a:pt x="38751" y="1634235"/>
                  </a:lnTo>
                  <a:lnTo>
                    <a:pt x="35687" y="1634235"/>
                  </a:lnTo>
                  <a:lnTo>
                    <a:pt x="19684" y="1615058"/>
                  </a:lnTo>
                  <a:lnTo>
                    <a:pt x="44201" y="1610978"/>
                  </a:lnTo>
                  <a:lnTo>
                    <a:pt x="54117" y="1583889"/>
                  </a:lnTo>
                  <a:close/>
                </a:path>
                <a:path w="1984375" h="1647825">
                  <a:moveTo>
                    <a:pt x="126872" y="1597278"/>
                  </a:moveTo>
                  <a:lnTo>
                    <a:pt x="72502" y="1606267"/>
                  </a:lnTo>
                  <a:lnTo>
                    <a:pt x="31241" y="1640458"/>
                  </a:lnTo>
                  <a:lnTo>
                    <a:pt x="43523" y="1640458"/>
                  </a:lnTo>
                  <a:lnTo>
                    <a:pt x="131572" y="1625853"/>
                  </a:lnTo>
                  <a:lnTo>
                    <a:pt x="136905" y="1618360"/>
                  </a:lnTo>
                  <a:lnTo>
                    <a:pt x="135635" y="1610486"/>
                  </a:lnTo>
                  <a:lnTo>
                    <a:pt x="134239" y="1602612"/>
                  </a:lnTo>
                  <a:lnTo>
                    <a:pt x="126872" y="1597278"/>
                  </a:lnTo>
                  <a:close/>
                </a:path>
                <a:path w="1984375" h="1647825">
                  <a:moveTo>
                    <a:pt x="44201" y="1610978"/>
                  </a:moveTo>
                  <a:lnTo>
                    <a:pt x="19684" y="1615058"/>
                  </a:lnTo>
                  <a:lnTo>
                    <a:pt x="35687" y="1634235"/>
                  </a:lnTo>
                  <a:lnTo>
                    <a:pt x="44201" y="1610978"/>
                  </a:lnTo>
                  <a:close/>
                </a:path>
                <a:path w="1984375" h="1647825">
                  <a:moveTo>
                    <a:pt x="72502" y="1606267"/>
                  </a:moveTo>
                  <a:lnTo>
                    <a:pt x="44201" y="1610978"/>
                  </a:lnTo>
                  <a:lnTo>
                    <a:pt x="35687" y="1634235"/>
                  </a:lnTo>
                  <a:lnTo>
                    <a:pt x="38751" y="1634235"/>
                  </a:lnTo>
                  <a:lnTo>
                    <a:pt x="72502" y="1606267"/>
                  </a:lnTo>
                  <a:close/>
                </a:path>
                <a:path w="1984375" h="1647825">
                  <a:moveTo>
                    <a:pt x="1965452" y="0"/>
                  </a:moveTo>
                  <a:lnTo>
                    <a:pt x="54117" y="1583889"/>
                  </a:lnTo>
                  <a:lnTo>
                    <a:pt x="44201" y="1610978"/>
                  </a:lnTo>
                  <a:lnTo>
                    <a:pt x="72502" y="1606267"/>
                  </a:lnTo>
                  <a:lnTo>
                    <a:pt x="1983866" y="22351"/>
                  </a:lnTo>
                  <a:lnTo>
                    <a:pt x="196545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1836" y="3541775"/>
              <a:ext cx="5122163" cy="25511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17263" y="3537203"/>
              <a:ext cx="5126990" cy="2560320"/>
            </a:xfrm>
            <a:custGeom>
              <a:avLst/>
              <a:gdLst/>
              <a:ahLst/>
              <a:cxnLst/>
              <a:rect l="l" t="t" r="r" b="b"/>
              <a:pathLst>
                <a:path w="5126990" h="2560320">
                  <a:moveTo>
                    <a:pt x="0" y="2560320"/>
                  </a:moveTo>
                  <a:lnTo>
                    <a:pt x="5126736" y="2560320"/>
                  </a:lnTo>
                </a:path>
                <a:path w="5126990" h="2560320">
                  <a:moveTo>
                    <a:pt x="5126736" y="0"/>
                  </a:moveTo>
                  <a:lnTo>
                    <a:pt x="0" y="0"/>
                  </a:lnTo>
                  <a:lnTo>
                    <a:pt x="0" y="256032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26301" y="5915406"/>
              <a:ext cx="982980" cy="178435"/>
            </a:xfrm>
            <a:custGeom>
              <a:avLst/>
              <a:gdLst/>
              <a:ahLst/>
              <a:cxnLst/>
              <a:rect l="l" t="t" r="r" b="b"/>
              <a:pathLst>
                <a:path w="982979" h="178435">
                  <a:moveTo>
                    <a:pt x="0" y="178308"/>
                  </a:moveTo>
                  <a:lnTo>
                    <a:pt x="982979" y="178308"/>
                  </a:lnTo>
                  <a:lnTo>
                    <a:pt x="982979" y="0"/>
                  </a:lnTo>
                  <a:lnTo>
                    <a:pt x="0" y="0"/>
                  </a:lnTo>
                  <a:lnTo>
                    <a:pt x="0" y="17830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21963" y="2296667"/>
              <a:ext cx="1169035" cy="433070"/>
            </a:xfrm>
            <a:custGeom>
              <a:avLst/>
              <a:gdLst/>
              <a:ahLst/>
              <a:cxnLst/>
              <a:rect l="l" t="t" r="r" b="b"/>
              <a:pathLst>
                <a:path w="1169035" h="433069">
                  <a:moveTo>
                    <a:pt x="0" y="432815"/>
                  </a:moveTo>
                  <a:lnTo>
                    <a:pt x="1168908" y="432815"/>
                  </a:lnTo>
                  <a:lnTo>
                    <a:pt x="1168908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78933" y="2709544"/>
              <a:ext cx="473075" cy="833119"/>
            </a:xfrm>
            <a:custGeom>
              <a:avLst/>
              <a:gdLst/>
              <a:ahLst/>
              <a:cxnLst/>
              <a:rect l="l" t="t" r="r" b="b"/>
              <a:pathLst>
                <a:path w="473075" h="833120">
                  <a:moveTo>
                    <a:pt x="369950" y="739901"/>
                  </a:moveTo>
                  <a:lnTo>
                    <a:pt x="361061" y="742188"/>
                  </a:lnTo>
                  <a:lnTo>
                    <a:pt x="352932" y="755903"/>
                  </a:lnTo>
                  <a:lnTo>
                    <a:pt x="355218" y="764793"/>
                  </a:lnTo>
                  <a:lnTo>
                    <a:pt x="469773" y="833119"/>
                  </a:lnTo>
                  <a:lnTo>
                    <a:pt x="470177" y="814958"/>
                  </a:lnTo>
                  <a:lnTo>
                    <a:pt x="443229" y="814958"/>
                  </a:lnTo>
                  <a:lnTo>
                    <a:pt x="417272" y="768049"/>
                  </a:lnTo>
                  <a:lnTo>
                    <a:pt x="376936" y="743965"/>
                  </a:lnTo>
                  <a:lnTo>
                    <a:pt x="369950" y="739901"/>
                  </a:lnTo>
                  <a:close/>
                </a:path>
                <a:path w="473075" h="833120">
                  <a:moveTo>
                    <a:pt x="417272" y="768049"/>
                  </a:moveTo>
                  <a:lnTo>
                    <a:pt x="443229" y="814958"/>
                  </a:lnTo>
                  <a:lnTo>
                    <a:pt x="456555" y="807592"/>
                  </a:lnTo>
                  <a:lnTo>
                    <a:pt x="441325" y="807592"/>
                  </a:lnTo>
                  <a:lnTo>
                    <a:pt x="441889" y="782747"/>
                  </a:lnTo>
                  <a:lnTo>
                    <a:pt x="417272" y="768049"/>
                  </a:lnTo>
                  <a:close/>
                </a:path>
                <a:path w="473075" h="833120">
                  <a:moveTo>
                    <a:pt x="450468" y="692784"/>
                  </a:moveTo>
                  <a:lnTo>
                    <a:pt x="443864" y="699007"/>
                  </a:lnTo>
                  <a:lnTo>
                    <a:pt x="443593" y="707770"/>
                  </a:lnTo>
                  <a:lnTo>
                    <a:pt x="442541" y="754059"/>
                  </a:lnTo>
                  <a:lnTo>
                    <a:pt x="468502" y="800988"/>
                  </a:lnTo>
                  <a:lnTo>
                    <a:pt x="443229" y="814958"/>
                  </a:lnTo>
                  <a:lnTo>
                    <a:pt x="470177" y="814958"/>
                  </a:lnTo>
                  <a:lnTo>
                    <a:pt x="472591" y="707008"/>
                  </a:lnTo>
                  <a:lnTo>
                    <a:pt x="472820" y="699769"/>
                  </a:lnTo>
                  <a:lnTo>
                    <a:pt x="466470" y="693038"/>
                  </a:lnTo>
                  <a:lnTo>
                    <a:pt x="450468" y="692784"/>
                  </a:lnTo>
                  <a:close/>
                </a:path>
                <a:path w="473075" h="833120">
                  <a:moveTo>
                    <a:pt x="441889" y="782747"/>
                  </a:moveTo>
                  <a:lnTo>
                    <a:pt x="441325" y="807592"/>
                  </a:lnTo>
                  <a:lnTo>
                    <a:pt x="463295" y="795527"/>
                  </a:lnTo>
                  <a:lnTo>
                    <a:pt x="441889" y="782747"/>
                  </a:lnTo>
                  <a:close/>
                </a:path>
                <a:path w="473075" h="833120">
                  <a:moveTo>
                    <a:pt x="442541" y="754059"/>
                  </a:moveTo>
                  <a:lnTo>
                    <a:pt x="441889" y="782747"/>
                  </a:lnTo>
                  <a:lnTo>
                    <a:pt x="463295" y="795527"/>
                  </a:lnTo>
                  <a:lnTo>
                    <a:pt x="441325" y="807592"/>
                  </a:lnTo>
                  <a:lnTo>
                    <a:pt x="456555" y="807592"/>
                  </a:lnTo>
                  <a:lnTo>
                    <a:pt x="468502" y="800988"/>
                  </a:lnTo>
                  <a:lnTo>
                    <a:pt x="442541" y="754059"/>
                  </a:lnTo>
                  <a:close/>
                </a:path>
                <a:path w="473075" h="833120">
                  <a:moveTo>
                    <a:pt x="25400" y="0"/>
                  </a:moveTo>
                  <a:lnTo>
                    <a:pt x="0" y="13969"/>
                  </a:lnTo>
                  <a:lnTo>
                    <a:pt x="417272" y="768049"/>
                  </a:lnTo>
                  <a:lnTo>
                    <a:pt x="441889" y="782747"/>
                  </a:lnTo>
                  <a:lnTo>
                    <a:pt x="442541" y="754059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63255" y="946403"/>
              <a:ext cx="1028700" cy="466725"/>
            </a:xfrm>
            <a:custGeom>
              <a:avLst/>
              <a:gdLst/>
              <a:ahLst/>
              <a:cxnLst/>
              <a:rect l="l" t="t" r="r" b="b"/>
              <a:pathLst>
                <a:path w="1028700" h="466725">
                  <a:moveTo>
                    <a:pt x="1028700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1028700" y="466344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231" y="885444"/>
              <a:ext cx="8421624" cy="41529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97051" y="2852927"/>
              <a:ext cx="719455" cy="314325"/>
            </a:xfrm>
            <a:custGeom>
              <a:avLst/>
              <a:gdLst/>
              <a:ahLst/>
              <a:cxnLst/>
              <a:rect l="l" t="t" r="r" b="b"/>
              <a:pathLst>
                <a:path w="719455" h="314325">
                  <a:moveTo>
                    <a:pt x="0" y="313944"/>
                  </a:moveTo>
                  <a:lnTo>
                    <a:pt x="719328" y="313944"/>
                  </a:lnTo>
                  <a:lnTo>
                    <a:pt x="719328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0143" y="355219"/>
            <a:ext cx="56953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3398A"/>
                </a:solidFill>
              </a:rPr>
              <a:t>Gérer</a:t>
            </a:r>
            <a:r>
              <a:rPr spc="-30" dirty="0">
                <a:solidFill>
                  <a:srgbClr val="63398A"/>
                </a:solidFill>
              </a:rPr>
              <a:t> </a:t>
            </a:r>
            <a:r>
              <a:rPr dirty="0">
                <a:solidFill>
                  <a:srgbClr val="63398A"/>
                </a:solidFill>
              </a:rPr>
              <a:t>ses</a:t>
            </a:r>
            <a:r>
              <a:rPr spc="-20" dirty="0">
                <a:solidFill>
                  <a:srgbClr val="63398A"/>
                </a:solidFill>
              </a:rPr>
              <a:t> </a:t>
            </a:r>
            <a:r>
              <a:rPr spc="-5" dirty="0">
                <a:solidFill>
                  <a:srgbClr val="63398A"/>
                </a:solidFill>
              </a:rPr>
              <a:t>demandes</a:t>
            </a:r>
            <a:r>
              <a:rPr spc="-55" dirty="0">
                <a:solidFill>
                  <a:srgbClr val="63398A"/>
                </a:solidFill>
              </a:rPr>
              <a:t> </a:t>
            </a:r>
            <a:r>
              <a:rPr spc="-5" dirty="0">
                <a:solidFill>
                  <a:srgbClr val="63398A"/>
                </a:solidFill>
              </a:rPr>
              <a:t>d’admission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12420" y="1563624"/>
            <a:ext cx="8522335" cy="4411980"/>
            <a:chOff x="312420" y="1563624"/>
            <a:chExt cx="8522335" cy="4411980"/>
          </a:xfrm>
        </p:grpSpPr>
        <p:sp>
          <p:nvSpPr>
            <p:cNvPr id="7" name="object 7"/>
            <p:cNvSpPr/>
            <p:nvPr/>
          </p:nvSpPr>
          <p:spPr>
            <a:xfrm>
              <a:off x="332232" y="3351275"/>
              <a:ext cx="8496300" cy="288290"/>
            </a:xfrm>
            <a:custGeom>
              <a:avLst/>
              <a:gdLst/>
              <a:ahLst/>
              <a:cxnLst/>
              <a:rect l="l" t="t" r="r" b="b"/>
              <a:pathLst>
                <a:path w="8496300" h="288289">
                  <a:moveTo>
                    <a:pt x="0" y="288036"/>
                  </a:moveTo>
                  <a:lnTo>
                    <a:pt x="8496300" y="288036"/>
                  </a:lnTo>
                  <a:lnTo>
                    <a:pt x="8496300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232" y="3933444"/>
              <a:ext cx="8342376" cy="14904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2326" y="3923538"/>
              <a:ext cx="8362315" cy="1510665"/>
            </a:xfrm>
            <a:custGeom>
              <a:avLst/>
              <a:gdLst/>
              <a:ahLst/>
              <a:cxnLst/>
              <a:rect l="l" t="t" r="r" b="b"/>
              <a:pathLst>
                <a:path w="8362315" h="1510664">
                  <a:moveTo>
                    <a:pt x="0" y="1510284"/>
                  </a:moveTo>
                  <a:lnTo>
                    <a:pt x="8362188" y="1510284"/>
                  </a:lnTo>
                  <a:lnTo>
                    <a:pt x="8362188" y="0"/>
                  </a:lnTo>
                  <a:lnTo>
                    <a:pt x="0" y="0"/>
                  </a:lnTo>
                  <a:lnTo>
                    <a:pt x="0" y="1510284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23204" y="4543044"/>
              <a:ext cx="647700" cy="271780"/>
            </a:xfrm>
            <a:custGeom>
              <a:avLst/>
              <a:gdLst/>
              <a:ahLst/>
              <a:cxnLst/>
              <a:rect l="l" t="t" r="r" b="b"/>
              <a:pathLst>
                <a:path w="647700" h="271779">
                  <a:moveTo>
                    <a:pt x="0" y="271271"/>
                  </a:moveTo>
                  <a:lnTo>
                    <a:pt x="647700" y="271271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271271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5412" y="4902708"/>
              <a:ext cx="3381755" cy="10728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0171" y="4887468"/>
              <a:ext cx="3360420" cy="10515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95599" y="4882895"/>
              <a:ext cx="3369945" cy="1061085"/>
            </a:xfrm>
            <a:custGeom>
              <a:avLst/>
              <a:gdLst/>
              <a:ahLst/>
              <a:cxnLst/>
              <a:rect l="l" t="t" r="r" b="b"/>
              <a:pathLst>
                <a:path w="3369945" h="1061085">
                  <a:moveTo>
                    <a:pt x="0" y="1060703"/>
                  </a:moveTo>
                  <a:lnTo>
                    <a:pt x="3369564" y="1060703"/>
                  </a:lnTo>
                  <a:lnTo>
                    <a:pt x="3369564" y="0"/>
                  </a:lnTo>
                  <a:lnTo>
                    <a:pt x="0" y="0"/>
                  </a:lnTo>
                  <a:lnTo>
                    <a:pt x="0" y="106070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15568" y="1569719"/>
              <a:ext cx="7542530" cy="2830195"/>
            </a:xfrm>
            <a:custGeom>
              <a:avLst/>
              <a:gdLst/>
              <a:ahLst/>
              <a:cxnLst/>
              <a:rect l="l" t="t" r="r" b="b"/>
              <a:pathLst>
                <a:path w="7542530" h="2830195">
                  <a:moveTo>
                    <a:pt x="1927860" y="0"/>
                  </a:moveTo>
                  <a:lnTo>
                    <a:pt x="0" y="0"/>
                  </a:lnTo>
                  <a:lnTo>
                    <a:pt x="0" y="131064"/>
                  </a:lnTo>
                  <a:lnTo>
                    <a:pt x="1927860" y="131064"/>
                  </a:lnTo>
                  <a:lnTo>
                    <a:pt x="1927860" y="0"/>
                  </a:lnTo>
                  <a:close/>
                </a:path>
                <a:path w="7542530" h="2830195">
                  <a:moveTo>
                    <a:pt x="7542276" y="2363724"/>
                  </a:moveTo>
                  <a:lnTo>
                    <a:pt x="6380988" y="2363724"/>
                  </a:lnTo>
                  <a:lnTo>
                    <a:pt x="6380988" y="2830068"/>
                  </a:lnTo>
                  <a:lnTo>
                    <a:pt x="7542276" y="2830068"/>
                  </a:lnTo>
                  <a:lnTo>
                    <a:pt x="7542276" y="23637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5568" y="1569720"/>
              <a:ext cx="1927860" cy="131445"/>
            </a:xfrm>
            <a:custGeom>
              <a:avLst/>
              <a:gdLst/>
              <a:ahLst/>
              <a:cxnLst/>
              <a:rect l="l" t="t" r="r" b="b"/>
              <a:pathLst>
                <a:path w="1927860" h="131444">
                  <a:moveTo>
                    <a:pt x="0" y="131063"/>
                  </a:moveTo>
                  <a:lnTo>
                    <a:pt x="1927860" y="131063"/>
                  </a:lnTo>
                  <a:lnTo>
                    <a:pt x="1927860" y="0"/>
                  </a:lnTo>
                  <a:lnTo>
                    <a:pt x="0" y="0"/>
                  </a:lnTo>
                  <a:lnTo>
                    <a:pt x="0" y="13106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94612" y="1551813"/>
            <a:ext cx="755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RPA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FLEURY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0143" y="355219"/>
            <a:ext cx="56953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3398A"/>
                </a:solidFill>
              </a:rPr>
              <a:t>Gérer</a:t>
            </a:r>
            <a:r>
              <a:rPr spc="-30" dirty="0">
                <a:solidFill>
                  <a:srgbClr val="63398A"/>
                </a:solidFill>
              </a:rPr>
              <a:t> </a:t>
            </a:r>
            <a:r>
              <a:rPr dirty="0">
                <a:solidFill>
                  <a:srgbClr val="63398A"/>
                </a:solidFill>
              </a:rPr>
              <a:t>ses</a:t>
            </a:r>
            <a:r>
              <a:rPr spc="-20" dirty="0">
                <a:solidFill>
                  <a:srgbClr val="63398A"/>
                </a:solidFill>
              </a:rPr>
              <a:t> </a:t>
            </a:r>
            <a:r>
              <a:rPr spc="-5" dirty="0">
                <a:solidFill>
                  <a:srgbClr val="63398A"/>
                </a:solidFill>
              </a:rPr>
              <a:t>demandes</a:t>
            </a:r>
            <a:r>
              <a:rPr spc="-55" dirty="0">
                <a:solidFill>
                  <a:srgbClr val="63398A"/>
                </a:solidFill>
              </a:rPr>
              <a:t> </a:t>
            </a:r>
            <a:r>
              <a:rPr spc="-5" dirty="0">
                <a:solidFill>
                  <a:srgbClr val="63398A"/>
                </a:solidFill>
              </a:rPr>
              <a:t>d’admission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9936" y="909827"/>
            <a:ext cx="8509000" cy="5168265"/>
            <a:chOff x="249936" y="909827"/>
            <a:chExt cx="8509000" cy="5168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748" y="909827"/>
              <a:ext cx="8467344" cy="41757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6032" y="2941320"/>
              <a:ext cx="8496300" cy="775970"/>
            </a:xfrm>
            <a:custGeom>
              <a:avLst/>
              <a:gdLst/>
              <a:ahLst/>
              <a:cxnLst/>
              <a:rect l="l" t="t" r="r" b="b"/>
              <a:pathLst>
                <a:path w="8496300" h="775970">
                  <a:moveTo>
                    <a:pt x="1191768" y="199644"/>
                  </a:moveTo>
                  <a:lnTo>
                    <a:pt x="1696212" y="199644"/>
                  </a:lnTo>
                  <a:lnTo>
                    <a:pt x="1696212" y="0"/>
                  </a:lnTo>
                  <a:lnTo>
                    <a:pt x="1191768" y="0"/>
                  </a:lnTo>
                  <a:lnTo>
                    <a:pt x="1191768" y="199644"/>
                  </a:lnTo>
                  <a:close/>
                </a:path>
                <a:path w="8496300" h="775970">
                  <a:moveTo>
                    <a:pt x="0" y="775716"/>
                  </a:moveTo>
                  <a:lnTo>
                    <a:pt x="8496300" y="775716"/>
                  </a:lnTo>
                  <a:lnTo>
                    <a:pt x="8496300" y="487680"/>
                  </a:lnTo>
                  <a:lnTo>
                    <a:pt x="0" y="487680"/>
                  </a:lnTo>
                  <a:lnTo>
                    <a:pt x="0" y="77571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232" y="3933444"/>
              <a:ext cx="8342376" cy="14904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2326" y="3923538"/>
              <a:ext cx="8362315" cy="1510665"/>
            </a:xfrm>
            <a:custGeom>
              <a:avLst/>
              <a:gdLst/>
              <a:ahLst/>
              <a:cxnLst/>
              <a:rect l="l" t="t" r="r" b="b"/>
              <a:pathLst>
                <a:path w="8362315" h="1510664">
                  <a:moveTo>
                    <a:pt x="0" y="1510284"/>
                  </a:moveTo>
                  <a:lnTo>
                    <a:pt x="8362188" y="1510284"/>
                  </a:lnTo>
                  <a:lnTo>
                    <a:pt x="8362188" y="0"/>
                  </a:lnTo>
                  <a:lnTo>
                    <a:pt x="0" y="0"/>
                  </a:lnTo>
                  <a:lnTo>
                    <a:pt x="0" y="1510284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23203" y="4543043"/>
              <a:ext cx="647700" cy="271780"/>
            </a:xfrm>
            <a:custGeom>
              <a:avLst/>
              <a:gdLst/>
              <a:ahLst/>
              <a:cxnLst/>
              <a:rect l="l" t="t" r="r" b="b"/>
              <a:pathLst>
                <a:path w="647700" h="271779">
                  <a:moveTo>
                    <a:pt x="0" y="271271"/>
                  </a:moveTo>
                  <a:lnTo>
                    <a:pt x="647700" y="271271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271271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1656" y="5020056"/>
              <a:ext cx="3602736" cy="10576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6415" y="5004816"/>
              <a:ext cx="3581400" cy="10363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61843" y="5000243"/>
              <a:ext cx="3590925" cy="1045844"/>
            </a:xfrm>
            <a:custGeom>
              <a:avLst/>
              <a:gdLst/>
              <a:ahLst/>
              <a:cxnLst/>
              <a:rect l="l" t="t" r="r" b="b"/>
              <a:pathLst>
                <a:path w="3590925" h="1045845">
                  <a:moveTo>
                    <a:pt x="0" y="1045463"/>
                  </a:moveTo>
                  <a:lnTo>
                    <a:pt x="3590544" y="1045463"/>
                  </a:lnTo>
                  <a:lnTo>
                    <a:pt x="3590544" y="0"/>
                  </a:lnTo>
                  <a:lnTo>
                    <a:pt x="0" y="0"/>
                  </a:lnTo>
                  <a:lnTo>
                    <a:pt x="0" y="10454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8512" y="1629168"/>
              <a:ext cx="7626350" cy="2771140"/>
            </a:xfrm>
            <a:custGeom>
              <a:avLst/>
              <a:gdLst/>
              <a:ahLst/>
              <a:cxnLst/>
              <a:rect l="l" t="t" r="r" b="b"/>
              <a:pathLst>
                <a:path w="7626350" h="2771140">
                  <a:moveTo>
                    <a:pt x="1927860" y="0"/>
                  </a:moveTo>
                  <a:lnTo>
                    <a:pt x="0" y="0"/>
                  </a:lnTo>
                  <a:lnTo>
                    <a:pt x="0" y="129527"/>
                  </a:lnTo>
                  <a:lnTo>
                    <a:pt x="1927860" y="129527"/>
                  </a:lnTo>
                  <a:lnTo>
                    <a:pt x="1927860" y="0"/>
                  </a:lnTo>
                  <a:close/>
                </a:path>
                <a:path w="7626350" h="2771140">
                  <a:moveTo>
                    <a:pt x="7626096" y="2304275"/>
                  </a:moveTo>
                  <a:lnTo>
                    <a:pt x="6448044" y="2304275"/>
                  </a:lnTo>
                  <a:lnTo>
                    <a:pt x="6448044" y="2770619"/>
                  </a:lnTo>
                  <a:lnTo>
                    <a:pt x="7626096" y="2770619"/>
                  </a:lnTo>
                  <a:lnTo>
                    <a:pt x="7626096" y="2304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8512" y="1629155"/>
              <a:ext cx="1927860" cy="129539"/>
            </a:xfrm>
            <a:custGeom>
              <a:avLst/>
              <a:gdLst/>
              <a:ahLst/>
              <a:cxnLst/>
              <a:rect l="l" t="t" r="r" b="b"/>
              <a:pathLst>
                <a:path w="1927860" h="129539">
                  <a:moveTo>
                    <a:pt x="0" y="129539"/>
                  </a:moveTo>
                  <a:lnTo>
                    <a:pt x="1927860" y="129539"/>
                  </a:lnTo>
                  <a:lnTo>
                    <a:pt x="1927860" y="0"/>
                  </a:lnTo>
                  <a:lnTo>
                    <a:pt x="0" y="0"/>
                  </a:lnTo>
                  <a:lnTo>
                    <a:pt x="0" y="129539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28166" y="1610105"/>
            <a:ext cx="755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RPA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FLEURY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954"/>
              <a:ext cx="9144000" cy="68290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" y="414527"/>
              <a:ext cx="667512" cy="5913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6916" y="6316979"/>
              <a:ext cx="1949196" cy="4114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031" y="917447"/>
              <a:ext cx="8534400" cy="35920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11095" y="2997707"/>
              <a:ext cx="433070" cy="215265"/>
            </a:xfrm>
            <a:custGeom>
              <a:avLst/>
              <a:gdLst/>
              <a:ahLst/>
              <a:cxnLst/>
              <a:rect l="l" t="t" r="r" b="b"/>
              <a:pathLst>
                <a:path w="433069" h="215264">
                  <a:moveTo>
                    <a:pt x="0" y="214884"/>
                  </a:moveTo>
                  <a:lnTo>
                    <a:pt x="432816" y="214884"/>
                  </a:lnTo>
                  <a:lnTo>
                    <a:pt x="432816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0143" y="355219"/>
            <a:ext cx="56953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3398A"/>
                </a:solidFill>
              </a:rPr>
              <a:t>Gérer</a:t>
            </a:r>
            <a:r>
              <a:rPr spc="-30" dirty="0">
                <a:solidFill>
                  <a:srgbClr val="63398A"/>
                </a:solidFill>
              </a:rPr>
              <a:t> </a:t>
            </a:r>
            <a:r>
              <a:rPr dirty="0">
                <a:solidFill>
                  <a:srgbClr val="63398A"/>
                </a:solidFill>
              </a:rPr>
              <a:t>ses</a:t>
            </a:r>
            <a:r>
              <a:rPr spc="-20" dirty="0">
                <a:solidFill>
                  <a:srgbClr val="63398A"/>
                </a:solidFill>
              </a:rPr>
              <a:t> </a:t>
            </a:r>
            <a:r>
              <a:rPr spc="-5" dirty="0">
                <a:solidFill>
                  <a:srgbClr val="63398A"/>
                </a:solidFill>
              </a:rPr>
              <a:t>demandes</a:t>
            </a:r>
            <a:r>
              <a:rPr spc="-55" dirty="0">
                <a:solidFill>
                  <a:srgbClr val="63398A"/>
                </a:solidFill>
              </a:rPr>
              <a:t> </a:t>
            </a:r>
            <a:r>
              <a:rPr spc="-5" dirty="0">
                <a:solidFill>
                  <a:srgbClr val="63398A"/>
                </a:solidFill>
              </a:rPr>
              <a:t>d’admission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976883" y="908303"/>
            <a:ext cx="7815580" cy="870585"/>
            <a:chOff x="976883" y="908303"/>
            <a:chExt cx="7815580" cy="870585"/>
          </a:xfrm>
        </p:grpSpPr>
        <p:sp>
          <p:nvSpPr>
            <p:cNvPr id="10" name="object 10"/>
            <p:cNvSpPr/>
            <p:nvPr/>
          </p:nvSpPr>
          <p:spPr>
            <a:xfrm>
              <a:off x="982980" y="908303"/>
              <a:ext cx="7809230" cy="864235"/>
            </a:xfrm>
            <a:custGeom>
              <a:avLst/>
              <a:gdLst/>
              <a:ahLst/>
              <a:cxnLst/>
              <a:rect l="l" t="t" r="r" b="b"/>
              <a:pathLst>
                <a:path w="7809230" h="864235">
                  <a:moveTo>
                    <a:pt x="1927860" y="734568"/>
                  </a:moveTo>
                  <a:lnTo>
                    <a:pt x="0" y="734568"/>
                  </a:lnTo>
                  <a:lnTo>
                    <a:pt x="0" y="864108"/>
                  </a:lnTo>
                  <a:lnTo>
                    <a:pt x="1927860" y="864108"/>
                  </a:lnTo>
                  <a:lnTo>
                    <a:pt x="1927860" y="734568"/>
                  </a:lnTo>
                  <a:close/>
                </a:path>
                <a:path w="7809230" h="864235">
                  <a:moveTo>
                    <a:pt x="7808976" y="0"/>
                  </a:moveTo>
                  <a:lnTo>
                    <a:pt x="6646164" y="0"/>
                  </a:lnTo>
                  <a:lnTo>
                    <a:pt x="6646164" y="466344"/>
                  </a:lnTo>
                  <a:lnTo>
                    <a:pt x="7808976" y="466344"/>
                  </a:lnTo>
                  <a:lnTo>
                    <a:pt x="7808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2979" y="1642871"/>
              <a:ext cx="1927860" cy="129539"/>
            </a:xfrm>
            <a:custGeom>
              <a:avLst/>
              <a:gdLst/>
              <a:ahLst/>
              <a:cxnLst/>
              <a:rect l="l" t="t" r="r" b="b"/>
              <a:pathLst>
                <a:path w="1927860" h="129539">
                  <a:moveTo>
                    <a:pt x="0" y="129539"/>
                  </a:moveTo>
                  <a:lnTo>
                    <a:pt x="1927860" y="129539"/>
                  </a:lnTo>
                  <a:lnTo>
                    <a:pt x="1927860" y="0"/>
                  </a:lnTo>
                  <a:lnTo>
                    <a:pt x="0" y="0"/>
                  </a:lnTo>
                  <a:lnTo>
                    <a:pt x="0" y="129539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61719" y="1623821"/>
            <a:ext cx="755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RPA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FLEURY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954"/>
              <a:ext cx="9144000" cy="68290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" y="414527"/>
              <a:ext cx="667512" cy="5913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6916" y="6316979"/>
              <a:ext cx="1949196" cy="4114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" y="917447"/>
              <a:ext cx="8737092" cy="48966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83764" y="2997707"/>
              <a:ext cx="4335780" cy="904240"/>
            </a:xfrm>
            <a:custGeom>
              <a:avLst/>
              <a:gdLst/>
              <a:ahLst/>
              <a:cxnLst/>
              <a:rect l="l" t="t" r="r" b="b"/>
              <a:pathLst>
                <a:path w="4335780" h="904239">
                  <a:moveTo>
                    <a:pt x="2814828" y="903731"/>
                  </a:moveTo>
                  <a:lnTo>
                    <a:pt x="4335780" y="903731"/>
                  </a:lnTo>
                  <a:lnTo>
                    <a:pt x="4335780" y="367283"/>
                  </a:lnTo>
                  <a:lnTo>
                    <a:pt x="2814828" y="367283"/>
                  </a:lnTo>
                  <a:lnTo>
                    <a:pt x="2814828" y="903731"/>
                  </a:lnTo>
                  <a:close/>
                </a:path>
                <a:path w="4335780" h="904239">
                  <a:moveTo>
                    <a:pt x="0" y="288036"/>
                  </a:moveTo>
                  <a:lnTo>
                    <a:pt x="518160" y="288036"/>
                  </a:lnTo>
                  <a:lnTo>
                    <a:pt x="518160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0143" y="355219"/>
            <a:ext cx="56953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3398A"/>
                </a:solidFill>
              </a:rPr>
              <a:t>Gérer</a:t>
            </a:r>
            <a:r>
              <a:rPr spc="-30" dirty="0">
                <a:solidFill>
                  <a:srgbClr val="63398A"/>
                </a:solidFill>
              </a:rPr>
              <a:t> </a:t>
            </a:r>
            <a:r>
              <a:rPr dirty="0">
                <a:solidFill>
                  <a:srgbClr val="63398A"/>
                </a:solidFill>
              </a:rPr>
              <a:t>ses</a:t>
            </a:r>
            <a:r>
              <a:rPr spc="-20" dirty="0">
                <a:solidFill>
                  <a:srgbClr val="63398A"/>
                </a:solidFill>
              </a:rPr>
              <a:t> </a:t>
            </a:r>
            <a:r>
              <a:rPr spc="-5" dirty="0">
                <a:solidFill>
                  <a:srgbClr val="63398A"/>
                </a:solidFill>
              </a:rPr>
              <a:t>demandes</a:t>
            </a:r>
            <a:r>
              <a:rPr spc="-55" dirty="0">
                <a:solidFill>
                  <a:srgbClr val="63398A"/>
                </a:solidFill>
              </a:rPr>
              <a:t> </a:t>
            </a:r>
            <a:r>
              <a:rPr spc="-5" dirty="0">
                <a:solidFill>
                  <a:srgbClr val="63398A"/>
                </a:solidFill>
              </a:rPr>
              <a:t>d’admission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844296" y="1623060"/>
            <a:ext cx="1938655" cy="142240"/>
            <a:chOff x="844296" y="1623060"/>
            <a:chExt cx="1938655" cy="142240"/>
          </a:xfrm>
        </p:grpSpPr>
        <p:sp>
          <p:nvSpPr>
            <p:cNvPr id="10" name="object 10"/>
            <p:cNvSpPr/>
            <p:nvPr/>
          </p:nvSpPr>
          <p:spPr>
            <a:xfrm>
              <a:off x="850392" y="1629156"/>
              <a:ext cx="1926589" cy="129539"/>
            </a:xfrm>
            <a:custGeom>
              <a:avLst/>
              <a:gdLst/>
              <a:ahLst/>
              <a:cxnLst/>
              <a:rect l="l" t="t" r="r" b="b"/>
              <a:pathLst>
                <a:path w="1926589" h="129539">
                  <a:moveTo>
                    <a:pt x="1926336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1926336" y="129539"/>
                  </a:lnTo>
                  <a:lnTo>
                    <a:pt x="1926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392" y="1629156"/>
              <a:ext cx="1926589" cy="129539"/>
            </a:xfrm>
            <a:custGeom>
              <a:avLst/>
              <a:gdLst/>
              <a:ahLst/>
              <a:cxnLst/>
              <a:rect l="l" t="t" r="r" b="b"/>
              <a:pathLst>
                <a:path w="1926589" h="129539">
                  <a:moveTo>
                    <a:pt x="0" y="129539"/>
                  </a:moveTo>
                  <a:lnTo>
                    <a:pt x="1926336" y="129539"/>
                  </a:lnTo>
                  <a:lnTo>
                    <a:pt x="1926336" y="0"/>
                  </a:lnTo>
                  <a:lnTo>
                    <a:pt x="0" y="0"/>
                  </a:lnTo>
                  <a:lnTo>
                    <a:pt x="0" y="12953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28522" y="1610105"/>
            <a:ext cx="755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RPA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FLEURY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20979"/>
            <a:chOff x="0" y="0"/>
            <a:chExt cx="9144000" cy="22097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19380"/>
            </a:xfrm>
            <a:custGeom>
              <a:avLst/>
              <a:gdLst/>
              <a:ahLst/>
              <a:cxnLst/>
              <a:rect l="l" t="t" r="r" b="b"/>
              <a:pathLst>
                <a:path w="9144000" h="119380">
                  <a:moveTo>
                    <a:pt x="9144000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144000" y="118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D3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2107"/>
              <a:ext cx="3456940" cy="119380"/>
            </a:xfrm>
            <a:custGeom>
              <a:avLst/>
              <a:gdLst/>
              <a:ahLst/>
              <a:cxnLst/>
              <a:rect l="l" t="t" r="r" b="b"/>
              <a:pathLst>
                <a:path w="3456940" h="119379">
                  <a:moveTo>
                    <a:pt x="3456432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3456432" y="118872"/>
                  </a:lnTo>
                  <a:lnTo>
                    <a:pt x="3456432" y="0"/>
                  </a:lnTo>
                  <a:close/>
                </a:path>
              </a:pathLst>
            </a:custGeom>
            <a:solidFill>
              <a:srgbClr val="E4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739" y="6550862"/>
            <a:ext cx="916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90B91E"/>
                </a:solidFill>
                <a:latin typeface="Arial"/>
                <a:cs typeface="Arial"/>
              </a:rPr>
              <a:t>16/03/</a:t>
            </a:r>
            <a:r>
              <a:rPr sz="1400" i="1" spc="-15" dirty="0">
                <a:solidFill>
                  <a:srgbClr val="90B91E"/>
                </a:solidFill>
                <a:latin typeface="Arial"/>
                <a:cs typeface="Arial"/>
              </a:rPr>
              <a:t>2</a:t>
            </a:r>
            <a:r>
              <a:rPr sz="1400" i="1" dirty="0">
                <a:solidFill>
                  <a:srgbClr val="90B91E"/>
                </a:solidFill>
                <a:latin typeface="Arial"/>
                <a:cs typeface="Arial"/>
              </a:rPr>
              <a:t>017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8954"/>
            <a:ext cx="9144000" cy="6829425"/>
            <a:chOff x="0" y="28954"/>
            <a:chExt cx="9144000" cy="68294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954"/>
              <a:ext cx="9144000" cy="68290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" y="414527"/>
              <a:ext cx="667512" cy="5913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6916" y="6316980"/>
              <a:ext cx="1949196" cy="4114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0240" y="3438144"/>
              <a:ext cx="367284" cy="49987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118859" y="3497579"/>
            <a:ext cx="1978660" cy="35242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390"/>
              </a:spcBef>
            </a:pPr>
            <a:r>
              <a:rPr sz="1600" spc="-5" dirty="0">
                <a:latin typeface="Arial MT"/>
                <a:cs typeface="Arial MT"/>
              </a:rPr>
              <a:t>Admission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refusée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97579" y="3493008"/>
            <a:ext cx="2118360" cy="381000"/>
          </a:xfrm>
          <a:custGeom>
            <a:avLst/>
            <a:gdLst/>
            <a:ahLst/>
            <a:cxnLst/>
            <a:rect l="l" t="t" r="r" b="b"/>
            <a:pathLst>
              <a:path w="2118360" h="381000">
                <a:moveTo>
                  <a:pt x="0" y="381000"/>
                </a:moveTo>
                <a:lnTo>
                  <a:pt x="2118360" y="381000"/>
                </a:lnTo>
                <a:lnTo>
                  <a:pt x="211836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25977" y="3545204"/>
            <a:ext cx="1862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Admission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proposée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07435" y="3468623"/>
            <a:ext cx="368808" cy="49072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229867" y="3497579"/>
            <a:ext cx="1542415" cy="37655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484"/>
              </a:spcBef>
            </a:pPr>
            <a:r>
              <a:rPr sz="1600" spc="-5" dirty="0">
                <a:latin typeface="Arial MT"/>
                <a:cs typeface="Arial MT"/>
              </a:rPr>
              <a:t>Liste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d’attente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1854" y="938530"/>
            <a:ext cx="6090285" cy="5762625"/>
            <a:chOff x="101854" y="938530"/>
            <a:chExt cx="6090285" cy="576262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76" y="3493008"/>
              <a:ext cx="432816" cy="5044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8204" y="944880"/>
              <a:ext cx="576580" cy="104139"/>
            </a:xfrm>
            <a:custGeom>
              <a:avLst/>
              <a:gdLst/>
              <a:ahLst/>
              <a:cxnLst/>
              <a:rect l="l" t="t" r="r" b="b"/>
              <a:pathLst>
                <a:path w="576580" h="104140">
                  <a:moveTo>
                    <a:pt x="576072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576072" y="103632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204" y="944880"/>
              <a:ext cx="576580" cy="104139"/>
            </a:xfrm>
            <a:custGeom>
              <a:avLst/>
              <a:gdLst/>
              <a:ahLst/>
              <a:cxnLst/>
              <a:rect l="l" t="t" r="r" b="b"/>
              <a:pathLst>
                <a:path w="576580" h="104140">
                  <a:moveTo>
                    <a:pt x="0" y="103632"/>
                  </a:moveTo>
                  <a:lnTo>
                    <a:pt x="576072" y="103632"/>
                  </a:lnTo>
                  <a:lnTo>
                    <a:pt x="576072" y="0"/>
                  </a:lnTo>
                  <a:lnTo>
                    <a:pt x="0" y="0"/>
                  </a:lnTo>
                  <a:lnTo>
                    <a:pt x="0" y="10363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44952" y="6188964"/>
              <a:ext cx="3147060" cy="512445"/>
            </a:xfrm>
            <a:custGeom>
              <a:avLst/>
              <a:gdLst/>
              <a:ahLst/>
              <a:cxnLst/>
              <a:rect l="l" t="t" r="r" b="b"/>
              <a:pathLst>
                <a:path w="3147060" h="512445">
                  <a:moveTo>
                    <a:pt x="3147060" y="0"/>
                  </a:moveTo>
                  <a:lnTo>
                    <a:pt x="0" y="0"/>
                  </a:lnTo>
                  <a:lnTo>
                    <a:pt x="0" y="512064"/>
                  </a:lnTo>
                  <a:lnTo>
                    <a:pt x="3147060" y="512064"/>
                  </a:lnTo>
                  <a:lnTo>
                    <a:pt x="3147060" y="0"/>
                  </a:lnTo>
                  <a:close/>
                </a:path>
              </a:pathLst>
            </a:custGeom>
            <a:solidFill>
              <a:srgbClr val="000000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</a:t>
            </a:r>
            <a:r>
              <a:rPr spc="-30" dirty="0"/>
              <a:t> </a:t>
            </a:r>
            <a:r>
              <a:rPr dirty="0"/>
              <a:t>circuit</a:t>
            </a:r>
            <a:r>
              <a:rPr spc="-20" dirty="0"/>
              <a:t> </a:t>
            </a:r>
            <a:r>
              <a:rPr spc="-5" dirty="0"/>
              <a:t>d’une</a:t>
            </a:r>
            <a:r>
              <a:rPr spc="-45" dirty="0"/>
              <a:t> </a:t>
            </a:r>
            <a:r>
              <a:rPr spc="-5" dirty="0"/>
              <a:t>demande</a:t>
            </a:r>
            <a:r>
              <a:rPr spc="-60" dirty="0"/>
              <a:t> </a:t>
            </a:r>
            <a:r>
              <a:rPr dirty="0"/>
              <a:t>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44951" y="6188964"/>
            <a:ext cx="3147060" cy="51244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Demande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 d’admission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archivée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(3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mois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après)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12720" y="1324355"/>
            <a:ext cx="3494404" cy="4897755"/>
          </a:xfrm>
          <a:custGeom>
            <a:avLst/>
            <a:gdLst/>
            <a:ahLst/>
            <a:cxnLst/>
            <a:rect l="l" t="t" r="r" b="b"/>
            <a:pathLst>
              <a:path w="3494404" h="4897755">
                <a:moveTo>
                  <a:pt x="998220" y="4683963"/>
                </a:moveTo>
                <a:lnTo>
                  <a:pt x="940308" y="4683963"/>
                </a:lnTo>
                <a:lnTo>
                  <a:pt x="940308" y="4425696"/>
                </a:lnTo>
                <a:lnTo>
                  <a:pt x="882396" y="4425696"/>
                </a:lnTo>
                <a:lnTo>
                  <a:pt x="882396" y="4683963"/>
                </a:lnTo>
                <a:lnTo>
                  <a:pt x="824484" y="4683963"/>
                </a:lnTo>
                <a:lnTo>
                  <a:pt x="911352" y="4857699"/>
                </a:lnTo>
                <a:lnTo>
                  <a:pt x="983742" y="4712932"/>
                </a:lnTo>
                <a:lnTo>
                  <a:pt x="998220" y="4683963"/>
                </a:lnTo>
                <a:close/>
              </a:path>
              <a:path w="3494404" h="4897755">
                <a:moveTo>
                  <a:pt x="1900428" y="175133"/>
                </a:moveTo>
                <a:lnTo>
                  <a:pt x="1842516" y="175133"/>
                </a:lnTo>
                <a:lnTo>
                  <a:pt x="1842516" y="0"/>
                </a:lnTo>
                <a:lnTo>
                  <a:pt x="1784604" y="0"/>
                </a:lnTo>
                <a:lnTo>
                  <a:pt x="1784604" y="175133"/>
                </a:lnTo>
                <a:lnTo>
                  <a:pt x="1726692" y="175133"/>
                </a:lnTo>
                <a:lnTo>
                  <a:pt x="1813560" y="348869"/>
                </a:lnTo>
                <a:lnTo>
                  <a:pt x="1885937" y="204089"/>
                </a:lnTo>
                <a:lnTo>
                  <a:pt x="1900428" y="175133"/>
                </a:lnTo>
                <a:close/>
              </a:path>
              <a:path w="3494404" h="4897755">
                <a:moveTo>
                  <a:pt x="1903603" y="2915285"/>
                </a:moveTo>
                <a:lnTo>
                  <a:pt x="1845602" y="2916224"/>
                </a:lnTo>
                <a:lnTo>
                  <a:pt x="1839468" y="2536952"/>
                </a:lnTo>
                <a:lnTo>
                  <a:pt x="1781556" y="2537968"/>
                </a:lnTo>
                <a:lnTo>
                  <a:pt x="1787690" y="2917152"/>
                </a:lnTo>
                <a:lnTo>
                  <a:pt x="1729867" y="2918079"/>
                </a:lnTo>
                <a:lnTo>
                  <a:pt x="1819529" y="3090418"/>
                </a:lnTo>
                <a:lnTo>
                  <a:pt x="1888782" y="2946146"/>
                </a:lnTo>
                <a:lnTo>
                  <a:pt x="1903603" y="2915285"/>
                </a:lnTo>
                <a:close/>
              </a:path>
              <a:path w="3494404" h="4897755">
                <a:moveTo>
                  <a:pt x="1911477" y="1045718"/>
                </a:moveTo>
                <a:lnTo>
                  <a:pt x="1853526" y="1045806"/>
                </a:lnTo>
                <a:lnTo>
                  <a:pt x="1853184" y="762000"/>
                </a:lnTo>
                <a:lnTo>
                  <a:pt x="1795272" y="762000"/>
                </a:lnTo>
                <a:lnTo>
                  <a:pt x="1795614" y="1045895"/>
                </a:lnTo>
                <a:lnTo>
                  <a:pt x="1737741" y="1045972"/>
                </a:lnTo>
                <a:lnTo>
                  <a:pt x="1824736" y="1219581"/>
                </a:lnTo>
                <a:lnTo>
                  <a:pt x="1896960" y="1074801"/>
                </a:lnTo>
                <a:lnTo>
                  <a:pt x="1911477" y="1045718"/>
                </a:lnTo>
                <a:close/>
              </a:path>
              <a:path w="3494404" h="4897755">
                <a:moveTo>
                  <a:pt x="2044573" y="3717417"/>
                </a:moveTo>
                <a:lnTo>
                  <a:pt x="1991296" y="3740162"/>
                </a:lnTo>
                <a:lnTo>
                  <a:pt x="1875282" y="3467989"/>
                </a:lnTo>
                <a:lnTo>
                  <a:pt x="1843976" y="3481260"/>
                </a:lnTo>
                <a:lnTo>
                  <a:pt x="1812671" y="3467989"/>
                </a:lnTo>
                <a:lnTo>
                  <a:pt x="1696542" y="3740150"/>
                </a:lnTo>
                <a:lnTo>
                  <a:pt x="1643253" y="3717417"/>
                </a:lnTo>
                <a:lnTo>
                  <a:pt x="1655064" y="3911346"/>
                </a:lnTo>
                <a:lnTo>
                  <a:pt x="1798497" y="3789553"/>
                </a:lnTo>
                <a:lnTo>
                  <a:pt x="1803146" y="3785616"/>
                </a:lnTo>
                <a:lnTo>
                  <a:pt x="1749869" y="3762895"/>
                </a:lnTo>
                <a:lnTo>
                  <a:pt x="1843963" y="3542258"/>
                </a:lnTo>
                <a:lnTo>
                  <a:pt x="1938070" y="3762883"/>
                </a:lnTo>
                <a:lnTo>
                  <a:pt x="1884807" y="3785616"/>
                </a:lnTo>
                <a:lnTo>
                  <a:pt x="2032889" y="3911346"/>
                </a:lnTo>
                <a:lnTo>
                  <a:pt x="2040216" y="3789553"/>
                </a:lnTo>
                <a:lnTo>
                  <a:pt x="2044573" y="3717417"/>
                </a:lnTo>
                <a:close/>
              </a:path>
              <a:path w="3494404" h="4897755">
                <a:moveTo>
                  <a:pt x="2836926" y="4724019"/>
                </a:moveTo>
                <a:lnTo>
                  <a:pt x="2779014" y="4723765"/>
                </a:lnTo>
                <a:lnTo>
                  <a:pt x="2780538" y="4390771"/>
                </a:lnTo>
                <a:lnTo>
                  <a:pt x="2722626" y="4390517"/>
                </a:lnTo>
                <a:lnTo>
                  <a:pt x="2721102" y="4723498"/>
                </a:lnTo>
                <a:lnTo>
                  <a:pt x="2663190" y="4723231"/>
                </a:lnTo>
                <a:lnTo>
                  <a:pt x="2749296" y="4897361"/>
                </a:lnTo>
                <a:lnTo>
                  <a:pt x="2822422" y="4752708"/>
                </a:lnTo>
                <a:lnTo>
                  <a:pt x="2836926" y="4724019"/>
                </a:lnTo>
                <a:close/>
              </a:path>
              <a:path w="3494404" h="4897755">
                <a:moveTo>
                  <a:pt x="3494024" y="2163699"/>
                </a:moveTo>
                <a:lnTo>
                  <a:pt x="3480778" y="2151507"/>
                </a:lnTo>
                <a:lnTo>
                  <a:pt x="3351149" y="2032127"/>
                </a:lnTo>
                <a:lnTo>
                  <a:pt x="3335109" y="2087765"/>
                </a:lnTo>
                <a:lnTo>
                  <a:pt x="1827657" y="1653159"/>
                </a:lnTo>
                <a:lnTo>
                  <a:pt x="1820964" y="1676400"/>
                </a:lnTo>
                <a:lnTo>
                  <a:pt x="1809788" y="1676400"/>
                </a:lnTo>
                <a:lnTo>
                  <a:pt x="1803527" y="1653032"/>
                </a:lnTo>
                <a:lnTo>
                  <a:pt x="160426" y="2090978"/>
                </a:lnTo>
                <a:lnTo>
                  <a:pt x="145542" y="2035048"/>
                </a:lnTo>
                <a:lnTo>
                  <a:pt x="0" y="2163699"/>
                </a:lnTo>
                <a:lnTo>
                  <a:pt x="190246" y="2202942"/>
                </a:lnTo>
                <a:lnTo>
                  <a:pt x="177317" y="2154428"/>
                </a:lnTo>
                <a:lnTo>
                  <a:pt x="175336" y="2146960"/>
                </a:lnTo>
                <a:lnTo>
                  <a:pt x="1784604" y="1717954"/>
                </a:lnTo>
                <a:lnTo>
                  <a:pt x="1784604" y="2006727"/>
                </a:lnTo>
                <a:lnTo>
                  <a:pt x="1726692" y="2006727"/>
                </a:lnTo>
                <a:lnTo>
                  <a:pt x="1813560" y="2180463"/>
                </a:lnTo>
                <a:lnTo>
                  <a:pt x="1885950" y="2035683"/>
                </a:lnTo>
                <a:lnTo>
                  <a:pt x="1900428" y="2006727"/>
                </a:lnTo>
                <a:lnTo>
                  <a:pt x="1842516" y="2006727"/>
                </a:lnTo>
                <a:lnTo>
                  <a:pt x="1842516" y="1717687"/>
                </a:lnTo>
                <a:lnTo>
                  <a:pt x="3319043" y="2143506"/>
                </a:lnTo>
                <a:lnTo>
                  <a:pt x="3303016" y="2199132"/>
                </a:lnTo>
                <a:lnTo>
                  <a:pt x="3494024" y="2163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53028" y="2546604"/>
            <a:ext cx="1854835" cy="43307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323215">
              <a:lnSpc>
                <a:spcPct val="100000"/>
              </a:lnSpc>
              <a:spcBef>
                <a:spcPts val="705"/>
              </a:spcBef>
            </a:pPr>
            <a:r>
              <a:rPr sz="1600" spc="-5" dirty="0">
                <a:latin typeface="Arial MT"/>
                <a:cs typeface="Arial MT"/>
              </a:rPr>
              <a:t>Demande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lue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044951" y="2555748"/>
            <a:ext cx="577850" cy="2316480"/>
            <a:chOff x="3044951" y="2555748"/>
            <a:chExt cx="577850" cy="231648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49167" y="2555748"/>
              <a:ext cx="373380" cy="4861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4951" y="4436364"/>
              <a:ext cx="387096" cy="43586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506723" y="4383023"/>
            <a:ext cx="2109470" cy="437515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730"/>
              </a:spcBef>
            </a:pPr>
            <a:r>
              <a:rPr sz="1600" spc="-5" dirty="0">
                <a:latin typeface="Arial MT"/>
                <a:cs typeface="Arial MT"/>
              </a:rPr>
              <a:t>Admission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acceptée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23160" y="1673351"/>
            <a:ext cx="3962400" cy="46482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835"/>
              </a:spcBef>
            </a:pPr>
            <a:r>
              <a:rPr sz="1600" spc="-5" dirty="0">
                <a:latin typeface="Arial MT"/>
                <a:cs typeface="Arial MT"/>
              </a:rPr>
              <a:t>Demande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envoyée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attente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réponse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984248" y="1629229"/>
            <a:ext cx="5786755" cy="548640"/>
            <a:chOff x="1984248" y="1629229"/>
            <a:chExt cx="5786755" cy="548640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84248" y="1673351"/>
              <a:ext cx="432815" cy="50444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452616" y="1629229"/>
              <a:ext cx="1318260" cy="532130"/>
            </a:xfrm>
            <a:custGeom>
              <a:avLst/>
              <a:gdLst/>
              <a:ahLst/>
              <a:cxnLst/>
              <a:rect l="l" t="t" r="r" b="b"/>
              <a:pathLst>
                <a:path w="1318259" h="532130">
                  <a:moveTo>
                    <a:pt x="782716" y="0"/>
                  </a:moveTo>
                  <a:lnTo>
                    <a:pt x="741521" y="4399"/>
                  </a:lnTo>
                  <a:lnTo>
                    <a:pt x="700325" y="14674"/>
                  </a:lnTo>
                  <a:lnTo>
                    <a:pt x="617934" y="48955"/>
                  </a:lnTo>
                  <a:lnTo>
                    <a:pt x="576738" y="59250"/>
                  </a:lnTo>
                  <a:lnTo>
                    <a:pt x="535543" y="63665"/>
                  </a:lnTo>
                  <a:lnTo>
                    <a:pt x="494347" y="63182"/>
                  </a:lnTo>
                  <a:lnTo>
                    <a:pt x="453151" y="58780"/>
                  </a:lnTo>
                  <a:lnTo>
                    <a:pt x="411956" y="51438"/>
                  </a:lnTo>
                  <a:lnTo>
                    <a:pt x="370760" y="42135"/>
                  </a:lnTo>
                  <a:lnTo>
                    <a:pt x="288369" y="21566"/>
                  </a:lnTo>
                  <a:lnTo>
                    <a:pt x="247173" y="12259"/>
                  </a:lnTo>
                  <a:lnTo>
                    <a:pt x="205978" y="4909"/>
                  </a:lnTo>
                  <a:lnTo>
                    <a:pt x="164782" y="496"/>
                  </a:lnTo>
                  <a:lnTo>
                    <a:pt x="123586" y="0"/>
                  </a:lnTo>
                  <a:lnTo>
                    <a:pt x="82391" y="4399"/>
                  </a:lnTo>
                  <a:lnTo>
                    <a:pt x="41195" y="14674"/>
                  </a:lnTo>
                  <a:lnTo>
                    <a:pt x="0" y="31803"/>
                  </a:lnTo>
                  <a:lnTo>
                    <a:pt x="0" y="499925"/>
                  </a:lnTo>
                  <a:lnTo>
                    <a:pt x="41195" y="482773"/>
                  </a:lnTo>
                  <a:lnTo>
                    <a:pt x="82391" y="472479"/>
                  </a:lnTo>
                  <a:lnTo>
                    <a:pt x="123586" y="468063"/>
                  </a:lnTo>
                  <a:lnTo>
                    <a:pt x="164782" y="468546"/>
                  </a:lnTo>
                  <a:lnTo>
                    <a:pt x="205978" y="472949"/>
                  </a:lnTo>
                  <a:lnTo>
                    <a:pt x="247173" y="480291"/>
                  </a:lnTo>
                  <a:lnTo>
                    <a:pt x="288369" y="489594"/>
                  </a:lnTo>
                  <a:lnTo>
                    <a:pt x="370760" y="510163"/>
                  </a:lnTo>
                  <a:lnTo>
                    <a:pt x="411956" y="519470"/>
                  </a:lnTo>
                  <a:lnTo>
                    <a:pt x="453151" y="526820"/>
                  </a:lnTo>
                  <a:lnTo>
                    <a:pt x="494347" y="531233"/>
                  </a:lnTo>
                  <a:lnTo>
                    <a:pt x="535543" y="531729"/>
                  </a:lnTo>
                  <a:lnTo>
                    <a:pt x="576738" y="527330"/>
                  </a:lnTo>
                  <a:lnTo>
                    <a:pt x="617934" y="517055"/>
                  </a:lnTo>
                  <a:lnTo>
                    <a:pt x="700325" y="482773"/>
                  </a:lnTo>
                  <a:lnTo>
                    <a:pt x="741521" y="472479"/>
                  </a:lnTo>
                  <a:lnTo>
                    <a:pt x="782716" y="468063"/>
                  </a:lnTo>
                  <a:lnTo>
                    <a:pt x="823912" y="468546"/>
                  </a:lnTo>
                  <a:lnTo>
                    <a:pt x="865108" y="472949"/>
                  </a:lnTo>
                  <a:lnTo>
                    <a:pt x="906303" y="480291"/>
                  </a:lnTo>
                  <a:lnTo>
                    <a:pt x="947499" y="489594"/>
                  </a:lnTo>
                  <a:lnTo>
                    <a:pt x="1029890" y="510163"/>
                  </a:lnTo>
                  <a:lnTo>
                    <a:pt x="1071086" y="519470"/>
                  </a:lnTo>
                  <a:lnTo>
                    <a:pt x="1112281" y="526820"/>
                  </a:lnTo>
                  <a:lnTo>
                    <a:pt x="1153477" y="531233"/>
                  </a:lnTo>
                  <a:lnTo>
                    <a:pt x="1194673" y="531729"/>
                  </a:lnTo>
                  <a:lnTo>
                    <a:pt x="1235868" y="527330"/>
                  </a:lnTo>
                  <a:lnTo>
                    <a:pt x="1277064" y="517055"/>
                  </a:lnTo>
                  <a:lnTo>
                    <a:pt x="1318260" y="499925"/>
                  </a:lnTo>
                  <a:lnTo>
                    <a:pt x="1318260" y="31803"/>
                  </a:lnTo>
                  <a:lnTo>
                    <a:pt x="1277064" y="48955"/>
                  </a:lnTo>
                  <a:lnTo>
                    <a:pt x="1235868" y="59250"/>
                  </a:lnTo>
                  <a:lnTo>
                    <a:pt x="1194673" y="63665"/>
                  </a:lnTo>
                  <a:lnTo>
                    <a:pt x="1153477" y="63182"/>
                  </a:lnTo>
                  <a:lnTo>
                    <a:pt x="1112281" y="58780"/>
                  </a:lnTo>
                  <a:lnTo>
                    <a:pt x="1071086" y="51438"/>
                  </a:lnTo>
                  <a:lnTo>
                    <a:pt x="1029890" y="42135"/>
                  </a:lnTo>
                  <a:lnTo>
                    <a:pt x="947499" y="21566"/>
                  </a:lnTo>
                  <a:lnTo>
                    <a:pt x="906303" y="12259"/>
                  </a:lnTo>
                  <a:lnTo>
                    <a:pt x="865108" y="4909"/>
                  </a:lnTo>
                  <a:lnTo>
                    <a:pt x="823912" y="496"/>
                  </a:lnTo>
                  <a:lnTo>
                    <a:pt x="7827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576441" y="1679829"/>
            <a:ext cx="10725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 marR="5080" indent="-20447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Notification</a:t>
            </a:r>
            <a:r>
              <a:rPr sz="13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au </a:t>
            </a:r>
            <a:r>
              <a:rPr sz="1300" spc="-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receveur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67255" y="4310043"/>
            <a:ext cx="1332230" cy="584835"/>
          </a:xfrm>
          <a:custGeom>
            <a:avLst/>
            <a:gdLst/>
            <a:ahLst/>
            <a:cxnLst/>
            <a:rect l="l" t="t" r="r" b="b"/>
            <a:pathLst>
              <a:path w="1332230" h="584835">
                <a:moveTo>
                  <a:pt x="790860" y="0"/>
                </a:moveTo>
                <a:lnTo>
                  <a:pt x="749236" y="4847"/>
                </a:lnTo>
                <a:lnTo>
                  <a:pt x="707612" y="16157"/>
                </a:lnTo>
                <a:lnTo>
                  <a:pt x="624363" y="53857"/>
                </a:lnTo>
                <a:lnTo>
                  <a:pt x="582739" y="65167"/>
                </a:lnTo>
                <a:lnTo>
                  <a:pt x="541115" y="70014"/>
                </a:lnTo>
                <a:lnTo>
                  <a:pt x="499491" y="69475"/>
                </a:lnTo>
                <a:lnTo>
                  <a:pt x="457866" y="64628"/>
                </a:lnTo>
                <a:lnTo>
                  <a:pt x="416242" y="56550"/>
                </a:lnTo>
                <a:lnTo>
                  <a:pt x="374618" y="46317"/>
                </a:lnTo>
                <a:lnTo>
                  <a:pt x="291369" y="23697"/>
                </a:lnTo>
                <a:lnTo>
                  <a:pt x="249745" y="13464"/>
                </a:lnTo>
                <a:lnTo>
                  <a:pt x="208121" y="5385"/>
                </a:lnTo>
                <a:lnTo>
                  <a:pt x="166497" y="538"/>
                </a:lnTo>
                <a:lnTo>
                  <a:pt x="124872" y="0"/>
                </a:lnTo>
                <a:lnTo>
                  <a:pt x="83248" y="4847"/>
                </a:lnTo>
                <a:lnTo>
                  <a:pt x="41624" y="16157"/>
                </a:lnTo>
                <a:lnTo>
                  <a:pt x="0" y="35007"/>
                </a:lnTo>
                <a:lnTo>
                  <a:pt x="0" y="549738"/>
                </a:lnTo>
                <a:lnTo>
                  <a:pt x="41624" y="530888"/>
                </a:lnTo>
                <a:lnTo>
                  <a:pt x="83248" y="519578"/>
                </a:lnTo>
                <a:lnTo>
                  <a:pt x="124872" y="514731"/>
                </a:lnTo>
                <a:lnTo>
                  <a:pt x="166496" y="515269"/>
                </a:lnTo>
                <a:lnTo>
                  <a:pt x="208121" y="520116"/>
                </a:lnTo>
                <a:lnTo>
                  <a:pt x="249745" y="528195"/>
                </a:lnTo>
                <a:lnTo>
                  <a:pt x="291369" y="538428"/>
                </a:lnTo>
                <a:lnTo>
                  <a:pt x="374618" y="561048"/>
                </a:lnTo>
                <a:lnTo>
                  <a:pt x="416242" y="571281"/>
                </a:lnTo>
                <a:lnTo>
                  <a:pt x="457866" y="579359"/>
                </a:lnTo>
                <a:lnTo>
                  <a:pt x="499490" y="584206"/>
                </a:lnTo>
                <a:lnTo>
                  <a:pt x="541115" y="584745"/>
                </a:lnTo>
                <a:lnTo>
                  <a:pt x="582739" y="579898"/>
                </a:lnTo>
                <a:lnTo>
                  <a:pt x="624363" y="568588"/>
                </a:lnTo>
                <a:lnTo>
                  <a:pt x="707612" y="530888"/>
                </a:lnTo>
                <a:lnTo>
                  <a:pt x="749236" y="519578"/>
                </a:lnTo>
                <a:lnTo>
                  <a:pt x="790860" y="514731"/>
                </a:lnTo>
                <a:lnTo>
                  <a:pt x="832484" y="515269"/>
                </a:lnTo>
                <a:lnTo>
                  <a:pt x="874109" y="520116"/>
                </a:lnTo>
                <a:lnTo>
                  <a:pt x="915733" y="528195"/>
                </a:lnTo>
                <a:lnTo>
                  <a:pt x="957357" y="538428"/>
                </a:lnTo>
                <a:lnTo>
                  <a:pt x="1040606" y="561048"/>
                </a:lnTo>
                <a:lnTo>
                  <a:pt x="1082230" y="571281"/>
                </a:lnTo>
                <a:lnTo>
                  <a:pt x="1123854" y="579359"/>
                </a:lnTo>
                <a:lnTo>
                  <a:pt x="1165478" y="584206"/>
                </a:lnTo>
                <a:lnTo>
                  <a:pt x="1207103" y="584745"/>
                </a:lnTo>
                <a:lnTo>
                  <a:pt x="1248727" y="579898"/>
                </a:lnTo>
                <a:lnTo>
                  <a:pt x="1290351" y="568588"/>
                </a:lnTo>
                <a:lnTo>
                  <a:pt x="1331976" y="549738"/>
                </a:lnTo>
                <a:lnTo>
                  <a:pt x="1331976" y="35007"/>
                </a:lnTo>
                <a:lnTo>
                  <a:pt x="1290351" y="53857"/>
                </a:lnTo>
                <a:lnTo>
                  <a:pt x="1248727" y="65167"/>
                </a:lnTo>
                <a:lnTo>
                  <a:pt x="1207103" y="70014"/>
                </a:lnTo>
                <a:lnTo>
                  <a:pt x="1165479" y="69475"/>
                </a:lnTo>
                <a:lnTo>
                  <a:pt x="1123854" y="64628"/>
                </a:lnTo>
                <a:lnTo>
                  <a:pt x="1082230" y="56550"/>
                </a:lnTo>
                <a:lnTo>
                  <a:pt x="1040606" y="46317"/>
                </a:lnTo>
                <a:lnTo>
                  <a:pt x="957357" y="23697"/>
                </a:lnTo>
                <a:lnTo>
                  <a:pt x="915733" y="13464"/>
                </a:lnTo>
                <a:lnTo>
                  <a:pt x="874109" y="5385"/>
                </a:lnTo>
                <a:lnTo>
                  <a:pt x="832485" y="538"/>
                </a:lnTo>
                <a:lnTo>
                  <a:pt x="7908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796542" y="4388611"/>
            <a:ext cx="10725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 marR="5080" indent="-20447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Notification</a:t>
            </a:r>
            <a:r>
              <a:rPr sz="13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au </a:t>
            </a:r>
            <a:r>
              <a:rPr sz="1300" spc="-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receveur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811011" y="4308347"/>
            <a:ext cx="1059180" cy="454659"/>
            <a:chOff x="5811011" y="4308347"/>
            <a:chExt cx="1059180" cy="454659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11011" y="4308347"/>
              <a:ext cx="560832" cy="4343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85559" y="4354067"/>
              <a:ext cx="484632" cy="408431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825997" y="4763465"/>
            <a:ext cx="11169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0AF50"/>
                </a:solidFill>
                <a:latin typeface="Arial"/>
                <a:cs typeface="Arial"/>
              </a:rPr>
              <a:t>DEMANDEURS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80538" y="797813"/>
            <a:ext cx="3453765" cy="646430"/>
          </a:xfrm>
          <a:prstGeom prst="rect">
            <a:avLst/>
          </a:prstGeom>
          <a:solidFill>
            <a:srgbClr val="252525"/>
          </a:solidFill>
          <a:ln w="2895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124585" marR="614045" indent="-501650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Envoi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d’une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demande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d’admission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91143" y="3352800"/>
            <a:ext cx="458724" cy="446531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8122157" y="3774694"/>
            <a:ext cx="97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0AF50"/>
                </a:solidFill>
                <a:latin typeface="Arial"/>
                <a:cs typeface="Arial"/>
              </a:rPr>
              <a:t>RECEVEURS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818119" y="1612391"/>
            <a:ext cx="1059180" cy="454659"/>
            <a:chOff x="7818119" y="1612391"/>
            <a:chExt cx="1059180" cy="454659"/>
          </a:xfrm>
        </p:grpSpPr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18119" y="1612391"/>
              <a:ext cx="559307" cy="43433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92667" y="1658111"/>
              <a:ext cx="484631" cy="408431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7833106" y="2067559"/>
            <a:ext cx="1116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0AF50"/>
                </a:solidFill>
                <a:latin typeface="Arial"/>
                <a:cs typeface="Arial"/>
              </a:rPr>
              <a:t>DEMANDEURS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6408" y="5204459"/>
            <a:ext cx="458723" cy="445007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-53847" y="5626709"/>
            <a:ext cx="97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0AF50"/>
                </a:solidFill>
                <a:latin typeface="Arial"/>
                <a:cs typeface="Arial"/>
              </a:rPr>
              <a:t>RECEVEURS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036052" y="5151120"/>
            <a:ext cx="955675" cy="436245"/>
            <a:chOff x="8036052" y="5151120"/>
            <a:chExt cx="955675" cy="436245"/>
          </a:xfrm>
        </p:grpSpPr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36052" y="5151120"/>
              <a:ext cx="505968" cy="41757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54212" y="5195316"/>
              <a:ext cx="437388" cy="391667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7996173" y="5589523"/>
            <a:ext cx="1116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0AF50"/>
                </a:solidFill>
                <a:latin typeface="Arial"/>
                <a:cs typeface="Arial"/>
              </a:rPr>
              <a:t>DEMANDEURS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54223" y="5245608"/>
            <a:ext cx="1999614" cy="504825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vert="horz" wrap="square" lIns="0" tIns="126365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995"/>
              </a:spcBef>
            </a:pPr>
            <a:r>
              <a:rPr sz="1600" spc="-5" dirty="0">
                <a:latin typeface="Arial MT"/>
                <a:cs typeface="Arial MT"/>
              </a:rPr>
              <a:t>Admission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effective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19244" y="5236464"/>
            <a:ext cx="1995170" cy="504825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vert="horz" wrap="square" lIns="0" tIns="12636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995"/>
              </a:spcBef>
            </a:pPr>
            <a:r>
              <a:rPr sz="1600" spc="-5" dirty="0">
                <a:latin typeface="Arial MT"/>
                <a:cs typeface="Arial MT"/>
              </a:rPr>
              <a:t>Admission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annulée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09827" y="5203180"/>
            <a:ext cx="1249680" cy="588010"/>
          </a:xfrm>
          <a:custGeom>
            <a:avLst/>
            <a:gdLst/>
            <a:ahLst/>
            <a:cxnLst/>
            <a:rect l="l" t="t" r="r" b="b"/>
            <a:pathLst>
              <a:path w="1249680" h="588010">
                <a:moveTo>
                  <a:pt x="741997" y="0"/>
                </a:moveTo>
                <a:lnTo>
                  <a:pt x="702945" y="4872"/>
                </a:lnTo>
                <a:lnTo>
                  <a:pt x="663892" y="16240"/>
                </a:lnTo>
                <a:lnTo>
                  <a:pt x="585787" y="54136"/>
                </a:lnTo>
                <a:lnTo>
                  <a:pt x="546735" y="65504"/>
                </a:lnTo>
                <a:lnTo>
                  <a:pt x="507682" y="70377"/>
                </a:lnTo>
                <a:lnTo>
                  <a:pt x="468630" y="69835"/>
                </a:lnTo>
                <a:lnTo>
                  <a:pt x="429577" y="64963"/>
                </a:lnTo>
                <a:lnTo>
                  <a:pt x="390525" y="56843"/>
                </a:lnTo>
                <a:lnTo>
                  <a:pt x="351472" y="46557"/>
                </a:lnTo>
                <a:lnTo>
                  <a:pt x="273367" y="23819"/>
                </a:lnTo>
                <a:lnTo>
                  <a:pt x="234315" y="13534"/>
                </a:lnTo>
                <a:lnTo>
                  <a:pt x="195262" y="5413"/>
                </a:lnTo>
                <a:lnTo>
                  <a:pt x="156210" y="541"/>
                </a:lnTo>
                <a:lnTo>
                  <a:pt x="117157" y="0"/>
                </a:lnTo>
                <a:lnTo>
                  <a:pt x="78105" y="4872"/>
                </a:lnTo>
                <a:lnTo>
                  <a:pt x="39052" y="16240"/>
                </a:lnTo>
                <a:lnTo>
                  <a:pt x="0" y="35188"/>
                </a:lnTo>
                <a:lnTo>
                  <a:pt x="0" y="552586"/>
                </a:lnTo>
                <a:lnTo>
                  <a:pt x="39052" y="533638"/>
                </a:lnTo>
                <a:lnTo>
                  <a:pt x="78104" y="522270"/>
                </a:lnTo>
                <a:lnTo>
                  <a:pt x="117157" y="517397"/>
                </a:lnTo>
                <a:lnTo>
                  <a:pt x="156209" y="517939"/>
                </a:lnTo>
                <a:lnTo>
                  <a:pt x="195262" y="522811"/>
                </a:lnTo>
                <a:lnTo>
                  <a:pt x="234314" y="530932"/>
                </a:lnTo>
                <a:lnTo>
                  <a:pt x="273367" y="541217"/>
                </a:lnTo>
                <a:lnTo>
                  <a:pt x="351472" y="563955"/>
                </a:lnTo>
                <a:lnTo>
                  <a:pt x="390524" y="574241"/>
                </a:lnTo>
                <a:lnTo>
                  <a:pt x="429577" y="582361"/>
                </a:lnTo>
                <a:lnTo>
                  <a:pt x="468629" y="587233"/>
                </a:lnTo>
                <a:lnTo>
                  <a:pt x="507682" y="587775"/>
                </a:lnTo>
                <a:lnTo>
                  <a:pt x="546735" y="582902"/>
                </a:lnTo>
                <a:lnTo>
                  <a:pt x="585787" y="571534"/>
                </a:lnTo>
                <a:lnTo>
                  <a:pt x="663892" y="533638"/>
                </a:lnTo>
                <a:lnTo>
                  <a:pt x="702945" y="522270"/>
                </a:lnTo>
                <a:lnTo>
                  <a:pt x="741997" y="517397"/>
                </a:lnTo>
                <a:lnTo>
                  <a:pt x="781050" y="517939"/>
                </a:lnTo>
                <a:lnTo>
                  <a:pt x="820102" y="522811"/>
                </a:lnTo>
                <a:lnTo>
                  <a:pt x="859155" y="530932"/>
                </a:lnTo>
                <a:lnTo>
                  <a:pt x="898207" y="541217"/>
                </a:lnTo>
                <a:lnTo>
                  <a:pt x="976312" y="563955"/>
                </a:lnTo>
                <a:lnTo>
                  <a:pt x="1015365" y="574241"/>
                </a:lnTo>
                <a:lnTo>
                  <a:pt x="1054417" y="582361"/>
                </a:lnTo>
                <a:lnTo>
                  <a:pt x="1093470" y="587233"/>
                </a:lnTo>
                <a:lnTo>
                  <a:pt x="1132522" y="587775"/>
                </a:lnTo>
                <a:lnTo>
                  <a:pt x="1171575" y="582902"/>
                </a:lnTo>
                <a:lnTo>
                  <a:pt x="1210627" y="571534"/>
                </a:lnTo>
                <a:lnTo>
                  <a:pt x="1249680" y="552586"/>
                </a:lnTo>
                <a:lnTo>
                  <a:pt x="1249680" y="35188"/>
                </a:lnTo>
                <a:lnTo>
                  <a:pt x="1210627" y="54136"/>
                </a:lnTo>
                <a:lnTo>
                  <a:pt x="1171574" y="65504"/>
                </a:lnTo>
                <a:lnTo>
                  <a:pt x="1132522" y="70377"/>
                </a:lnTo>
                <a:lnTo>
                  <a:pt x="1093469" y="69835"/>
                </a:lnTo>
                <a:lnTo>
                  <a:pt x="1054417" y="64963"/>
                </a:lnTo>
                <a:lnTo>
                  <a:pt x="1015364" y="56843"/>
                </a:lnTo>
                <a:lnTo>
                  <a:pt x="976312" y="46557"/>
                </a:lnTo>
                <a:lnTo>
                  <a:pt x="898207" y="23819"/>
                </a:lnTo>
                <a:lnTo>
                  <a:pt x="859154" y="13534"/>
                </a:lnTo>
                <a:lnTo>
                  <a:pt x="820102" y="5413"/>
                </a:lnTo>
                <a:lnTo>
                  <a:pt x="781049" y="541"/>
                </a:lnTo>
                <a:lnTo>
                  <a:pt x="7419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98931" y="5283453"/>
            <a:ext cx="10725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" marR="5080" indent="-1066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Notification</a:t>
            </a:r>
            <a:r>
              <a:rPr sz="13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au </a:t>
            </a:r>
            <a:r>
              <a:rPr sz="1300" spc="-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demandeur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200655" y="5203162"/>
            <a:ext cx="5819140" cy="586740"/>
            <a:chOff x="2200655" y="5203162"/>
            <a:chExt cx="5819140" cy="586740"/>
          </a:xfrm>
        </p:grpSpPr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00655" y="5280659"/>
              <a:ext cx="333756" cy="43434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687311" y="5203162"/>
              <a:ext cx="1332230" cy="586740"/>
            </a:xfrm>
            <a:custGeom>
              <a:avLst/>
              <a:gdLst/>
              <a:ahLst/>
              <a:cxnLst/>
              <a:rect l="l" t="t" r="r" b="b"/>
              <a:pathLst>
                <a:path w="1332229" h="586739">
                  <a:moveTo>
                    <a:pt x="822691" y="0"/>
                  </a:moveTo>
                  <a:lnTo>
                    <a:pt x="783515" y="443"/>
                  </a:lnTo>
                  <a:lnTo>
                    <a:pt x="744339" y="5837"/>
                  </a:lnTo>
                  <a:lnTo>
                    <a:pt x="705163" y="17082"/>
                  </a:lnTo>
                  <a:lnTo>
                    <a:pt x="626812" y="53096"/>
                  </a:lnTo>
                  <a:lnTo>
                    <a:pt x="587636" y="64360"/>
                  </a:lnTo>
                  <a:lnTo>
                    <a:pt x="548460" y="69770"/>
                  </a:lnTo>
                  <a:lnTo>
                    <a:pt x="509284" y="70227"/>
                  </a:lnTo>
                  <a:lnTo>
                    <a:pt x="470109" y="66631"/>
                  </a:lnTo>
                  <a:lnTo>
                    <a:pt x="430933" y="59882"/>
                  </a:lnTo>
                  <a:lnTo>
                    <a:pt x="391757" y="50881"/>
                  </a:lnTo>
                  <a:lnTo>
                    <a:pt x="352581" y="40528"/>
                  </a:lnTo>
                  <a:lnTo>
                    <a:pt x="313406" y="29724"/>
                  </a:lnTo>
                  <a:lnTo>
                    <a:pt x="274230" y="19369"/>
                  </a:lnTo>
                  <a:lnTo>
                    <a:pt x="235054" y="10363"/>
                  </a:lnTo>
                  <a:lnTo>
                    <a:pt x="195878" y="3606"/>
                  </a:lnTo>
                  <a:lnTo>
                    <a:pt x="156703" y="0"/>
                  </a:lnTo>
                  <a:lnTo>
                    <a:pt x="117527" y="443"/>
                  </a:lnTo>
                  <a:lnTo>
                    <a:pt x="78351" y="5837"/>
                  </a:lnTo>
                  <a:lnTo>
                    <a:pt x="39175" y="17082"/>
                  </a:lnTo>
                  <a:lnTo>
                    <a:pt x="0" y="35079"/>
                  </a:lnTo>
                  <a:lnTo>
                    <a:pt x="0" y="551169"/>
                  </a:lnTo>
                  <a:lnTo>
                    <a:pt x="39175" y="533162"/>
                  </a:lnTo>
                  <a:lnTo>
                    <a:pt x="78351" y="521907"/>
                  </a:lnTo>
                  <a:lnTo>
                    <a:pt x="117527" y="516505"/>
                  </a:lnTo>
                  <a:lnTo>
                    <a:pt x="156703" y="516055"/>
                  </a:lnTo>
                  <a:lnTo>
                    <a:pt x="195878" y="519657"/>
                  </a:lnTo>
                  <a:lnTo>
                    <a:pt x="235054" y="526409"/>
                  </a:lnTo>
                  <a:lnTo>
                    <a:pt x="274230" y="535413"/>
                  </a:lnTo>
                  <a:lnTo>
                    <a:pt x="313406" y="545767"/>
                  </a:lnTo>
                  <a:lnTo>
                    <a:pt x="352581" y="556571"/>
                  </a:lnTo>
                  <a:lnTo>
                    <a:pt x="391757" y="566925"/>
                  </a:lnTo>
                  <a:lnTo>
                    <a:pt x="430933" y="575928"/>
                  </a:lnTo>
                  <a:lnTo>
                    <a:pt x="470109" y="582681"/>
                  </a:lnTo>
                  <a:lnTo>
                    <a:pt x="509284" y="586282"/>
                  </a:lnTo>
                  <a:lnTo>
                    <a:pt x="548460" y="585832"/>
                  </a:lnTo>
                  <a:lnTo>
                    <a:pt x="587636" y="580430"/>
                  </a:lnTo>
                  <a:lnTo>
                    <a:pt x="626812" y="569176"/>
                  </a:lnTo>
                  <a:lnTo>
                    <a:pt x="705163" y="533162"/>
                  </a:lnTo>
                  <a:lnTo>
                    <a:pt x="744339" y="521907"/>
                  </a:lnTo>
                  <a:lnTo>
                    <a:pt x="783515" y="516505"/>
                  </a:lnTo>
                  <a:lnTo>
                    <a:pt x="822691" y="516055"/>
                  </a:lnTo>
                  <a:lnTo>
                    <a:pt x="861866" y="519657"/>
                  </a:lnTo>
                  <a:lnTo>
                    <a:pt x="901042" y="526409"/>
                  </a:lnTo>
                  <a:lnTo>
                    <a:pt x="940218" y="535413"/>
                  </a:lnTo>
                  <a:lnTo>
                    <a:pt x="979394" y="545767"/>
                  </a:lnTo>
                  <a:lnTo>
                    <a:pt x="1018569" y="556571"/>
                  </a:lnTo>
                  <a:lnTo>
                    <a:pt x="1057745" y="566925"/>
                  </a:lnTo>
                  <a:lnTo>
                    <a:pt x="1096921" y="575928"/>
                  </a:lnTo>
                  <a:lnTo>
                    <a:pt x="1136097" y="582681"/>
                  </a:lnTo>
                  <a:lnTo>
                    <a:pt x="1175272" y="586282"/>
                  </a:lnTo>
                  <a:lnTo>
                    <a:pt x="1214448" y="585832"/>
                  </a:lnTo>
                  <a:lnTo>
                    <a:pt x="1253624" y="580430"/>
                  </a:lnTo>
                  <a:lnTo>
                    <a:pt x="1292800" y="569176"/>
                  </a:lnTo>
                  <a:lnTo>
                    <a:pt x="1331976" y="551169"/>
                  </a:lnTo>
                  <a:lnTo>
                    <a:pt x="1331976" y="35079"/>
                  </a:lnTo>
                  <a:lnTo>
                    <a:pt x="1292800" y="53096"/>
                  </a:lnTo>
                  <a:lnTo>
                    <a:pt x="1253624" y="64360"/>
                  </a:lnTo>
                  <a:lnTo>
                    <a:pt x="1214448" y="69770"/>
                  </a:lnTo>
                  <a:lnTo>
                    <a:pt x="1175272" y="70227"/>
                  </a:lnTo>
                  <a:lnTo>
                    <a:pt x="1136097" y="66631"/>
                  </a:lnTo>
                  <a:lnTo>
                    <a:pt x="1096921" y="59882"/>
                  </a:lnTo>
                  <a:lnTo>
                    <a:pt x="1057745" y="50881"/>
                  </a:lnTo>
                  <a:lnTo>
                    <a:pt x="1018569" y="40528"/>
                  </a:lnTo>
                  <a:lnTo>
                    <a:pt x="979394" y="29724"/>
                  </a:lnTo>
                  <a:lnTo>
                    <a:pt x="940218" y="19369"/>
                  </a:lnTo>
                  <a:lnTo>
                    <a:pt x="901042" y="10363"/>
                  </a:lnTo>
                  <a:lnTo>
                    <a:pt x="861866" y="3606"/>
                  </a:lnTo>
                  <a:lnTo>
                    <a:pt x="8226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817614" y="5282565"/>
            <a:ext cx="10725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 marR="5080" indent="-20447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Notification</a:t>
            </a:r>
            <a:r>
              <a:rPr sz="13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au </a:t>
            </a:r>
            <a:r>
              <a:rPr sz="1300" spc="-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receveur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801481" y="636828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954"/>
              <a:ext cx="9144000" cy="68290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" y="414527"/>
              <a:ext cx="667512" cy="5913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6916" y="6316979"/>
              <a:ext cx="1949196" cy="4114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687" y="1053083"/>
              <a:ext cx="8714232" cy="513740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4339" y="220421"/>
            <a:ext cx="6783705" cy="91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900" spc="-40" dirty="0">
                <a:solidFill>
                  <a:srgbClr val="63398A"/>
                </a:solidFill>
              </a:rPr>
              <a:t>Voir</a:t>
            </a:r>
            <a:r>
              <a:rPr sz="2900" spc="-10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les</a:t>
            </a:r>
            <a:r>
              <a:rPr sz="2900" spc="-10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établissements</a:t>
            </a:r>
            <a:r>
              <a:rPr sz="2900" spc="-35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contactés</a:t>
            </a:r>
            <a:r>
              <a:rPr sz="2900" spc="-40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et</a:t>
            </a:r>
            <a:r>
              <a:rPr sz="2900" spc="-20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leurs </a:t>
            </a:r>
            <a:r>
              <a:rPr sz="2900" spc="-790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réponses</a:t>
            </a:r>
            <a:endParaRPr sz="2900"/>
          </a:p>
        </p:txBody>
      </p:sp>
      <p:grpSp>
        <p:nvGrpSpPr>
          <p:cNvPr id="8" name="object 8"/>
          <p:cNvGrpSpPr/>
          <p:nvPr/>
        </p:nvGrpSpPr>
        <p:grpSpPr>
          <a:xfrm>
            <a:off x="976883" y="1766316"/>
            <a:ext cx="7836534" cy="4960620"/>
            <a:chOff x="976883" y="1766316"/>
            <a:chExt cx="7836534" cy="496062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5963" y="2075688"/>
              <a:ext cx="3730751" cy="1219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0724" y="2060448"/>
              <a:ext cx="3709416" cy="11978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26151" y="2055876"/>
              <a:ext cx="3718560" cy="1207135"/>
            </a:xfrm>
            <a:custGeom>
              <a:avLst/>
              <a:gdLst/>
              <a:ahLst/>
              <a:cxnLst/>
              <a:rect l="l" t="t" r="r" b="b"/>
              <a:pathLst>
                <a:path w="3718559" h="1207135">
                  <a:moveTo>
                    <a:pt x="0" y="1207008"/>
                  </a:moveTo>
                  <a:lnTo>
                    <a:pt x="3718559" y="1207008"/>
                  </a:lnTo>
                  <a:lnTo>
                    <a:pt x="3718559" y="0"/>
                  </a:lnTo>
                  <a:lnTo>
                    <a:pt x="0" y="0"/>
                  </a:lnTo>
                  <a:lnTo>
                    <a:pt x="0" y="12070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60207" y="2060448"/>
              <a:ext cx="360045" cy="330835"/>
            </a:xfrm>
            <a:custGeom>
              <a:avLst/>
              <a:gdLst/>
              <a:ahLst/>
              <a:cxnLst/>
              <a:rect l="l" t="t" r="r" b="b"/>
              <a:pathLst>
                <a:path w="360045" h="330835">
                  <a:moveTo>
                    <a:pt x="0" y="330708"/>
                  </a:moveTo>
                  <a:lnTo>
                    <a:pt x="359664" y="330708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330708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9111" y="5012436"/>
              <a:ext cx="6117336" cy="170535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34539" y="5007864"/>
              <a:ext cx="6126480" cy="1714500"/>
            </a:xfrm>
            <a:custGeom>
              <a:avLst/>
              <a:gdLst/>
              <a:ahLst/>
              <a:cxnLst/>
              <a:rect l="l" t="t" r="r" b="b"/>
              <a:pathLst>
                <a:path w="6126480" h="1714500">
                  <a:moveTo>
                    <a:pt x="0" y="1714500"/>
                  </a:moveTo>
                  <a:lnTo>
                    <a:pt x="6126479" y="1714500"/>
                  </a:lnTo>
                  <a:lnTo>
                    <a:pt x="6126479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49995" y="4236720"/>
              <a:ext cx="457200" cy="344805"/>
            </a:xfrm>
            <a:custGeom>
              <a:avLst/>
              <a:gdLst/>
              <a:ahLst/>
              <a:cxnLst/>
              <a:rect l="l" t="t" r="r" b="b"/>
              <a:pathLst>
                <a:path w="457200" h="344804">
                  <a:moveTo>
                    <a:pt x="0" y="344423"/>
                  </a:moveTo>
                  <a:lnTo>
                    <a:pt x="457200" y="344423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44423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17331" y="2391791"/>
              <a:ext cx="476250" cy="1850389"/>
            </a:xfrm>
            <a:custGeom>
              <a:avLst/>
              <a:gdLst/>
              <a:ahLst/>
              <a:cxnLst/>
              <a:rect l="l" t="t" r="r" b="b"/>
              <a:pathLst>
                <a:path w="476250" h="1850389">
                  <a:moveTo>
                    <a:pt x="52640" y="56087"/>
                  </a:moveTo>
                  <a:lnTo>
                    <a:pt x="44058" y="83462"/>
                  </a:lnTo>
                  <a:lnTo>
                    <a:pt x="447548" y="1850009"/>
                  </a:lnTo>
                  <a:lnTo>
                    <a:pt x="475869" y="1843532"/>
                  </a:lnTo>
                  <a:lnTo>
                    <a:pt x="72237" y="77026"/>
                  </a:lnTo>
                  <a:lnTo>
                    <a:pt x="52640" y="56087"/>
                  </a:lnTo>
                  <a:close/>
                </a:path>
                <a:path w="476250" h="1850389">
                  <a:moveTo>
                    <a:pt x="39877" y="0"/>
                  </a:moveTo>
                  <a:lnTo>
                    <a:pt x="2413" y="119761"/>
                  </a:lnTo>
                  <a:lnTo>
                    <a:pt x="0" y="127381"/>
                  </a:lnTo>
                  <a:lnTo>
                    <a:pt x="4191" y="135509"/>
                  </a:lnTo>
                  <a:lnTo>
                    <a:pt x="11938" y="137922"/>
                  </a:lnTo>
                  <a:lnTo>
                    <a:pt x="19558" y="140208"/>
                  </a:lnTo>
                  <a:lnTo>
                    <a:pt x="27686" y="136017"/>
                  </a:lnTo>
                  <a:lnTo>
                    <a:pt x="29972" y="128397"/>
                  </a:lnTo>
                  <a:lnTo>
                    <a:pt x="44058" y="83462"/>
                  </a:lnTo>
                  <a:lnTo>
                    <a:pt x="32131" y="31242"/>
                  </a:lnTo>
                  <a:lnTo>
                    <a:pt x="60325" y="24892"/>
                  </a:lnTo>
                  <a:lnTo>
                    <a:pt x="63179" y="24892"/>
                  </a:lnTo>
                  <a:lnTo>
                    <a:pt x="39877" y="0"/>
                  </a:lnTo>
                  <a:close/>
                </a:path>
                <a:path w="476250" h="1850389">
                  <a:moveTo>
                    <a:pt x="63179" y="24892"/>
                  </a:moveTo>
                  <a:lnTo>
                    <a:pt x="60325" y="24892"/>
                  </a:lnTo>
                  <a:lnTo>
                    <a:pt x="72237" y="77026"/>
                  </a:lnTo>
                  <a:lnTo>
                    <a:pt x="109854" y="117221"/>
                  </a:lnTo>
                  <a:lnTo>
                    <a:pt x="119125" y="117475"/>
                  </a:lnTo>
                  <a:lnTo>
                    <a:pt x="124968" y="112013"/>
                  </a:lnTo>
                  <a:lnTo>
                    <a:pt x="130683" y="106553"/>
                  </a:lnTo>
                  <a:lnTo>
                    <a:pt x="131064" y="97409"/>
                  </a:lnTo>
                  <a:lnTo>
                    <a:pt x="63179" y="24892"/>
                  </a:lnTo>
                  <a:close/>
                </a:path>
                <a:path w="476250" h="1850389">
                  <a:moveTo>
                    <a:pt x="60325" y="24892"/>
                  </a:moveTo>
                  <a:lnTo>
                    <a:pt x="32131" y="31242"/>
                  </a:lnTo>
                  <a:lnTo>
                    <a:pt x="44058" y="83462"/>
                  </a:lnTo>
                  <a:lnTo>
                    <a:pt x="52640" y="56087"/>
                  </a:lnTo>
                  <a:lnTo>
                    <a:pt x="35687" y="37973"/>
                  </a:lnTo>
                  <a:lnTo>
                    <a:pt x="60071" y="32385"/>
                  </a:lnTo>
                  <a:lnTo>
                    <a:pt x="62037" y="32385"/>
                  </a:lnTo>
                  <a:lnTo>
                    <a:pt x="60325" y="24892"/>
                  </a:lnTo>
                  <a:close/>
                </a:path>
                <a:path w="476250" h="1850389">
                  <a:moveTo>
                    <a:pt x="62037" y="32385"/>
                  </a:moveTo>
                  <a:lnTo>
                    <a:pt x="60071" y="32385"/>
                  </a:lnTo>
                  <a:lnTo>
                    <a:pt x="52640" y="56087"/>
                  </a:lnTo>
                  <a:lnTo>
                    <a:pt x="72237" y="77026"/>
                  </a:lnTo>
                  <a:lnTo>
                    <a:pt x="62037" y="32385"/>
                  </a:lnTo>
                  <a:close/>
                </a:path>
                <a:path w="476250" h="1850389">
                  <a:moveTo>
                    <a:pt x="60071" y="32385"/>
                  </a:moveTo>
                  <a:lnTo>
                    <a:pt x="35687" y="37973"/>
                  </a:lnTo>
                  <a:lnTo>
                    <a:pt x="52640" y="56087"/>
                  </a:lnTo>
                  <a:lnTo>
                    <a:pt x="60071" y="323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24443" y="2060448"/>
              <a:ext cx="454659" cy="330835"/>
            </a:xfrm>
            <a:custGeom>
              <a:avLst/>
              <a:gdLst/>
              <a:ahLst/>
              <a:cxnLst/>
              <a:rect l="l" t="t" r="r" b="b"/>
              <a:pathLst>
                <a:path w="454659" h="330835">
                  <a:moveTo>
                    <a:pt x="0" y="330708"/>
                  </a:moveTo>
                  <a:lnTo>
                    <a:pt x="454151" y="330708"/>
                  </a:lnTo>
                  <a:lnTo>
                    <a:pt x="454151" y="0"/>
                  </a:lnTo>
                  <a:lnTo>
                    <a:pt x="0" y="0"/>
                  </a:lnTo>
                  <a:lnTo>
                    <a:pt x="0" y="330708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80274" y="2417953"/>
              <a:ext cx="890269" cy="2597150"/>
            </a:xfrm>
            <a:custGeom>
              <a:avLst/>
              <a:gdLst/>
              <a:ahLst/>
              <a:cxnLst/>
              <a:rect l="l" t="t" r="r" b="b"/>
              <a:pathLst>
                <a:path w="890270" h="2597150">
                  <a:moveTo>
                    <a:pt x="20574" y="2455291"/>
                  </a:moveTo>
                  <a:lnTo>
                    <a:pt x="12826" y="2457069"/>
                  </a:lnTo>
                  <a:lnTo>
                    <a:pt x="4952" y="2458720"/>
                  </a:lnTo>
                  <a:lnTo>
                    <a:pt x="0" y="2466340"/>
                  </a:lnTo>
                  <a:lnTo>
                    <a:pt x="1650" y="2474214"/>
                  </a:lnTo>
                  <a:lnTo>
                    <a:pt x="28067" y="2596769"/>
                  </a:lnTo>
                  <a:lnTo>
                    <a:pt x="53641" y="2574036"/>
                  </a:lnTo>
                  <a:lnTo>
                    <a:pt x="50673" y="2574036"/>
                  </a:lnTo>
                  <a:lnTo>
                    <a:pt x="23241" y="2565019"/>
                  </a:lnTo>
                  <a:lnTo>
                    <a:pt x="39895" y="2514108"/>
                  </a:lnTo>
                  <a:lnTo>
                    <a:pt x="29972" y="2468118"/>
                  </a:lnTo>
                  <a:lnTo>
                    <a:pt x="28321" y="2460244"/>
                  </a:lnTo>
                  <a:lnTo>
                    <a:pt x="20574" y="2455291"/>
                  </a:lnTo>
                  <a:close/>
                </a:path>
                <a:path w="890270" h="2597150">
                  <a:moveTo>
                    <a:pt x="39895" y="2514108"/>
                  </a:moveTo>
                  <a:lnTo>
                    <a:pt x="23241" y="2565019"/>
                  </a:lnTo>
                  <a:lnTo>
                    <a:pt x="50673" y="2574036"/>
                  </a:lnTo>
                  <a:lnTo>
                    <a:pt x="53165" y="2566416"/>
                  </a:lnTo>
                  <a:lnTo>
                    <a:pt x="51180" y="2566416"/>
                  </a:lnTo>
                  <a:lnTo>
                    <a:pt x="27304" y="2558669"/>
                  </a:lnTo>
                  <a:lnTo>
                    <a:pt x="45937" y="2542113"/>
                  </a:lnTo>
                  <a:lnTo>
                    <a:pt x="39895" y="2514108"/>
                  </a:lnTo>
                  <a:close/>
                </a:path>
                <a:path w="890270" h="2597150">
                  <a:moveTo>
                    <a:pt x="108457" y="2486533"/>
                  </a:moveTo>
                  <a:lnTo>
                    <a:pt x="67337" y="2523099"/>
                  </a:lnTo>
                  <a:lnTo>
                    <a:pt x="50673" y="2574036"/>
                  </a:lnTo>
                  <a:lnTo>
                    <a:pt x="53641" y="2574036"/>
                  </a:lnTo>
                  <a:lnTo>
                    <a:pt x="121793" y="2513457"/>
                  </a:lnTo>
                  <a:lnTo>
                    <a:pt x="127761" y="2508250"/>
                  </a:lnTo>
                  <a:lnTo>
                    <a:pt x="128270" y="2498979"/>
                  </a:lnTo>
                  <a:lnTo>
                    <a:pt x="117601" y="2487041"/>
                  </a:lnTo>
                  <a:lnTo>
                    <a:pt x="108457" y="2486533"/>
                  </a:lnTo>
                  <a:close/>
                </a:path>
                <a:path w="890270" h="2597150">
                  <a:moveTo>
                    <a:pt x="45937" y="2542113"/>
                  </a:moveTo>
                  <a:lnTo>
                    <a:pt x="27304" y="2558669"/>
                  </a:lnTo>
                  <a:lnTo>
                    <a:pt x="51180" y="2566416"/>
                  </a:lnTo>
                  <a:lnTo>
                    <a:pt x="45937" y="2542113"/>
                  </a:lnTo>
                  <a:close/>
                </a:path>
                <a:path w="890270" h="2597150">
                  <a:moveTo>
                    <a:pt x="67337" y="2523099"/>
                  </a:moveTo>
                  <a:lnTo>
                    <a:pt x="45937" y="2542113"/>
                  </a:lnTo>
                  <a:lnTo>
                    <a:pt x="51180" y="2566416"/>
                  </a:lnTo>
                  <a:lnTo>
                    <a:pt x="53165" y="2566416"/>
                  </a:lnTo>
                  <a:lnTo>
                    <a:pt x="67337" y="2523099"/>
                  </a:lnTo>
                  <a:close/>
                </a:path>
                <a:path w="890270" h="2597150">
                  <a:moveTo>
                    <a:pt x="862329" y="0"/>
                  </a:moveTo>
                  <a:lnTo>
                    <a:pt x="39895" y="2514108"/>
                  </a:lnTo>
                  <a:lnTo>
                    <a:pt x="45937" y="2542113"/>
                  </a:lnTo>
                  <a:lnTo>
                    <a:pt x="67337" y="2523099"/>
                  </a:lnTo>
                  <a:lnTo>
                    <a:pt x="889889" y="8889"/>
                  </a:lnTo>
                  <a:lnTo>
                    <a:pt x="8623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2979" y="1772412"/>
              <a:ext cx="1927860" cy="131445"/>
            </a:xfrm>
            <a:custGeom>
              <a:avLst/>
              <a:gdLst/>
              <a:ahLst/>
              <a:cxnLst/>
              <a:rect l="l" t="t" r="r" b="b"/>
              <a:pathLst>
                <a:path w="1927860" h="131444">
                  <a:moveTo>
                    <a:pt x="1927860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1927860" y="131063"/>
                  </a:lnTo>
                  <a:lnTo>
                    <a:pt x="1927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2979" y="1772412"/>
              <a:ext cx="1927860" cy="131445"/>
            </a:xfrm>
            <a:custGeom>
              <a:avLst/>
              <a:gdLst/>
              <a:ahLst/>
              <a:cxnLst/>
              <a:rect l="l" t="t" r="r" b="b"/>
              <a:pathLst>
                <a:path w="1927860" h="131444">
                  <a:moveTo>
                    <a:pt x="0" y="131063"/>
                  </a:moveTo>
                  <a:lnTo>
                    <a:pt x="1927860" y="131063"/>
                  </a:lnTo>
                  <a:lnTo>
                    <a:pt x="1927860" y="0"/>
                  </a:lnTo>
                  <a:lnTo>
                    <a:pt x="0" y="0"/>
                  </a:lnTo>
                  <a:lnTo>
                    <a:pt x="0" y="13106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61719" y="1754251"/>
            <a:ext cx="755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RPA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FLEURY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41918"/>
            <a:ext cx="9144000" cy="516255"/>
            <a:chOff x="0" y="6341918"/>
            <a:chExt cx="9144000" cy="516255"/>
          </a:xfrm>
        </p:grpSpPr>
        <p:sp>
          <p:nvSpPr>
            <p:cNvPr id="3" name="object 3"/>
            <p:cNvSpPr/>
            <p:nvPr/>
          </p:nvSpPr>
          <p:spPr>
            <a:xfrm>
              <a:off x="0" y="6752844"/>
              <a:ext cx="9144000" cy="105410"/>
            </a:xfrm>
            <a:custGeom>
              <a:avLst/>
              <a:gdLst/>
              <a:ahLst/>
              <a:cxnLst/>
              <a:rect l="l" t="t" r="r" b="b"/>
              <a:pathLst>
                <a:path w="9144000" h="105409">
                  <a:moveTo>
                    <a:pt x="9144000" y="0"/>
                  </a:moveTo>
                  <a:lnTo>
                    <a:pt x="0" y="0"/>
                  </a:lnTo>
                  <a:lnTo>
                    <a:pt x="0" y="105153"/>
                  </a:lnTo>
                  <a:lnTo>
                    <a:pt x="9144000" y="10515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0B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2665" y="3428822"/>
            <a:ext cx="4879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D368B"/>
                </a:solidFill>
              </a:rPr>
              <a:t>Autres</a:t>
            </a:r>
            <a:r>
              <a:rPr sz="4000" spc="-25" dirty="0">
                <a:solidFill>
                  <a:srgbClr val="6D368B"/>
                </a:solidFill>
              </a:rPr>
              <a:t> </a:t>
            </a:r>
            <a:r>
              <a:rPr sz="4000" spc="-5" dirty="0">
                <a:solidFill>
                  <a:srgbClr val="6D368B"/>
                </a:solidFill>
              </a:rPr>
              <a:t>fonctionnalités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954"/>
              <a:ext cx="9144000" cy="68290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" y="414527"/>
              <a:ext cx="667512" cy="5913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6916" y="6316979"/>
              <a:ext cx="1949196" cy="4114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69847"/>
              <a:ext cx="8959596" cy="46283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28522" y="397509"/>
            <a:ext cx="402082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63398A"/>
                </a:solidFill>
              </a:rPr>
              <a:t>Télécharger</a:t>
            </a:r>
            <a:r>
              <a:rPr sz="2900" spc="-70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la</a:t>
            </a:r>
            <a:r>
              <a:rPr sz="2900" spc="-25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demande</a:t>
            </a:r>
            <a:endParaRPr sz="2900"/>
          </a:p>
        </p:txBody>
      </p:sp>
      <p:grpSp>
        <p:nvGrpSpPr>
          <p:cNvPr id="8" name="object 8"/>
          <p:cNvGrpSpPr/>
          <p:nvPr/>
        </p:nvGrpSpPr>
        <p:grpSpPr>
          <a:xfrm>
            <a:off x="1490472" y="2046732"/>
            <a:ext cx="7469505" cy="3991610"/>
            <a:chOff x="1490472" y="2046732"/>
            <a:chExt cx="7469505" cy="3991610"/>
          </a:xfrm>
        </p:grpSpPr>
        <p:sp>
          <p:nvSpPr>
            <p:cNvPr id="9" name="object 9"/>
            <p:cNvSpPr/>
            <p:nvPr/>
          </p:nvSpPr>
          <p:spPr>
            <a:xfrm>
              <a:off x="3400805" y="2061210"/>
              <a:ext cx="1704339" cy="391795"/>
            </a:xfrm>
            <a:custGeom>
              <a:avLst/>
              <a:gdLst/>
              <a:ahLst/>
              <a:cxnLst/>
              <a:rect l="l" t="t" r="r" b="b"/>
              <a:pathLst>
                <a:path w="1704339" h="391794">
                  <a:moveTo>
                    <a:pt x="0" y="391667"/>
                  </a:moveTo>
                  <a:lnTo>
                    <a:pt x="1703831" y="391667"/>
                  </a:lnTo>
                  <a:lnTo>
                    <a:pt x="1703831" y="0"/>
                  </a:lnTo>
                  <a:lnTo>
                    <a:pt x="0" y="0"/>
                  </a:lnTo>
                  <a:lnTo>
                    <a:pt x="0" y="391667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72918" y="2471927"/>
              <a:ext cx="1800225" cy="2508250"/>
            </a:xfrm>
            <a:custGeom>
              <a:avLst/>
              <a:gdLst/>
              <a:ahLst/>
              <a:cxnLst/>
              <a:rect l="l" t="t" r="r" b="b"/>
              <a:pathLst>
                <a:path w="1800225" h="2508250">
                  <a:moveTo>
                    <a:pt x="641096" y="13716"/>
                  </a:moveTo>
                  <a:lnTo>
                    <a:pt x="615569" y="0"/>
                  </a:lnTo>
                  <a:lnTo>
                    <a:pt x="28409" y="1090815"/>
                  </a:lnTo>
                  <a:lnTo>
                    <a:pt x="2921" y="1077087"/>
                  </a:lnTo>
                  <a:lnTo>
                    <a:pt x="0" y="1174115"/>
                  </a:lnTo>
                  <a:lnTo>
                    <a:pt x="79375" y="1118235"/>
                  </a:lnTo>
                  <a:lnTo>
                    <a:pt x="77482" y="1117219"/>
                  </a:lnTo>
                  <a:lnTo>
                    <a:pt x="53936" y="1104557"/>
                  </a:lnTo>
                  <a:lnTo>
                    <a:pt x="641096" y="13716"/>
                  </a:lnTo>
                  <a:close/>
                </a:path>
                <a:path w="1800225" h="2508250">
                  <a:moveTo>
                    <a:pt x="1800225" y="2469642"/>
                  </a:moveTo>
                  <a:lnTo>
                    <a:pt x="1780413" y="2459736"/>
                  </a:lnTo>
                  <a:lnTo>
                    <a:pt x="1724025" y="2431542"/>
                  </a:lnTo>
                  <a:lnTo>
                    <a:pt x="1724025" y="2459736"/>
                  </a:lnTo>
                  <a:lnTo>
                    <a:pt x="1440180" y="2459736"/>
                  </a:lnTo>
                  <a:lnTo>
                    <a:pt x="1440180" y="2479548"/>
                  </a:lnTo>
                  <a:lnTo>
                    <a:pt x="1724025" y="2479548"/>
                  </a:lnTo>
                  <a:lnTo>
                    <a:pt x="1724025" y="2507742"/>
                  </a:lnTo>
                  <a:lnTo>
                    <a:pt x="1780413" y="2479548"/>
                  </a:lnTo>
                  <a:lnTo>
                    <a:pt x="1800225" y="24696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7175" y="2564892"/>
              <a:ext cx="4122420" cy="34533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0472" y="3950208"/>
              <a:ext cx="2563367" cy="20878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14856" y="3933444"/>
              <a:ext cx="2552700" cy="2087880"/>
            </a:xfrm>
            <a:custGeom>
              <a:avLst/>
              <a:gdLst/>
              <a:ahLst/>
              <a:cxnLst/>
              <a:rect l="l" t="t" r="r" b="b"/>
              <a:pathLst>
                <a:path w="2552700" h="2087879">
                  <a:moveTo>
                    <a:pt x="0" y="2087879"/>
                  </a:moveTo>
                  <a:lnTo>
                    <a:pt x="2552699" y="2087879"/>
                  </a:lnTo>
                  <a:lnTo>
                    <a:pt x="2552699" y="0"/>
                  </a:lnTo>
                  <a:lnTo>
                    <a:pt x="0" y="0"/>
                  </a:lnTo>
                  <a:lnTo>
                    <a:pt x="0" y="2087879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33" y="4583810"/>
            <a:ext cx="9036431" cy="17285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0594" y="4219194"/>
            <a:ext cx="5576570" cy="338455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0"/>
              </a:spcBef>
            </a:pPr>
            <a:r>
              <a:rPr sz="1600" spc="-5" dirty="0">
                <a:latin typeface="Arial MT"/>
                <a:cs typeface="Arial MT"/>
              </a:rPr>
              <a:t>Habilitation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Direction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et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Idec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sans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accès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volet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médical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830451"/>
            <a:ext cx="9104630" cy="3846829"/>
            <a:chOff x="0" y="1830451"/>
            <a:chExt cx="9104630" cy="3846829"/>
          </a:xfrm>
        </p:grpSpPr>
        <p:sp>
          <p:nvSpPr>
            <p:cNvPr id="5" name="object 5"/>
            <p:cNvSpPr/>
            <p:nvPr/>
          </p:nvSpPr>
          <p:spPr>
            <a:xfrm>
              <a:off x="4203191" y="4546980"/>
              <a:ext cx="874394" cy="827405"/>
            </a:xfrm>
            <a:custGeom>
              <a:avLst/>
              <a:gdLst/>
              <a:ahLst/>
              <a:cxnLst/>
              <a:rect l="l" t="t" r="r" b="b"/>
              <a:pathLst>
                <a:path w="874395" h="827404">
                  <a:moveTo>
                    <a:pt x="800933" y="777888"/>
                  </a:moveTo>
                  <a:lnTo>
                    <a:pt x="781050" y="798957"/>
                  </a:lnTo>
                  <a:lnTo>
                    <a:pt x="874013" y="827024"/>
                  </a:lnTo>
                  <a:lnTo>
                    <a:pt x="859714" y="787781"/>
                  </a:lnTo>
                  <a:lnTo>
                    <a:pt x="811403" y="787781"/>
                  </a:lnTo>
                  <a:lnTo>
                    <a:pt x="800933" y="777888"/>
                  </a:lnTo>
                  <a:close/>
                </a:path>
                <a:path w="874395" h="827404">
                  <a:moveTo>
                    <a:pt x="820787" y="756852"/>
                  </a:moveTo>
                  <a:lnTo>
                    <a:pt x="800933" y="777888"/>
                  </a:lnTo>
                  <a:lnTo>
                    <a:pt x="811403" y="787781"/>
                  </a:lnTo>
                  <a:lnTo>
                    <a:pt x="831342" y="766826"/>
                  </a:lnTo>
                  <a:lnTo>
                    <a:pt x="820787" y="756852"/>
                  </a:lnTo>
                  <a:close/>
                </a:path>
                <a:path w="874395" h="827404">
                  <a:moveTo>
                    <a:pt x="840740" y="735711"/>
                  </a:moveTo>
                  <a:lnTo>
                    <a:pt x="820787" y="756852"/>
                  </a:lnTo>
                  <a:lnTo>
                    <a:pt x="831342" y="766826"/>
                  </a:lnTo>
                  <a:lnTo>
                    <a:pt x="811403" y="787781"/>
                  </a:lnTo>
                  <a:lnTo>
                    <a:pt x="859714" y="787781"/>
                  </a:lnTo>
                  <a:lnTo>
                    <a:pt x="840740" y="735711"/>
                  </a:lnTo>
                  <a:close/>
                </a:path>
                <a:path w="874395" h="827404">
                  <a:moveTo>
                    <a:pt x="19812" y="0"/>
                  </a:moveTo>
                  <a:lnTo>
                    <a:pt x="0" y="21082"/>
                  </a:lnTo>
                  <a:lnTo>
                    <a:pt x="800933" y="777888"/>
                  </a:lnTo>
                  <a:lnTo>
                    <a:pt x="820787" y="756852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77205" y="5446014"/>
              <a:ext cx="1681480" cy="216535"/>
            </a:xfrm>
            <a:custGeom>
              <a:avLst/>
              <a:gdLst/>
              <a:ahLst/>
              <a:cxnLst/>
              <a:rect l="l" t="t" r="r" b="b"/>
              <a:pathLst>
                <a:path w="1681479" h="216535">
                  <a:moveTo>
                    <a:pt x="0" y="216408"/>
                  </a:moveTo>
                  <a:lnTo>
                    <a:pt x="1680972" y="216408"/>
                  </a:lnTo>
                  <a:lnTo>
                    <a:pt x="1680972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30451"/>
              <a:ext cx="9104421" cy="227977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8522" y="407670"/>
            <a:ext cx="230124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63398A"/>
                </a:solidFill>
              </a:rPr>
              <a:t>Pièces</a:t>
            </a:r>
            <a:r>
              <a:rPr sz="2900" spc="-80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jointes</a:t>
            </a:r>
            <a:endParaRPr sz="2900"/>
          </a:p>
        </p:txBody>
      </p:sp>
      <p:sp>
        <p:nvSpPr>
          <p:cNvPr id="9" name="object 9"/>
          <p:cNvSpPr txBox="1"/>
          <p:nvPr/>
        </p:nvSpPr>
        <p:spPr>
          <a:xfrm>
            <a:off x="5511546" y="294893"/>
            <a:ext cx="3594100" cy="338455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600" spc="-5" dirty="0">
                <a:latin typeface="Arial MT"/>
                <a:cs typeface="Arial MT"/>
              </a:rPr>
              <a:t>Pour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consulter une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PJ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cliquez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ici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11369" y="649986"/>
            <a:ext cx="1010919" cy="2055495"/>
            <a:chOff x="5111369" y="649986"/>
            <a:chExt cx="1010919" cy="2055495"/>
          </a:xfrm>
        </p:grpSpPr>
        <p:sp>
          <p:nvSpPr>
            <p:cNvPr id="11" name="object 11"/>
            <p:cNvSpPr/>
            <p:nvPr/>
          </p:nvSpPr>
          <p:spPr>
            <a:xfrm>
              <a:off x="5538216" y="649986"/>
              <a:ext cx="86995" cy="1663064"/>
            </a:xfrm>
            <a:custGeom>
              <a:avLst/>
              <a:gdLst/>
              <a:ahLst/>
              <a:cxnLst/>
              <a:rect l="l" t="t" r="r" b="b"/>
              <a:pathLst>
                <a:path w="86995" h="1663064">
                  <a:moveTo>
                    <a:pt x="28956" y="1576069"/>
                  </a:moveTo>
                  <a:lnTo>
                    <a:pt x="0" y="1576069"/>
                  </a:lnTo>
                  <a:lnTo>
                    <a:pt x="43434" y="1662938"/>
                  </a:lnTo>
                  <a:lnTo>
                    <a:pt x="79629" y="1590548"/>
                  </a:lnTo>
                  <a:lnTo>
                    <a:pt x="28956" y="1590548"/>
                  </a:lnTo>
                  <a:lnTo>
                    <a:pt x="28956" y="1576069"/>
                  </a:lnTo>
                  <a:close/>
                </a:path>
                <a:path w="86995" h="1663064">
                  <a:moveTo>
                    <a:pt x="57912" y="0"/>
                  </a:moveTo>
                  <a:lnTo>
                    <a:pt x="28956" y="0"/>
                  </a:lnTo>
                  <a:lnTo>
                    <a:pt x="28956" y="1590548"/>
                  </a:lnTo>
                  <a:lnTo>
                    <a:pt x="57912" y="1590548"/>
                  </a:lnTo>
                  <a:lnTo>
                    <a:pt x="57912" y="0"/>
                  </a:lnTo>
                  <a:close/>
                </a:path>
                <a:path w="86995" h="1663064">
                  <a:moveTo>
                    <a:pt x="86868" y="1576069"/>
                  </a:moveTo>
                  <a:lnTo>
                    <a:pt x="57912" y="1576069"/>
                  </a:lnTo>
                  <a:lnTo>
                    <a:pt x="57912" y="1590548"/>
                  </a:lnTo>
                  <a:lnTo>
                    <a:pt x="79629" y="1590548"/>
                  </a:lnTo>
                  <a:lnTo>
                    <a:pt x="86868" y="15760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25974" y="2458974"/>
              <a:ext cx="981710" cy="231775"/>
            </a:xfrm>
            <a:custGeom>
              <a:avLst/>
              <a:gdLst/>
              <a:ahLst/>
              <a:cxnLst/>
              <a:rect l="l" t="t" r="r" b="b"/>
              <a:pathLst>
                <a:path w="981710" h="231775">
                  <a:moveTo>
                    <a:pt x="0" y="231648"/>
                  </a:moveTo>
                  <a:lnTo>
                    <a:pt x="981455" y="231648"/>
                  </a:lnTo>
                  <a:lnTo>
                    <a:pt x="981455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953" y="1073658"/>
            <a:ext cx="5184775" cy="830580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 marR="136525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Arial MT"/>
                <a:cs typeface="Arial MT"/>
              </a:rPr>
              <a:t>Deux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types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pièces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jointes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</a:t>
            </a:r>
            <a:r>
              <a:rPr sz="1600" b="1" spc="-5" dirty="0">
                <a:latin typeface="Arial"/>
                <a:cs typeface="Arial"/>
              </a:rPr>
              <a:t>non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médicale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ou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b="1" spc="-5" dirty="0">
                <a:latin typeface="Arial"/>
                <a:cs typeface="Arial"/>
              </a:rPr>
              <a:t>médicale</a:t>
            </a:r>
            <a:r>
              <a:rPr sz="1600" spc="-5" dirty="0">
                <a:latin typeface="Arial MT"/>
                <a:cs typeface="Arial MT"/>
              </a:rPr>
              <a:t>)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auxquelles vous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aurez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accès</a:t>
            </a:r>
            <a:r>
              <a:rPr sz="1600" spc="-5" dirty="0">
                <a:latin typeface="Arial MT"/>
                <a:cs typeface="Arial MT"/>
              </a:rPr>
              <a:t> en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fonction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votre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habilitation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(Medec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/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Idec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accès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au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volet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médical)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30421" y="1894839"/>
            <a:ext cx="2270760" cy="1158240"/>
            <a:chOff x="4130421" y="1894839"/>
            <a:chExt cx="2270760" cy="1158240"/>
          </a:xfrm>
        </p:grpSpPr>
        <p:sp>
          <p:nvSpPr>
            <p:cNvPr id="15" name="object 15"/>
            <p:cNvSpPr/>
            <p:nvPr/>
          </p:nvSpPr>
          <p:spPr>
            <a:xfrm>
              <a:off x="4130421" y="1894839"/>
              <a:ext cx="972819" cy="1132205"/>
            </a:xfrm>
            <a:custGeom>
              <a:avLst/>
              <a:gdLst/>
              <a:ahLst/>
              <a:cxnLst/>
              <a:rect l="l" t="t" r="r" b="b"/>
              <a:pathLst>
                <a:path w="972820" h="1132205">
                  <a:moveTo>
                    <a:pt x="972820" y="1131697"/>
                  </a:moveTo>
                  <a:lnTo>
                    <a:pt x="961390" y="1086104"/>
                  </a:lnTo>
                  <a:lnTo>
                    <a:pt x="949198" y="1037463"/>
                  </a:lnTo>
                  <a:lnTo>
                    <a:pt x="927277" y="1056259"/>
                  </a:lnTo>
                  <a:lnTo>
                    <a:pt x="325932" y="354558"/>
                  </a:lnTo>
                  <a:lnTo>
                    <a:pt x="899591" y="902119"/>
                  </a:lnTo>
                  <a:lnTo>
                    <a:pt x="879602" y="923036"/>
                  </a:lnTo>
                  <a:lnTo>
                    <a:pt x="972439" y="951611"/>
                  </a:lnTo>
                  <a:lnTo>
                    <a:pt x="958202" y="912114"/>
                  </a:lnTo>
                  <a:lnTo>
                    <a:pt x="939546" y="860298"/>
                  </a:lnTo>
                  <a:lnTo>
                    <a:pt x="919568" y="881202"/>
                  </a:lnTo>
                  <a:lnTo>
                    <a:pt x="137668" y="134874"/>
                  </a:lnTo>
                  <a:lnTo>
                    <a:pt x="22098" y="0"/>
                  </a:lnTo>
                  <a:lnTo>
                    <a:pt x="0" y="18796"/>
                  </a:lnTo>
                  <a:lnTo>
                    <a:pt x="76809" y="108445"/>
                  </a:lnTo>
                  <a:lnTo>
                    <a:pt x="72644" y="112776"/>
                  </a:lnTo>
                  <a:lnTo>
                    <a:pt x="116014" y="154178"/>
                  </a:lnTo>
                  <a:lnTo>
                    <a:pt x="905256" y="1075143"/>
                  </a:lnTo>
                  <a:lnTo>
                    <a:pt x="883285" y="1093978"/>
                  </a:lnTo>
                  <a:lnTo>
                    <a:pt x="972820" y="113169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03114" y="2702813"/>
              <a:ext cx="1283335" cy="335280"/>
            </a:xfrm>
            <a:custGeom>
              <a:avLst/>
              <a:gdLst/>
              <a:ahLst/>
              <a:cxnLst/>
              <a:rect l="l" t="t" r="r" b="b"/>
              <a:pathLst>
                <a:path w="1283335" h="335280">
                  <a:moveTo>
                    <a:pt x="36575" y="143255"/>
                  </a:moveTo>
                  <a:lnTo>
                    <a:pt x="1283208" y="143255"/>
                  </a:lnTo>
                  <a:lnTo>
                    <a:pt x="1283208" y="0"/>
                  </a:lnTo>
                  <a:lnTo>
                    <a:pt x="36575" y="0"/>
                  </a:lnTo>
                  <a:lnTo>
                    <a:pt x="36575" y="143255"/>
                  </a:lnTo>
                  <a:close/>
                </a:path>
                <a:path w="1283335" h="335280">
                  <a:moveTo>
                    <a:pt x="0" y="335279"/>
                  </a:moveTo>
                  <a:lnTo>
                    <a:pt x="1277112" y="335279"/>
                  </a:lnTo>
                  <a:lnTo>
                    <a:pt x="1277112" y="185927"/>
                  </a:lnTo>
                  <a:lnTo>
                    <a:pt x="0" y="185927"/>
                  </a:lnTo>
                  <a:lnTo>
                    <a:pt x="0" y="335279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20979"/>
            <a:chOff x="0" y="0"/>
            <a:chExt cx="9144000" cy="22097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19380"/>
            </a:xfrm>
            <a:custGeom>
              <a:avLst/>
              <a:gdLst/>
              <a:ahLst/>
              <a:cxnLst/>
              <a:rect l="l" t="t" r="r" b="b"/>
              <a:pathLst>
                <a:path w="9144000" h="119380">
                  <a:moveTo>
                    <a:pt x="9144000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144000" y="118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D3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2107"/>
              <a:ext cx="3456940" cy="119380"/>
            </a:xfrm>
            <a:custGeom>
              <a:avLst/>
              <a:gdLst/>
              <a:ahLst/>
              <a:cxnLst/>
              <a:rect l="l" t="t" r="r" b="b"/>
              <a:pathLst>
                <a:path w="3456940" h="119379">
                  <a:moveTo>
                    <a:pt x="3456432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3456432" y="118872"/>
                  </a:lnTo>
                  <a:lnTo>
                    <a:pt x="3456432" y="0"/>
                  </a:lnTo>
                  <a:close/>
                </a:path>
              </a:pathLst>
            </a:custGeom>
            <a:solidFill>
              <a:srgbClr val="E4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6341918"/>
            <a:ext cx="9144000" cy="516255"/>
            <a:chOff x="0" y="6341918"/>
            <a:chExt cx="9144000" cy="516255"/>
          </a:xfrm>
        </p:grpSpPr>
        <p:sp>
          <p:nvSpPr>
            <p:cNvPr id="6" name="object 6"/>
            <p:cNvSpPr/>
            <p:nvPr/>
          </p:nvSpPr>
          <p:spPr>
            <a:xfrm>
              <a:off x="0" y="6752844"/>
              <a:ext cx="9144000" cy="105410"/>
            </a:xfrm>
            <a:custGeom>
              <a:avLst/>
              <a:gdLst/>
              <a:ahLst/>
              <a:cxnLst/>
              <a:rect l="l" t="t" r="r" b="b"/>
              <a:pathLst>
                <a:path w="9144000" h="105409">
                  <a:moveTo>
                    <a:pt x="9144000" y="0"/>
                  </a:moveTo>
                  <a:lnTo>
                    <a:pt x="0" y="0"/>
                  </a:lnTo>
                  <a:lnTo>
                    <a:pt x="0" y="105153"/>
                  </a:lnTo>
                  <a:lnTo>
                    <a:pt x="9144000" y="10515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0B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95957" y="1806320"/>
            <a:ext cx="598424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dirty="0">
                <a:solidFill>
                  <a:srgbClr val="6D368B"/>
                </a:solidFill>
                <a:latin typeface="Arial"/>
                <a:cs typeface="Arial"/>
              </a:rPr>
              <a:t>Merci</a:t>
            </a:r>
            <a:r>
              <a:rPr sz="3800" b="1" spc="-15" dirty="0">
                <a:solidFill>
                  <a:srgbClr val="6D368B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6D368B"/>
                </a:solidFill>
                <a:latin typeface="Arial"/>
                <a:cs typeface="Arial"/>
              </a:rPr>
              <a:t>pour</a:t>
            </a:r>
            <a:r>
              <a:rPr sz="3800" b="1" spc="-30" dirty="0">
                <a:solidFill>
                  <a:srgbClr val="6D368B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6D368B"/>
                </a:solidFill>
                <a:latin typeface="Arial"/>
                <a:cs typeface="Arial"/>
              </a:rPr>
              <a:t>votre</a:t>
            </a:r>
            <a:r>
              <a:rPr sz="3800" b="1" spc="-20" dirty="0">
                <a:solidFill>
                  <a:srgbClr val="6D368B"/>
                </a:solidFill>
                <a:latin typeface="Arial"/>
                <a:cs typeface="Arial"/>
              </a:rPr>
              <a:t> </a:t>
            </a:r>
            <a:r>
              <a:rPr sz="3800" b="1" dirty="0">
                <a:solidFill>
                  <a:srgbClr val="6D368B"/>
                </a:solidFill>
                <a:latin typeface="Arial"/>
                <a:cs typeface="Arial"/>
              </a:rPr>
              <a:t>attention</a:t>
            </a:r>
            <a:endParaRPr sz="3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7191" y="3506470"/>
            <a:ext cx="782320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Pour </a:t>
            </a:r>
            <a:r>
              <a:rPr sz="2400" u="heavy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contacter </a:t>
            </a:r>
            <a:r>
              <a:rPr sz="2400" u="heavy" spc="-10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l’équipe</a:t>
            </a:r>
            <a:r>
              <a:rPr sz="2400" u="heavy" spc="50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15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ViaTrajectoire</a:t>
            </a:r>
            <a:r>
              <a:rPr sz="2400" u="heavy" spc="50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Nouvelle-Aquitaine:</a:t>
            </a:r>
            <a:endParaRPr sz="2400">
              <a:latin typeface="Arial MT"/>
              <a:cs typeface="Arial MT"/>
            </a:endParaRPr>
          </a:p>
          <a:p>
            <a:pPr marL="1443355" marR="1436370" indent="458470">
              <a:lnSpc>
                <a:spcPct val="170000"/>
              </a:lnSpc>
            </a:pPr>
            <a:r>
              <a:rPr sz="2400" spc="-5" dirty="0">
                <a:solidFill>
                  <a:srgbClr val="6D368B"/>
                </a:solidFill>
                <a:latin typeface="Arial MT"/>
                <a:cs typeface="Arial MT"/>
              </a:rPr>
              <a:t>Par</a:t>
            </a:r>
            <a:r>
              <a:rPr sz="2400" spc="10" dirty="0">
                <a:solidFill>
                  <a:srgbClr val="6D368B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6D368B"/>
                </a:solidFill>
                <a:latin typeface="Arial MT"/>
                <a:cs typeface="Arial MT"/>
              </a:rPr>
              <a:t>téléphone</a:t>
            </a:r>
            <a:r>
              <a:rPr sz="2400" spc="15" dirty="0">
                <a:solidFill>
                  <a:srgbClr val="6D368B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D368B"/>
                </a:solidFill>
                <a:latin typeface="Arial MT"/>
                <a:cs typeface="Arial MT"/>
              </a:rPr>
              <a:t>: </a:t>
            </a:r>
            <a:r>
              <a:rPr sz="2400" spc="-5" dirty="0">
                <a:solidFill>
                  <a:srgbClr val="6D368B"/>
                </a:solidFill>
                <a:latin typeface="Arial MT"/>
                <a:cs typeface="Arial MT"/>
              </a:rPr>
              <a:t>0805</a:t>
            </a:r>
            <a:r>
              <a:rPr sz="2400" spc="10" dirty="0">
                <a:solidFill>
                  <a:srgbClr val="6D368B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6D368B"/>
                </a:solidFill>
                <a:latin typeface="Arial MT"/>
                <a:cs typeface="Arial MT"/>
              </a:rPr>
              <a:t>690</a:t>
            </a:r>
            <a:r>
              <a:rPr sz="2400" spc="-10" dirty="0">
                <a:solidFill>
                  <a:srgbClr val="6D368B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6D368B"/>
                </a:solidFill>
                <a:latin typeface="Arial MT"/>
                <a:cs typeface="Arial MT"/>
              </a:rPr>
              <a:t>656 </a:t>
            </a:r>
            <a:r>
              <a:rPr sz="2400" dirty="0">
                <a:solidFill>
                  <a:srgbClr val="6D368B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6D368B"/>
                </a:solidFill>
                <a:latin typeface="Arial MT"/>
                <a:cs typeface="Arial MT"/>
              </a:rPr>
              <a:t>Par</a:t>
            </a:r>
            <a:r>
              <a:rPr sz="2400" spc="25" dirty="0">
                <a:solidFill>
                  <a:srgbClr val="6D368B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6D368B"/>
                </a:solidFill>
                <a:latin typeface="Arial MT"/>
                <a:cs typeface="Arial MT"/>
              </a:rPr>
              <a:t>email</a:t>
            </a:r>
            <a:r>
              <a:rPr sz="2400" spc="25" dirty="0">
                <a:solidFill>
                  <a:srgbClr val="6D368B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D368B"/>
                </a:solidFill>
                <a:latin typeface="Arial MT"/>
                <a:cs typeface="Arial MT"/>
              </a:rPr>
              <a:t>:</a:t>
            </a:r>
            <a:r>
              <a:rPr sz="2400" spc="5" dirty="0">
                <a:solidFill>
                  <a:srgbClr val="6D368B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6D368B"/>
                </a:solidFill>
                <a:latin typeface="Arial MT"/>
                <a:cs typeface="Arial MT"/>
                <a:hlinkClick r:id="rId5"/>
              </a:rPr>
              <a:t>infos@viatrajectoire-na.fr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596" y="341503"/>
            <a:ext cx="4485005" cy="461665"/>
          </a:xfrm>
        </p:spPr>
        <p:txBody>
          <a:bodyPr/>
          <a:lstStyle/>
          <a:p>
            <a:r>
              <a:rPr lang="fr-FR" dirty="0" smtClean="0"/>
              <a:t>Dossier </a:t>
            </a:r>
            <a:r>
              <a:rPr lang="fr-FR" dirty="0" smtClean="0"/>
              <a:t>Vue Usager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20290" b="17391"/>
          <a:stretch/>
        </p:blipFill>
        <p:spPr>
          <a:xfrm>
            <a:off x="0" y="914400"/>
            <a:ext cx="9144000" cy="276825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 rotWithShape="1">
          <a:blip r:embed="rId3"/>
          <a:srcRect t="22330" b="20244"/>
          <a:stretch/>
        </p:blipFill>
        <p:spPr bwMode="auto">
          <a:xfrm>
            <a:off x="152400" y="3733800"/>
            <a:ext cx="8763000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lipse 5"/>
          <p:cNvSpPr/>
          <p:nvPr/>
        </p:nvSpPr>
        <p:spPr>
          <a:xfrm>
            <a:off x="7315200" y="2106562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858000" y="48006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/>
          <p:nvPr/>
        </p:nvPicPr>
        <p:blipFill rotWithShape="1">
          <a:blip r:embed="rId4"/>
          <a:srcRect l="34381" t="13009" r="34414" b="56049"/>
          <a:stretch/>
        </p:blipFill>
        <p:spPr bwMode="auto">
          <a:xfrm>
            <a:off x="3733800" y="5410200"/>
            <a:ext cx="22860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5"/>
          <a:srcRect l="79187" t="50535" r="14282" b="46855"/>
          <a:stretch/>
        </p:blipFill>
        <p:spPr bwMode="auto">
          <a:xfrm>
            <a:off x="7872046" y="1979880"/>
            <a:ext cx="1129030" cy="253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/>
          <p:nvPr/>
        </p:nvPicPr>
        <p:blipFill rotWithShape="1">
          <a:blip r:embed="rId6"/>
          <a:srcRect l="80594" t="50574" r="14273" b="46270"/>
          <a:stretch/>
        </p:blipFill>
        <p:spPr bwMode="auto">
          <a:xfrm>
            <a:off x="7872046" y="1676400"/>
            <a:ext cx="990600" cy="290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5"/>
          <a:srcRect l="12975" t="68432" r="75878" b="26533"/>
          <a:stretch/>
        </p:blipFill>
        <p:spPr bwMode="auto">
          <a:xfrm>
            <a:off x="7872046" y="2287211"/>
            <a:ext cx="1195754" cy="303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/>
        </p:nvPicPr>
        <p:blipFill rotWithShape="1">
          <a:blip r:embed="rId7"/>
          <a:srcRect l="80300" t="50464" r="14324" b="46347"/>
          <a:stretch/>
        </p:blipFill>
        <p:spPr bwMode="auto">
          <a:xfrm>
            <a:off x="7872046" y="2698884"/>
            <a:ext cx="1097280" cy="365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/>
          <p:cNvPicPr/>
          <p:nvPr/>
        </p:nvPicPr>
        <p:blipFill rotWithShape="1">
          <a:blip r:embed="rId8"/>
          <a:srcRect l="77476" t="50554" r="13483" b="46247"/>
          <a:stretch/>
        </p:blipFill>
        <p:spPr bwMode="auto">
          <a:xfrm>
            <a:off x="7727266" y="3172727"/>
            <a:ext cx="1280160" cy="254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8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1596" y="341503"/>
            <a:ext cx="67252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Accéder</a:t>
            </a:r>
            <a:r>
              <a:rPr spc="-15" dirty="0"/>
              <a:t> </a:t>
            </a:r>
            <a:r>
              <a:rPr spc="-5" dirty="0"/>
              <a:t>au</a:t>
            </a:r>
            <a:r>
              <a:rPr spc="-50" dirty="0"/>
              <a:t> </a:t>
            </a:r>
            <a:r>
              <a:rPr dirty="0"/>
              <a:t>TDB</a:t>
            </a:r>
            <a:r>
              <a:rPr spc="5" dirty="0"/>
              <a:t> </a:t>
            </a:r>
            <a:r>
              <a:rPr spc="-5" dirty="0"/>
              <a:t>des</a:t>
            </a:r>
            <a:r>
              <a:rPr spc="-20" dirty="0"/>
              <a:t> </a:t>
            </a:r>
            <a:r>
              <a:rPr spc="-5" dirty="0"/>
              <a:t>Demandes</a:t>
            </a:r>
            <a:r>
              <a:rPr spc="-10" dirty="0"/>
              <a:t> </a:t>
            </a:r>
            <a:r>
              <a:rPr spc="-5" dirty="0"/>
              <a:t>reçues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1269491"/>
            <a:ext cx="8994647" cy="50383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70482" y="2779014"/>
            <a:ext cx="3794760" cy="585470"/>
          </a:xfrm>
          <a:prstGeom prst="rect">
            <a:avLst/>
          </a:prstGeom>
          <a:solidFill>
            <a:srgbClr val="FFFFFF"/>
          </a:solidFill>
          <a:ln w="28955">
            <a:solidFill>
              <a:srgbClr val="FF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partir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l’onglet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«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Grand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Age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»,</a:t>
            </a:r>
            <a:endParaRPr sz="1600">
              <a:latin typeface="Arial MT"/>
              <a:cs typeface="Arial MT"/>
            </a:endParaRPr>
          </a:p>
          <a:p>
            <a:pPr marL="90805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cliquez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«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demandes reçues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».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99180" y="1386839"/>
            <a:ext cx="2760980" cy="1379220"/>
            <a:chOff x="3099180" y="1386839"/>
            <a:chExt cx="2760980" cy="1379220"/>
          </a:xfrm>
        </p:grpSpPr>
        <p:sp>
          <p:nvSpPr>
            <p:cNvPr id="6" name="object 6"/>
            <p:cNvSpPr/>
            <p:nvPr/>
          </p:nvSpPr>
          <p:spPr>
            <a:xfrm>
              <a:off x="4187189" y="1401317"/>
              <a:ext cx="1658620" cy="634365"/>
            </a:xfrm>
            <a:custGeom>
              <a:avLst/>
              <a:gdLst/>
              <a:ahLst/>
              <a:cxnLst/>
              <a:rect l="l" t="t" r="r" b="b"/>
              <a:pathLst>
                <a:path w="1658620" h="634364">
                  <a:moveTo>
                    <a:pt x="1524" y="252984"/>
                  </a:moveTo>
                  <a:lnTo>
                    <a:pt x="865632" y="252984"/>
                  </a:lnTo>
                  <a:lnTo>
                    <a:pt x="865632" y="0"/>
                  </a:lnTo>
                  <a:lnTo>
                    <a:pt x="1524" y="0"/>
                  </a:lnTo>
                  <a:lnTo>
                    <a:pt x="1524" y="252984"/>
                  </a:lnTo>
                  <a:close/>
                </a:path>
                <a:path w="1658620" h="634364">
                  <a:moveTo>
                    <a:pt x="0" y="633984"/>
                  </a:moveTo>
                  <a:lnTo>
                    <a:pt x="1658112" y="633984"/>
                  </a:lnTo>
                  <a:lnTo>
                    <a:pt x="1658112" y="333756"/>
                  </a:lnTo>
                  <a:lnTo>
                    <a:pt x="0" y="333756"/>
                  </a:lnTo>
                  <a:lnTo>
                    <a:pt x="0" y="63398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9180" y="1885949"/>
              <a:ext cx="1087755" cy="880110"/>
            </a:xfrm>
            <a:custGeom>
              <a:avLst/>
              <a:gdLst/>
              <a:ahLst/>
              <a:cxnLst/>
              <a:rect l="l" t="t" r="r" b="b"/>
              <a:pathLst>
                <a:path w="1087754" h="880110">
                  <a:moveTo>
                    <a:pt x="1010939" y="43246"/>
                  </a:moveTo>
                  <a:lnTo>
                    <a:pt x="0" y="857123"/>
                  </a:lnTo>
                  <a:lnTo>
                    <a:pt x="18033" y="879601"/>
                  </a:lnTo>
                  <a:lnTo>
                    <a:pt x="1029079" y="65741"/>
                  </a:lnTo>
                  <a:lnTo>
                    <a:pt x="1010939" y="43246"/>
                  </a:lnTo>
                  <a:close/>
                </a:path>
                <a:path w="1087754" h="880110">
                  <a:moveTo>
                    <a:pt x="1072074" y="34162"/>
                  </a:moveTo>
                  <a:lnTo>
                    <a:pt x="1022222" y="34162"/>
                  </a:lnTo>
                  <a:lnTo>
                    <a:pt x="1040383" y="56641"/>
                  </a:lnTo>
                  <a:lnTo>
                    <a:pt x="1029079" y="65741"/>
                  </a:lnTo>
                  <a:lnTo>
                    <a:pt x="1047242" y="88264"/>
                  </a:lnTo>
                  <a:lnTo>
                    <a:pt x="1072074" y="34162"/>
                  </a:lnTo>
                  <a:close/>
                </a:path>
                <a:path w="1087754" h="880110">
                  <a:moveTo>
                    <a:pt x="1022222" y="34162"/>
                  </a:moveTo>
                  <a:lnTo>
                    <a:pt x="1010939" y="43246"/>
                  </a:lnTo>
                  <a:lnTo>
                    <a:pt x="1029079" y="65741"/>
                  </a:lnTo>
                  <a:lnTo>
                    <a:pt x="1040383" y="56641"/>
                  </a:lnTo>
                  <a:lnTo>
                    <a:pt x="1022222" y="34162"/>
                  </a:lnTo>
                  <a:close/>
                </a:path>
                <a:path w="1087754" h="880110">
                  <a:moveTo>
                    <a:pt x="1087755" y="0"/>
                  </a:moveTo>
                  <a:lnTo>
                    <a:pt x="992758" y="20700"/>
                  </a:lnTo>
                  <a:lnTo>
                    <a:pt x="1010939" y="43246"/>
                  </a:lnTo>
                  <a:lnTo>
                    <a:pt x="1022222" y="34162"/>
                  </a:lnTo>
                  <a:lnTo>
                    <a:pt x="1072074" y="34162"/>
                  </a:lnTo>
                  <a:lnTo>
                    <a:pt x="10877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776081" y="6389942"/>
            <a:ext cx="2038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pc="-5" dirty="0">
                <a:latin typeface="Arial MT"/>
                <a:cs typeface="Arial MT"/>
              </a:rPr>
              <a:t>4</a:t>
            </a:fld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604" y="1927860"/>
              <a:ext cx="6573011" cy="11247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4727447"/>
              <a:ext cx="6441947" cy="3855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604" y="5173979"/>
              <a:ext cx="6332220" cy="11033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368" y="3678935"/>
              <a:ext cx="6556248" cy="10485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604" y="3052572"/>
              <a:ext cx="6434328" cy="62788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1596" y="341503"/>
            <a:ext cx="3580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Un</a:t>
            </a:r>
            <a:r>
              <a:rPr spc="-10" dirty="0"/>
              <a:t> </a:t>
            </a:r>
            <a:r>
              <a:rPr spc="-5" dirty="0"/>
              <a:t>dossier</a:t>
            </a:r>
            <a:r>
              <a:rPr spc="-20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5" dirty="0"/>
              <a:t>3 volets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0070" y="953007"/>
            <a:ext cx="8495665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2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Le dossier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demande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divisé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 trois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volets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: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administratif,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médical,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autonomie.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trois </a:t>
            </a:r>
            <a:r>
              <a:rPr sz="1800" spc="-5" dirty="0">
                <a:latin typeface="Arial MT"/>
                <a:cs typeface="Arial MT"/>
              </a:rPr>
              <a:t>volets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sont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affichés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suite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autres.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93358" y="5212841"/>
            <a:ext cx="2741930" cy="923925"/>
          </a:xfrm>
          <a:custGeom>
            <a:avLst/>
            <a:gdLst/>
            <a:ahLst/>
            <a:cxnLst/>
            <a:rect l="l" t="t" r="r" b="b"/>
            <a:pathLst>
              <a:path w="2741929" h="923925">
                <a:moveTo>
                  <a:pt x="0" y="923543"/>
                </a:moveTo>
                <a:lnTo>
                  <a:pt x="2741676" y="923543"/>
                </a:lnTo>
                <a:lnTo>
                  <a:pt x="2741676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73114" y="5240782"/>
            <a:ext cx="2540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Le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contenu </a:t>
            </a:r>
            <a:r>
              <a:rPr sz="1800" dirty="0">
                <a:latin typeface="Arial MT"/>
                <a:cs typeface="Arial MT"/>
              </a:rPr>
              <a:t>est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visible en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fonction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des</a:t>
            </a:r>
            <a:r>
              <a:rPr sz="1800" spc="-5" dirty="0">
                <a:latin typeface="Arial MT"/>
                <a:cs typeface="Arial MT"/>
              </a:rPr>
              <a:t> droits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d’accès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l’utilisateur.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1104" y="4165091"/>
            <a:ext cx="5854065" cy="2095500"/>
            <a:chOff x="451104" y="4165091"/>
            <a:chExt cx="5854065" cy="2095500"/>
          </a:xfrm>
        </p:grpSpPr>
        <p:sp>
          <p:nvSpPr>
            <p:cNvPr id="13" name="object 13"/>
            <p:cNvSpPr/>
            <p:nvPr/>
          </p:nvSpPr>
          <p:spPr>
            <a:xfrm>
              <a:off x="5849874" y="5113781"/>
              <a:ext cx="455295" cy="570230"/>
            </a:xfrm>
            <a:custGeom>
              <a:avLst/>
              <a:gdLst/>
              <a:ahLst/>
              <a:cxnLst/>
              <a:rect l="l" t="t" r="r" b="b"/>
              <a:pathLst>
                <a:path w="455295" h="570229">
                  <a:moveTo>
                    <a:pt x="35608" y="45011"/>
                  </a:moveTo>
                  <a:lnTo>
                    <a:pt x="39626" y="73387"/>
                  </a:lnTo>
                  <a:lnTo>
                    <a:pt x="432435" y="569785"/>
                  </a:lnTo>
                  <a:lnTo>
                    <a:pt x="455040" y="551815"/>
                  </a:lnTo>
                  <a:lnTo>
                    <a:pt x="62322" y="55472"/>
                  </a:lnTo>
                  <a:lnTo>
                    <a:pt x="35608" y="45011"/>
                  </a:lnTo>
                  <a:close/>
                </a:path>
                <a:path w="455295" h="570229">
                  <a:moveTo>
                    <a:pt x="0" y="0"/>
                  </a:moveTo>
                  <a:lnTo>
                    <a:pt x="17652" y="124079"/>
                  </a:lnTo>
                  <a:lnTo>
                    <a:pt x="18796" y="131953"/>
                  </a:lnTo>
                  <a:lnTo>
                    <a:pt x="26035" y="137541"/>
                  </a:lnTo>
                  <a:lnTo>
                    <a:pt x="41910" y="135255"/>
                  </a:lnTo>
                  <a:lnTo>
                    <a:pt x="47371" y="127889"/>
                  </a:lnTo>
                  <a:lnTo>
                    <a:pt x="46227" y="120015"/>
                  </a:lnTo>
                  <a:lnTo>
                    <a:pt x="39626" y="73387"/>
                  </a:lnTo>
                  <a:lnTo>
                    <a:pt x="6476" y="31496"/>
                  </a:lnTo>
                  <a:lnTo>
                    <a:pt x="29083" y="13462"/>
                  </a:lnTo>
                  <a:lnTo>
                    <a:pt x="34375" y="13462"/>
                  </a:lnTo>
                  <a:lnTo>
                    <a:pt x="0" y="0"/>
                  </a:lnTo>
                  <a:close/>
                </a:path>
                <a:path w="455295" h="570229">
                  <a:moveTo>
                    <a:pt x="34375" y="13462"/>
                  </a:moveTo>
                  <a:lnTo>
                    <a:pt x="29083" y="13462"/>
                  </a:lnTo>
                  <a:lnTo>
                    <a:pt x="62322" y="55472"/>
                  </a:lnTo>
                  <a:lnTo>
                    <a:pt x="113537" y="75565"/>
                  </a:lnTo>
                  <a:lnTo>
                    <a:pt x="122047" y="71882"/>
                  </a:lnTo>
                  <a:lnTo>
                    <a:pt x="124967" y="64389"/>
                  </a:lnTo>
                  <a:lnTo>
                    <a:pt x="127762" y="57023"/>
                  </a:lnTo>
                  <a:lnTo>
                    <a:pt x="124205" y="48641"/>
                  </a:lnTo>
                  <a:lnTo>
                    <a:pt x="34375" y="13462"/>
                  </a:lnTo>
                  <a:close/>
                </a:path>
                <a:path w="455295" h="570229">
                  <a:moveTo>
                    <a:pt x="29083" y="13462"/>
                  </a:moveTo>
                  <a:lnTo>
                    <a:pt x="6476" y="31496"/>
                  </a:lnTo>
                  <a:lnTo>
                    <a:pt x="39626" y="73387"/>
                  </a:lnTo>
                  <a:lnTo>
                    <a:pt x="35608" y="45011"/>
                  </a:lnTo>
                  <a:lnTo>
                    <a:pt x="12446" y="35941"/>
                  </a:lnTo>
                  <a:lnTo>
                    <a:pt x="32130" y="20447"/>
                  </a:lnTo>
                  <a:lnTo>
                    <a:pt x="34609" y="20447"/>
                  </a:lnTo>
                  <a:lnTo>
                    <a:pt x="29083" y="13462"/>
                  </a:lnTo>
                  <a:close/>
                </a:path>
                <a:path w="455295" h="570229">
                  <a:moveTo>
                    <a:pt x="34609" y="20447"/>
                  </a:moveTo>
                  <a:lnTo>
                    <a:pt x="32130" y="20447"/>
                  </a:lnTo>
                  <a:lnTo>
                    <a:pt x="35608" y="45011"/>
                  </a:lnTo>
                  <a:lnTo>
                    <a:pt x="62322" y="55472"/>
                  </a:lnTo>
                  <a:lnTo>
                    <a:pt x="34609" y="20447"/>
                  </a:lnTo>
                  <a:close/>
                </a:path>
                <a:path w="455295" h="570229">
                  <a:moveTo>
                    <a:pt x="32130" y="20447"/>
                  </a:moveTo>
                  <a:lnTo>
                    <a:pt x="12446" y="35941"/>
                  </a:lnTo>
                  <a:lnTo>
                    <a:pt x="35608" y="45011"/>
                  </a:lnTo>
                  <a:lnTo>
                    <a:pt x="32130" y="2044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104" y="4165091"/>
              <a:ext cx="3023616" cy="5852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77768" y="4165091"/>
              <a:ext cx="1940560" cy="2062480"/>
            </a:xfrm>
            <a:custGeom>
              <a:avLst/>
              <a:gdLst/>
              <a:ahLst/>
              <a:cxnLst/>
              <a:rect l="l" t="t" r="r" b="b"/>
              <a:pathLst>
                <a:path w="1940560" h="2062479">
                  <a:moveTo>
                    <a:pt x="1426451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1426451" y="585216"/>
                  </a:lnTo>
                  <a:lnTo>
                    <a:pt x="1426451" y="0"/>
                  </a:lnTo>
                  <a:close/>
                </a:path>
                <a:path w="1940560" h="2062479">
                  <a:moveTo>
                    <a:pt x="1940039" y="1476768"/>
                  </a:moveTo>
                  <a:lnTo>
                    <a:pt x="513588" y="1476768"/>
                  </a:lnTo>
                  <a:lnTo>
                    <a:pt x="513588" y="2061972"/>
                  </a:lnTo>
                  <a:lnTo>
                    <a:pt x="1940039" y="2061972"/>
                  </a:lnTo>
                  <a:lnTo>
                    <a:pt x="1940039" y="14767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104" y="5588507"/>
              <a:ext cx="4253484" cy="67208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834378" y="2536698"/>
            <a:ext cx="2059305" cy="2308860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92075">
              <a:lnSpc>
                <a:spcPct val="100000"/>
              </a:lnSpc>
              <a:spcBef>
                <a:spcPts val="310"/>
              </a:spcBef>
            </a:pPr>
            <a:r>
              <a:rPr sz="1800" spc="-20" dirty="0">
                <a:latin typeface="Arial MT"/>
                <a:cs typeface="Arial MT"/>
              </a:rPr>
              <a:t>L’auteur </a:t>
            </a:r>
            <a:r>
              <a:rPr sz="1800" spc="-5" dirty="0">
                <a:latin typeface="Arial MT"/>
                <a:cs typeface="Arial MT"/>
              </a:rPr>
              <a:t>et la date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dernière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modification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chaque </a:t>
            </a:r>
            <a:r>
              <a:rPr sz="1800" spc="-5" dirty="0">
                <a:latin typeface="Arial MT"/>
                <a:cs typeface="Arial MT"/>
              </a:rPr>
              <a:t>volet </a:t>
            </a:r>
            <a:r>
              <a:rPr sz="1800" spc="-10" dirty="0">
                <a:latin typeface="Arial MT"/>
                <a:cs typeface="Arial MT"/>
              </a:rPr>
              <a:t>pour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lequel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l’utilisateur </a:t>
            </a:r>
            <a:r>
              <a:rPr sz="1800" spc="-5" dirty="0">
                <a:latin typeface="Arial MT"/>
                <a:cs typeface="Arial MT"/>
              </a:rPr>
              <a:t> a une habilitation,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indiqué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tête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du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volet.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75355" y="3676395"/>
            <a:ext cx="3369945" cy="2265045"/>
          </a:xfrm>
          <a:custGeom>
            <a:avLst/>
            <a:gdLst/>
            <a:ahLst/>
            <a:cxnLst/>
            <a:rect l="l" t="t" r="r" b="b"/>
            <a:pathLst>
              <a:path w="3369945" h="2265045">
                <a:moveTo>
                  <a:pt x="3369945" y="23761"/>
                </a:moveTo>
                <a:lnTo>
                  <a:pt x="3359454" y="14211"/>
                </a:lnTo>
                <a:lnTo>
                  <a:pt x="3355721" y="0"/>
                </a:lnTo>
                <a:lnTo>
                  <a:pt x="75793" y="869848"/>
                </a:lnTo>
                <a:lnTo>
                  <a:pt x="114681" y="830834"/>
                </a:lnTo>
                <a:lnTo>
                  <a:pt x="114681" y="821690"/>
                </a:lnTo>
                <a:lnTo>
                  <a:pt x="103378" y="810387"/>
                </a:lnTo>
                <a:lnTo>
                  <a:pt x="94234" y="810387"/>
                </a:lnTo>
                <a:lnTo>
                  <a:pt x="0" y="904875"/>
                </a:lnTo>
                <a:lnTo>
                  <a:pt x="128651" y="940308"/>
                </a:lnTo>
                <a:lnTo>
                  <a:pt x="136652" y="935736"/>
                </a:lnTo>
                <a:lnTo>
                  <a:pt x="138811" y="928116"/>
                </a:lnTo>
                <a:lnTo>
                  <a:pt x="140843" y="920369"/>
                </a:lnTo>
                <a:lnTo>
                  <a:pt x="136398" y="912368"/>
                </a:lnTo>
                <a:lnTo>
                  <a:pt x="133197" y="911479"/>
                </a:lnTo>
                <a:lnTo>
                  <a:pt x="83286" y="897750"/>
                </a:lnTo>
                <a:lnTo>
                  <a:pt x="3315398" y="40589"/>
                </a:lnTo>
                <a:lnTo>
                  <a:pt x="1358366" y="2194014"/>
                </a:lnTo>
                <a:lnTo>
                  <a:pt x="1368171" y="2148040"/>
                </a:lnTo>
                <a:lnTo>
                  <a:pt x="1369822" y="2140216"/>
                </a:lnTo>
                <a:lnTo>
                  <a:pt x="1364869" y="2132520"/>
                </a:lnTo>
                <a:lnTo>
                  <a:pt x="1349248" y="2129193"/>
                </a:lnTo>
                <a:lnTo>
                  <a:pt x="1341501" y="2134184"/>
                </a:lnTo>
                <a:lnTo>
                  <a:pt x="1313815" y="2264651"/>
                </a:lnTo>
                <a:lnTo>
                  <a:pt x="1350327" y="2253145"/>
                </a:lnTo>
                <a:lnTo>
                  <a:pt x="1440942" y="2224595"/>
                </a:lnTo>
                <a:lnTo>
                  <a:pt x="1445260" y="2216467"/>
                </a:lnTo>
                <a:lnTo>
                  <a:pt x="1440434" y="2201214"/>
                </a:lnTo>
                <a:lnTo>
                  <a:pt x="1432306" y="2196973"/>
                </a:lnTo>
                <a:lnTo>
                  <a:pt x="1379804" y="2213508"/>
                </a:lnTo>
                <a:lnTo>
                  <a:pt x="3369945" y="2376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776081" y="6389942"/>
            <a:ext cx="2038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pc="-5" dirty="0">
                <a:latin typeface="Arial MT"/>
                <a:cs typeface="Arial MT"/>
              </a:rPr>
              <a:t>5</a:t>
            </a:fld>
            <a:endParaRPr sz="1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954"/>
              <a:ext cx="9144000" cy="68290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" y="414527"/>
              <a:ext cx="667512" cy="5913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6916" y="6316979"/>
              <a:ext cx="1949196" cy="4114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1596" y="341503"/>
            <a:ext cx="67252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Accéder</a:t>
            </a:r>
            <a:r>
              <a:rPr spc="-15" dirty="0"/>
              <a:t> </a:t>
            </a:r>
            <a:r>
              <a:rPr spc="-5" dirty="0"/>
              <a:t>au</a:t>
            </a:r>
            <a:r>
              <a:rPr spc="-50" dirty="0"/>
              <a:t> </a:t>
            </a:r>
            <a:r>
              <a:rPr dirty="0"/>
              <a:t>TDB</a:t>
            </a:r>
            <a:r>
              <a:rPr spc="5" dirty="0"/>
              <a:t> </a:t>
            </a:r>
            <a:r>
              <a:rPr spc="-5" dirty="0"/>
              <a:t>des</a:t>
            </a:r>
            <a:r>
              <a:rPr spc="-20" dirty="0"/>
              <a:t> </a:t>
            </a:r>
            <a:r>
              <a:rPr spc="-5" dirty="0"/>
              <a:t>Demandes</a:t>
            </a:r>
            <a:r>
              <a:rPr spc="-10" dirty="0"/>
              <a:t> </a:t>
            </a:r>
            <a:r>
              <a:rPr spc="-5" dirty="0"/>
              <a:t>reçues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01168" y="1267967"/>
            <a:ext cx="8943340" cy="5145405"/>
            <a:chOff x="201168" y="1267967"/>
            <a:chExt cx="8943340" cy="514540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216" y="1267967"/>
              <a:ext cx="8939783" cy="51450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7264" y="5617464"/>
              <a:ext cx="8906510" cy="288290"/>
            </a:xfrm>
            <a:custGeom>
              <a:avLst/>
              <a:gdLst/>
              <a:ahLst/>
              <a:cxnLst/>
              <a:rect l="l" t="t" r="r" b="b"/>
              <a:pathLst>
                <a:path w="8906510" h="288289">
                  <a:moveTo>
                    <a:pt x="0" y="288036"/>
                  </a:moveTo>
                  <a:lnTo>
                    <a:pt x="8906256" y="288036"/>
                  </a:lnTo>
                  <a:lnTo>
                    <a:pt x="890625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776081" y="6389942"/>
            <a:ext cx="2038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pc="-5" dirty="0">
                <a:latin typeface="Arial MT"/>
                <a:cs typeface="Arial MT"/>
              </a:rPr>
              <a:t>6</a:t>
            </a:fld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9" y="998219"/>
            <a:ext cx="8929116" cy="50947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4572" y="343661"/>
            <a:ext cx="74720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Consulter</a:t>
            </a:r>
            <a:r>
              <a:rPr spc="-35" dirty="0"/>
              <a:t> </a:t>
            </a:r>
            <a:r>
              <a:rPr spc="-5" dirty="0"/>
              <a:t>une</a:t>
            </a:r>
            <a:r>
              <a:rPr spc="-15" dirty="0"/>
              <a:t> </a:t>
            </a:r>
            <a:r>
              <a:rPr dirty="0"/>
              <a:t>demande</a:t>
            </a:r>
            <a:r>
              <a:rPr spc="-45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5" dirty="0"/>
              <a:t>volet</a:t>
            </a:r>
            <a:r>
              <a:rPr dirty="0"/>
              <a:t> </a:t>
            </a:r>
            <a:r>
              <a:rPr spc="-5" dirty="0"/>
              <a:t>administratif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896611" y="1699260"/>
            <a:ext cx="4145279" cy="4998720"/>
            <a:chOff x="4896611" y="1699260"/>
            <a:chExt cx="4145279" cy="4998720"/>
          </a:xfrm>
        </p:grpSpPr>
        <p:sp>
          <p:nvSpPr>
            <p:cNvPr id="5" name="object 5"/>
            <p:cNvSpPr/>
            <p:nvPr/>
          </p:nvSpPr>
          <p:spPr>
            <a:xfrm>
              <a:off x="6659879" y="1705356"/>
              <a:ext cx="2376170" cy="2659380"/>
            </a:xfrm>
            <a:custGeom>
              <a:avLst/>
              <a:gdLst/>
              <a:ahLst/>
              <a:cxnLst/>
              <a:rect l="l" t="t" r="r" b="b"/>
              <a:pathLst>
                <a:path w="2376170" h="2659379">
                  <a:moveTo>
                    <a:pt x="0" y="2659380"/>
                  </a:moveTo>
                  <a:lnTo>
                    <a:pt x="2375916" y="2659380"/>
                  </a:lnTo>
                  <a:lnTo>
                    <a:pt x="2375916" y="0"/>
                  </a:lnTo>
                  <a:lnTo>
                    <a:pt x="0" y="0"/>
                  </a:lnTo>
                  <a:lnTo>
                    <a:pt x="0" y="265938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11089" y="4222242"/>
              <a:ext cx="3811904" cy="2461260"/>
            </a:xfrm>
            <a:custGeom>
              <a:avLst/>
              <a:gdLst/>
              <a:ahLst/>
              <a:cxnLst/>
              <a:rect l="l" t="t" r="r" b="b"/>
              <a:pathLst>
                <a:path w="3811904" h="2461259">
                  <a:moveTo>
                    <a:pt x="3811523" y="0"/>
                  </a:moveTo>
                  <a:lnTo>
                    <a:pt x="0" y="0"/>
                  </a:lnTo>
                  <a:lnTo>
                    <a:pt x="0" y="2461260"/>
                  </a:lnTo>
                  <a:lnTo>
                    <a:pt x="3811523" y="2461260"/>
                  </a:lnTo>
                  <a:lnTo>
                    <a:pt x="3811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11089" y="4222242"/>
              <a:ext cx="3811904" cy="2461260"/>
            </a:xfrm>
            <a:custGeom>
              <a:avLst/>
              <a:gdLst/>
              <a:ahLst/>
              <a:cxnLst/>
              <a:rect l="l" t="t" r="r" b="b"/>
              <a:pathLst>
                <a:path w="3811904" h="2461259">
                  <a:moveTo>
                    <a:pt x="0" y="2461260"/>
                  </a:moveTo>
                  <a:lnTo>
                    <a:pt x="3811523" y="2461260"/>
                  </a:lnTo>
                  <a:lnTo>
                    <a:pt x="3811523" y="0"/>
                  </a:lnTo>
                  <a:lnTo>
                    <a:pt x="0" y="0"/>
                  </a:lnTo>
                  <a:lnTo>
                    <a:pt x="0" y="2461260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90338" y="4249292"/>
            <a:ext cx="364490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Arial"/>
                <a:cs typeface="Arial"/>
              </a:rPr>
              <a:t>Volet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administratif</a:t>
            </a:r>
            <a:r>
              <a:rPr sz="1400" spc="-5" dirty="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  <a:p>
            <a:pPr marL="218440" indent="-106680">
              <a:lnSpc>
                <a:spcPct val="100000"/>
              </a:lnSpc>
              <a:buChar char="-"/>
              <a:tabLst>
                <a:tab pos="218440" algn="l"/>
              </a:tabLst>
            </a:pPr>
            <a:r>
              <a:rPr sz="1400" dirty="0">
                <a:latin typeface="Arial MT"/>
                <a:cs typeface="Arial MT"/>
              </a:rPr>
              <a:t>Etat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civil</a:t>
            </a:r>
            <a:endParaRPr sz="1400">
              <a:latin typeface="Arial MT"/>
              <a:cs typeface="Arial MT"/>
            </a:endParaRPr>
          </a:p>
          <a:p>
            <a:pPr marL="218440" indent="-106680">
              <a:lnSpc>
                <a:spcPct val="100000"/>
              </a:lnSpc>
              <a:buChar char="-"/>
              <a:tabLst>
                <a:tab pos="218440" algn="l"/>
              </a:tabLst>
            </a:pPr>
            <a:r>
              <a:rPr sz="1400" spc="-5" dirty="0">
                <a:latin typeface="Arial MT"/>
                <a:cs typeface="Arial MT"/>
              </a:rPr>
              <a:t>Contexte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demande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d'admission</a:t>
            </a:r>
            <a:endParaRPr sz="1400">
              <a:latin typeface="Arial MT"/>
              <a:cs typeface="Arial MT"/>
            </a:endParaRPr>
          </a:p>
          <a:p>
            <a:pPr marL="12700" marR="1043940" indent="99060">
              <a:lnSpc>
                <a:spcPct val="100000"/>
              </a:lnSpc>
              <a:buChar char="-"/>
              <a:tabLst>
                <a:tab pos="218440" algn="l"/>
              </a:tabLst>
            </a:pPr>
            <a:r>
              <a:rPr sz="1400" dirty="0">
                <a:latin typeface="Arial MT"/>
                <a:cs typeface="Arial MT"/>
              </a:rPr>
              <a:t>Urgence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demande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;Type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d’hébergement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souhaité</a:t>
            </a:r>
            <a:endParaRPr sz="1400">
              <a:latin typeface="Arial MT"/>
              <a:cs typeface="Arial MT"/>
            </a:endParaRPr>
          </a:p>
          <a:p>
            <a:pPr marL="218440" indent="-106680">
              <a:lnSpc>
                <a:spcPct val="100000"/>
              </a:lnSpc>
              <a:buChar char="-"/>
              <a:tabLst>
                <a:tab pos="218440" algn="l"/>
              </a:tabLst>
            </a:pPr>
            <a:r>
              <a:rPr sz="1400" dirty="0">
                <a:latin typeface="Arial MT"/>
                <a:cs typeface="Arial MT"/>
              </a:rPr>
              <a:t>Représentant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légal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;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Personnes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à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contacter</a:t>
            </a:r>
            <a:endParaRPr sz="1400">
              <a:latin typeface="Arial MT"/>
              <a:cs typeface="Arial MT"/>
            </a:endParaRPr>
          </a:p>
          <a:p>
            <a:pPr marL="218440" indent="-106680">
              <a:lnSpc>
                <a:spcPct val="100000"/>
              </a:lnSpc>
              <a:spcBef>
                <a:spcPts val="5"/>
              </a:spcBef>
              <a:buChar char="-"/>
              <a:tabLst>
                <a:tab pos="218440" algn="l"/>
              </a:tabLst>
            </a:pPr>
            <a:r>
              <a:rPr sz="1400" spc="-5" dirty="0">
                <a:latin typeface="Arial MT"/>
                <a:cs typeface="Arial MT"/>
              </a:rPr>
              <a:t>Consentement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demandeur</a:t>
            </a:r>
            <a:endParaRPr sz="1400">
              <a:latin typeface="Arial MT"/>
              <a:cs typeface="Arial MT"/>
            </a:endParaRPr>
          </a:p>
          <a:p>
            <a:pPr marL="12700" marR="65405" indent="99060">
              <a:lnSpc>
                <a:spcPct val="100000"/>
              </a:lnSpc>
              <a:buChar char="-"/>
              <a:tabLst>
                <a:tab pos="218440" algn="l"/>
              </a:tabLst>
            </a:pPr>
            <a:r>
              <a:rPr sz="1400" dirty="0">
                <a:latin typeface="Arial MT"/>
                <a:cs typeface="Arial MT"/>
              </a:rPr>
              <a:t>Situation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actuelle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du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demandeur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(domicile,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hôpital…)</a:t>
            </a:r>
            <a:endParaRPr sz="1400">
              <a:latin typeface="Arial MT"/>
              <a:cs typeface="Arial MT"/>
            </a:endParaRPr>
          </a:p>
          <a:p>
            <a:pPr marL="259079" indent="-147955">
              <a:lnSpc>
                <a:spcPct val="100000"/>
              </a:lnSpc>
              <a:buChar char="-"/>
              <a:tabLst>
                <a:tab pos="259715" algn="l"/>
              </a:tabLst>
            </a:pPr>
            <a:r>
              <a:rPr sz="1400" dirty="0">
                <a:latin typeface="Arial MT"/>
                <a:cs typeface="Arial MT"/>
              </a:rPr>
              <a:t>Aspects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financiers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6081" y="6389942"/>
            <a:ext cx="2038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pc="-5" dirty="0">
                <a:latin typeface="Arial MT"/>
                <a:cs typeface="Arial MT"/>
              </a:rPr>
              <a:t>7</a:t>
            </a:fld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9397" y="6400113"/>
            <a:ext cx="14687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dirty="0">
                <a:latin typeface="Arial MT"/>
                <a:cs typeface="Arial MT"/>
              </a:rPr>
              <a:t>-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Commentaires…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79" y="998219"/>
              <a:ext cx="8929116" cy="50947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3" y="1895855"/>
              <a:ext cx="5878067" cy="4343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4572" y="343661"/>
            <a:ext cx="67316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Consulter</a:t>
            </a:r>
            <a:r>
              <a:rPr spc="-35" dirty="0"/>
              <a:t> </a:t>
            </a:r>
            <a:r>
              <a:rPr spc="-5" dirty="0"/>
              <a:t>une</a:t>
            </a:r>
            <a:r>
              <a:rPr spc="-25" dirty="0"/>
              <a:t> </a:t>
            </a:r>
            <a:r>
              <a:rPr dirty="0"/>
              <a:t>demande</a:t>
            </a:r>
            <a:r>
              <a:rPr spc="-65" dirty="0"/>
              <a:t> </a:t>
            </a:r>
            <a:r>
              <a:rPr dirty="0"/>
              <a:t>–</a:t>
            </a:r>
            <a:r>
              <a:rPr spc="-5" dirty="0"/>
              <a:t> volet</a:t>
            </a:r>
            <a:r>
              <a:rPr spc="-20" dirty="0"/>
              <a:t> </a:t>
            </a:r>
            <a:r>
              <a:rPr dirty="0"/>
              <a:t>médical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76081" y="6389942"/>
            <a:ext cx="2038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pc="-5" dirty="0">
                <a:latin typeface="Arial MT"/>
                <a:cs typeface="Arial MT"/>
              </a:rPr>
              <a:t>8</a:t>
            </a:fld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0338" y="6400113"/>
            <a:ext cx="850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dirty="0">
                <a:latin typeface="Arial MT"/>
                <a:cs typeface="Arial MT"/>
              </a:rPr>
              <a:t>-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6850" y="6400113"/>
            <a:ext cx="118300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" dirty="0">
                <a:latin typeface="Arial MT"/>
                <a:cs typeface="Arial MT"/>
              </a:rPr>
              <a:t>Commentaires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11090" y="4222241"/>
            <a:ext cx="3811904" cy="2461260"/>
          </a:xfrm>
          <a:prstGeom prst="rect">
            <a:avLst/>
          </a:prstGeom>
          <a:solidFill>
            <a:srgbClr val="FFFFFF"/>
          </a:solidFill>
          <a:ln w="28955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400" b="1" spc="-25" dirty="0">
                <a:latin typeface="Arial"/>
                <a:cs typeface="Arial"/>
              </a:rPr>
              <a:t>Volet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médical</a:t>
            </a:r>
            <a:r>
              <a:rPr sz="1400" dirty="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  <a:p>
            <a:pPr marL="378460" indent="-287020">
              <a:lnSpc>
                <a:spcPct val="100000"/>
              </a:lnSpc>
              <a:buChar char="-"/>
              <a:tabLst>
                <a:tab pos="377825" algn="l"/>
                <a:tab pos="378460" algn="l"/>
              </a:tabLst>
            </a:pPr>
            <a:r>
              <a:rPr sz="1400" dirty="0">
                <a:latin typeface="Arial MT"/>
                <a:cs typeface="Arial MT"/>
              </a:rPr>
              <a:t>Médecin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traitant</a:t>
            </a:r>
            <a:endParaRPr sz="1400">
              <a:latin typeface="Arial MT"/>
              <a:cs typeface="Arial MT"/>
            </a:endParaRPr>
          </a:p>
          <a:p>
            <a:pPr marL="378460" indent="-287020">
              <a:lnSpc>
                <a:spcPct val="100000"/>
              </a:lnSpc>
              <a:buChar char="-"/>
              <a:tabLst>
                <a:tab pos="377825" algn="l"/>
                <a:tab pos="378460" algn="l"/>
              </a:tabLst>
            </a:pPr>
            <a:r>
              <a:rPr sz="1400" spc="-5" dirty="0">
                <a:latin typeface="Arial MT"/>
                <a:cs typeface="Arial MT"/>
              </a:rPr>
              <a:t>Evaluation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médicale</a:t>
            </a:r>
            <a:endParaRPr sz="1400">
              <a:latin typeface="Arial MT"/>
              <a:cs typeface="Arial MT"/>
            </a:endParaRPr>
          </a:p>
          <a:p>
            <a:pPr marL="378460" indent="-287020">
              <a:lnSpc>
                <a:spcPct val="100000"/>
              </a:lnSpc>
              <a:buChar char="-"/>
              <a:tabLst>
                <a:tab pos="377825" algn="l"/>
                <a:tab pos="378460" algn="l"/>
              </a:tabLst>
            </a:pPr>
            <a:r>
              <a:rPr sz="1400" dirty="0">
                <a:latin typeface="Arial MT"/>
                <a:cs typeface="Arial MT"/>
              </a:rPr>
              <a:t>Conduites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à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risque</a:t>
            </a:r>
            <a:endParaRPr sz="1400">
              <a:latin typeface="Arial MT"/>
              <a:cs typeface="Arial MT"/>
            </a:endParaRPr>
          </a:p>
          <a:p>
            <a:pPr marL="378460" indent="-287020">
              <a:lnSpc>
                <a:spcPct val="100000"/>
              </a:lnSpc>
              <a:buChar char="-"/>
              <a:tabLst>
                <a:tab pos="377825" algn="l"/>
                <a:tab pos="378460" algn="l"/>
              </a:tabLst>
            </a:pPr>
            <a:r>
              <a:rPr sz="1400" dirty="0">
                <a:latin typeface="Arial MT"/>
                <a:cs typeface="Arial MT"/>
              </a:rPr>
              <a:t>Portage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bactérie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multi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résistante</a:t>
            </a:r>
            <a:endParaRPr sz="1400">
              <a:latin typeface="Arial MT"/>
              <a:cs typeface="Arial MT"/>
            </a:endParaRPr>
          </a:p>
          <a:p>
            <a:pPr marL="378460" indent="-287020">
              <a:lnSpc>
                <a:spcPct val="100000"/>
              </a:lnSpc>
              <a:buChar char="-"/>
              <a:tabLst>
                <a:tab pos="377825" algn="l"/>
                <a:tab pos="378460" algn="l"/>
              </a:tabLst>
            </a:pPr>
            <a:r>
              <a:rPr sz="1400" dirty="0">
                <a:latin typeface="Arial MT"/>
                <a:cs typeface="Arial MT"/>
              </a:rPr>
              <a:t>Fonctions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sensorielles</a:t>
            </a:r>
            <a:endParaRPr sz="1400">
              <a:latin typeface="Arial MT"/>
              <a:cs typeface="Arial MT"/>
            </a:endParaRPr>
          </a:p>
          <a:p>
            <a:pPr marL="378460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377825" algn="l"/>
                <a:tab pos="378460" algn="l"/>
              </a:tabLst>
            </a:pPr>
            <a:r>
              <a:rPr sz="1400" dirty="0">
                <a:latin typeface="Arial MT"/>
                <a:cs typeface="Arial MT"/>
              </a:rPr>
              <a:t>Pansements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ou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soins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cutanés</a:t>
            </a:r>
            <a:endParaRPr sz="1400">
              <a:latin typeface="Arial MT"/>
              <a:cs typeface="Arial MT"/>
            </a:endParaRPr>
          </a:p>
          <a:p>
            <a:pPr marL="378460" indent="-287020">
              <a:lnSpc>
                <a:spcPct val="100000"/>
              </a:lnSpc>
              <a:buChar char="-"/>
              <a:tabLst>
                <a:tab pos="377825" algn="l"/>
                <a:tab pos="378460" algn="l"/>
              </a:tabLst>
            </a:pPr>
            <a:r>
              <a:rPr sz="1400" dirty="0">
                <a:latin typeface="Arial MT"/>
                <a:cs typeface="Arial MT"/>
              </a:rPr>
              <a:t>Rééducation</a:t>
            </a:r>
            <a:endParaRPr sz="1400">
              <a:latin typeface="Arial MT"/>
              <a:cs typeface="Arial MT"/>
            </a:endParaRPr>
          </a:p>
          <a:p>
            <a:pPr marL="378460" indent="-287020">
              <a:lnSpc>
                <a:spcPct val="100000"/>
              </a:lnSpc>
              <a:buChar char="-"/>
              <a:tabLst>
                <a:tab pos="377825" algn="l"/>
                <a:tab pos="378460" algn="l"/>
              </a:tabLst>
            </a:pPr>
            <a:r>
              <a:rPr sz="1400" spc="-5" dirty="0">
                <a:latin typeface="Arial MT"/>
                <a:cs typeface="Arial MT"/>
              </a:rPr>
              <a:t>Symptômes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psycho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comportementaux</a:t>
            </a:r>
            <a:endParaRPr sz="1400">
              <a:latin typeface="Arial MT"/>
              <a:cs typeface="Arial MT"/>
            </a:endParaRPr>
          </a:p>
          <a:p>
            <a:pPr marL="378460" indent="-287020">
              <a:lnSpc>
                <a:spcPct val="100000"/>
              </a:lnSpc>
              <a:buChar char="-"/>
              <a:tabLst>
                <a:tab pos="377825" algn="l"/>
                <a:tab pos="378460" algn="l"/>
              </a:tabLst>
            </a:pPr>
            <a:r>
              <a:rPr sz="1400" dirty="0">
                <a:latin typeface="Arial MT"/>
                <a:cs typeface="Arial MT"/>
              </a:rPr>
              <a:t>Soins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techniques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9" y="998219"/>
            <a:ext cx="8929116" cy="50947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4572" y="343661"/>
            <a:ext cx="719835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Consulter</a:t>
            </a:r>
            <a:r>
              <a:rPr spc="-35" dirty="0"/>
              <a:t> </a:t>
            </a:r>
            <a:r>
              <a:rPr spc="-5" dirty="0"/>
              <a:t>une</a:t>
            </a:r>
            <a:r>
              <a:rPr spc="-25" dirty="0"/>
              <a:t> </a:t>
            </a:r>
            <a:r>
              <a:rPr dirty="0"/>
              <a:t>demande</a:t>
            </a:r>
            <a:r>
              <a:rPr spc="-65" dirty="0"/>
              <a:t> </a:t>
            </a:r>
            <a:r>
              <a:rPr dirty="0"/>
              <a:t>–</a:t>
            </a:r>
            <a:r>
              <a:rPr spc="-5" dirty="0"/>
              <a:t> volet</a:t>
            </a:r>
            <a:r>
              <a:rPr spc="-20" dirty="0"/>
              <a:t> </a:t>
            </a:r>
            <a:r>
              <a:rPr dirty="0"/>
              <a:t>autonomie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043" y="1924811"/>
            <a:ext cx="5925311" cy="46908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48934" y="5031485"/>
            <a:ext cx="2005964" cy="954405"/>
          </a:xfrm>
          <a:prstGeom prst="rect">
            <a:avLst/>
          </a:prstGeom>
          <a:solidFill>
            <a:srgbClr val="FFFFFF"/>
          </a:solidFill>
          <a:ln w="28955">
            <a:solidFill>
              <a:srgbClr val="FF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400" b="1" spc="-25" dirty="0">
                <a:latin typeface="Arial"/>
                <a:cs typeface="Arial"/>
              </a:rPr>
              <a:t>Volet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autonomie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  <a:p>
            <a:pPr marL="378460" indent="-287020">
              <a:lnSpc>
                <a:spcPct val="100000"/>
              </a:lnSpc>
              <a:buChar char="-"/>
              <a:tabLst>
                <a:tab pos="378460" algn="l"/>
                <a:tab pos="379095" algn="l"/>
              </a:tabLst>
            </a:pPr>
            <a:r>
              <a:rPr sz="1400" dirty="0">
                <a:latin typeface="Arial MT"/>
                <a:cs typeface="Arial MT"/>
              </a:rPr>
              <a:t>Grille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AGGIR</a:t>
            </a:r>
            <a:endParaRPr sz="1400">
              <a:latin typeface="Arial MT"/>
              <a:cs typeface="Arial MT"/>
            </a:endParaRPr>
          </a:p>
          <a:p>
            <a:pPr marL="378460" indent="-287020">
              <a:lnSpc>
                <a:spcPct val="100000"/>
              </a:lnSpc>
              <a:buChar char="-"/>
              <a:tabLst>
                <a:tab pos="378460" algn="l"/>
                <a:tab pos="379095" algn="l"/>
              </a:tabLst>
            </a:pPr>
            <a:r>
              <a:rPr sz="1400" spc="-5" dirty="0">
                <a:latin typeface="Arial MT"/>
                <a:cs typeface="Arial MT"/>
              </a:rPr>
              <a:t>Appareillages</a:t>
            </a:r>
            <a:endParaRPr sz="1400">
              <a:latin typeface="Arial MT"/>
              <a:cs typeface="Arial MT"/>
            </a:endParaRPr>
          </a:p>
          <a:p>
            <a:pPr marL="378460" indent="-287020">
              <a:lnSpc>
                <a:spcPct val="100000"/>
              </a:lnSpc>
              <a:buChar char="-"/>
              <a:tabLst>
                <a:tab pos="378460" algn="l"/>
                <a:tab pos="379095" algn="l"/>
              </a:tabLst>
            </a:pPr>
            <a:r>
              <a:rPr sz="1400" spc="-5" dirty="0">
                <a:latin typeface="Arial MT"/>
                <a:cs typeface="Arial MT"/>
              </a:rPr>
              <a:t>Troubles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49589" y="6389942"/>
            <a:ext cx="33020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spc="-5" dirty="0">
                <a:latin typeface="Arial MT"/>
                <a:cs typeface="Arial MT"/>
              </a:rPr>
              <a:t>9</a:t>
            </a:fld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16/03/</a:t>
            </a:r>
            <a:r>
              <a:rPr spc="-15" dirty="0"/>
              <a:t>2</a:t>
            </a:r>
            <a:r>
              <a:rPr dirty="0"/>
              <a:t>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368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539</Words>
  <Application>Microsoft Office PowerPoint</Application>
  <PresentationFormat>Affichage à l'écran (4:3)</PresentationFormat>
  <Paragraphs>156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Arial MT</vt:lpstr>
      <vt:lpstr>Calibri</vt:lpstr>
      <vt:lpstr>Times New Roman</vt:lpstr>
      <vt:lpstr>Wingdings</vt:lpstr>
      <vt:lpstr>Office Theme</vt:lpstr>
      <vt:lpstr>Module Grand-Age:  répondre à une demande</vt:lpstr>
      <vt:lpstr>Le circuit d’une demande :</vt:lpstr>
      <vt:lpstr>Dossier Vue Usager</vt:lpstr>
      <vt:lpstr>Accéder au TDB des Demandes reçues</vt:lpstr>
      <vt:lpstr>Un dossier – 3 volets</vt:lpstr>
      <vt:lpstr>Accéder au TDB des Demandes reçues</vt:lpstr>
      <vt:lpstr>Consulter une demande – volet administratif</vt:lpstr>
      <vt:lpstr>Consulter une demande – volet médical</vt:lpstr>
      <vt:lpstr>Consulter une demande – volet autonomie</vt:lpstr>
      <vt:lpstr>Consulter et répondre à une demande</vt:lpstr>
      <vt:lpstr>La gestion des demandes reçues</vt:lpstr>
      <vt:lpstr>Détail d’une ligne du TDB demandes reçues</vt:lpstr>
      <vt:lpstr>Filtrer le Tableau de Bord</vt:lpstr>
      <vt:lpstr>Gérer ses demandes d’admission</vt:lpstr>
      <vt:lpstr>Gérer ses demandes d’admission</vt:lpstr>
      <vt:lpstr>Gérer ses demandes d’admission</vt:lpstr>
      <vt:lpstr>Gérer ses demandes d’admission</vt:lpstr>
      <vt:lpstr>Gérer ses demandes d’admission</vt:lpstr>
      <vt:lpstr>Gérer ses demandes d’admission</vt:lpstr>
      <vt:lpstr>Voir les établissements contactés et leurs  réponses</vt:lpstr>
      <vt:lpstr>Autres fonctionnalités</vt:lpstr>
      <vt:lpstr>Télécharger la demande</vt:lpstr>
      <vt:lpstr>Pièces jointes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Noelie NR. RUFO</dc:creator>
  <cp:lastModifiedBy>BOUBIEN Sandrine</cp:lastModifiedBy>
  <cp:revision>6</cp:revision>
  <dcterms:created xsi:type="dcterms:W3CDTF">2024-01-30T10:45:20Z</dcterms:created>
  <dcterms:modified xsi:type="dcterms:W3CDTF">2024-01-30T16:24:57Z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2017-03-16T00:00:00Z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2024-01-30T00:00:00Z</vt:filetime>
  </property>
</Properties>
</file>