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9144000" cy="6858000"/>
  <p:defaultTextStyle>
    <a:defPPr>
      <a:defRPr/>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3962400" cy="3444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5180013" y="0"/>
            <a:ext cx="3962400" cy="344488"/>
          </a:xfrm>
          <a:prstGeom prst="rect">
            <a:avLst/>
          </a:prstGeom>
        </p:spPr>
        <p:txBody>
          <a:bodyPr vert="horz" lIns="91440" tIns="45720" rIns="91440" bIns="45720" rtlCol="0"/>
          <a:lstStyle>
            <a:lvl1pPr algn="r">
              <a:defRPr sz="1200"/>
            </a:lvl1pPr>
          </a:lstStyle>
          <a:p>
            <a:pPr>
              <a:defRPr/>
            </a:pPr>
            <a:fld id="{1FB80232-7BAA-437C-B003-DFEDEADD215A}" type="datetimeFigureOut">
              <a:rPr lang="fr-FR"/>
              <a:t>10/03/2025</a:t>
            </a:fld>
            <a:endParaRPr lang="fr-FR"/>
          </a:p>
        </p:txBody>
      </p:sp>
      <p:sp>
        <p:nvSpPr>
          <p:cNvPr id="4" name="Espace réservé de l'image des diapositives 3"/>
          <p:cNvSpPr>
            <a:spLocks noGrp="1" noRot="1" noChangeAspect="1"/>
          </p:cNvSpPr>
          <p:nvPr>
            <p:ph type="sldImg" idx="2"/>
          </p:nvPr>
        </p:nvSpPr>
        <p:spPr bwMode="auto">
          <a:xfrm>
            <a:off x="3028950" y="857250"/>
            <a:ext cx="3086100" cy="2314575"/>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914400" y="3300413"/>
            <a:ext cx="7315200" cy="2700336"/>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6513513"/>
            <a:ext cx="3962400" cy="3444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5180013" y="6513513"/>
            <a:ext cx="3962400" cy="344487"/>
          </a:xfrm>
          <a:prstGeom prst="rect">
            <a:avLst/>
          </a:prstGeom>
        </p:spPr>
        <p:txBody>
          <a:bodyPr vert="horz" lIns="91440" tIns="45720" rIns="91440" bIns="45720" rtlCol="0" anchor="b"/>
          <a:lstStyle>
            <a:lvl1pPr algn="r">
              <a:defRPr sz="1200"/>
            </a:lvl1pPr>
          </a:lstStyle>
          <a:p>
            <a:pPr>
              <a:defRPr/>
            </a:pPr>
            <a:fld id="{B64FBCDA-90A2-47C3-B15C-58809FCC7AB2}"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6A6023-A1E4-1292-61D6-44112B90C030}"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D0B4F6C-F90C-70FE-53CF-9859A6A6CE90}"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B860FB0-4CBD-6BE8-E0C4-7FB4AB87EFF3}"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2700D1C-48EF-1BE0-204B-EDFE3D078A7E}"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B3DB6DD-37F9-9730-ADFA-F1A49D5782CB}"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832B663-78EA-0DD6-9DBD-849D13E40A5B}"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5D7543-10FE-E9C0-322F-9B21727803CF}"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6101B8F-960E-DAD5-4F91-C341BA9F0BF8}"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9D7AAFC-B5EC-DFBC-9BB1-5F0C689A8F45}"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94F5760-0DB0-EA81-6F40-24874981D609}"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DC64EC1-BBFE-450E-08BD-6E048DCBEACC}"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E0A8FFB-C78A-86C3-6EB3-89AEF2C6E7AB}"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8C2B117-0E68-1DA6-22CC-BFA7EC473B66}"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0FB67D-CB97-16A7-9AF3-D53B4184FFA4}"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96046204" name="Slide Image Placeholder 1"/>
          <p:cNvSpPr>
            <a:spLocks noGrp="1" noRot="1" noChangeAspect="1"/>
          </p:cNvSpPr>
          <p:nvPr>
            <p:ph type="sldImg"/>
          </p:nvPr>
        </p:nvSpPr>
        <p:spPr bwMode="auto"/>
      </p:sp>
      <p:sp>
        <p:nvSpPr>
          <p:cNvPr id="526787895" name="Notes Placeholder 2"/>
          <p:cNvSpPr>
            <a:spLocks noGrp="1"/>
          </p:cNvSpPr>
          <p:nvPr>
            <p:ph type="body" idx="1"/>
          </p:nvPr>
        </p:nvSpPr>
        <p:spPr bwMode="auto"/>
        <p:txBody>
          <a:bodyPr/>
          <a:lstStyle/>
          <a:p>
            <a:pPr>
              <a:defRPr/>
            </a:pPr>
            <a:endParaRPr/>
          </a:p>
        </p:txBody>
      </p:sp>
      <p:sp>
        <p:nvSpPr>
          <p:cNvPr id="118232433" name="Slide Number Placeholder 3"/>
          <p:cNvSpPr>
            <a:spLocks noGrp="1"/>
          </p:cNvSpPr>
          <p:nvPr>
            <p:ph type="sldNum" sz="quarter" idx="10"/>
          </p:nvPr>
        </p:nvSpPr>
        <p:spPr bwMode="auto"/>
        <p:txBody>
          <a:bodyPr/>
          <a:lstStyle/>
          <a:p>
            <a:pPr>
              <a:defRPr/>
            </a:pPr>
            <a:fld id="{532E2756-294C-06AA-3E4C-38024136D2DD}"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1DC8DE1-4ADB-2DEE-F2A7-4B53E8C1D743}"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155BE30-1224-02FB-30E6-1F991EB028CF}"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0E26A15-5328-C667-C229-C03DE2849DA6}"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F1CF70E-06DF-FD49-12A7-573014838420}"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2C1AF72-29BF-1331-DE99-4D1D84B46441}"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F170CE0-EEBE-4BC3-B261-EBE819DF7759}"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30B1AE6-1715-09AF-3DD2-09C21BB01820}"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161BB3B-76E2-5894-3FBF-55F55AEAE8C4}"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C14858A-FBC0-667D-DF41-733762EDB2E7}"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01D30A9-342E-EFAC-D114-F746BB661D45}"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634BECE-45BB-A8F1-5E7A-2591016B2148}"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634BECE-45BB-A8F1-5E7A-2591016B2148}" type="slidenum">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634BECE-45BB-A8F1-5E7A-2591016B2148}"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326ABB-F367-267D-D2FA-C9A0AE2DCCC1}"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39A5D4E-26E6-9DCB-34FB-C64ABA711A45}"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B3EE1B0-BDDA-9707-E20B-344A834C8B41}"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EEB56EC-81BB-D85B-770D-67FDECF72F9F}" type="slidenum">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EE49CBF-A3A0-DD25-5B82-61EABF6A8347}" type="slidenum">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CE37101-5CB3-A8F3-7B1B-658351350246}" type="slidenum">
              <a:r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10CE4A1-6985-7964-6C6F-50BF8C6DAFA8}" type="slidenum">
              <a:r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EE49CBF-A3A0-DD25-5B82-61EABF6A8347}" type="slidenum">
              <a:r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EF9FB65-61F2-3F41-1D20-C23ECD26C467}" type="slidenum">
              <a:r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1EB2C54-24A2-552A-D45C-E28EFB20DAF0}" type="slidenum">
              <a:r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A8800F7-64A3-BAB3-6372-2F761C4BA35A}" type="slidenum">
              <a:r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0886841-0EC3-66A0-065A-708ED3C029C2}" type="slidenum">
              <a:r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ADE8B4C-F4B8-DEA6-5E1F-8BD3DC637AC2}" type="slidenum">
              <a:r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553C176-63B3-2CDC-96F1-C5E5CD55D415}" type="slidenum">
              <a:r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E81D3C9-3DE8-2F40-3769-431169B4C148}" type="slidenum">
              <a:r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01FCE4-4A24-A893-6E7E-19D61A0CBC78}" type="slidenum">
              <a:r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37FFC7C-CAB6-3601-4E5F-323728B955B7}" type="slidenum">
              <a:r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F0DF90-C376-AEC4-0BDF-7BCA898471D7}" type="slidenum">
              <a:r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33C5FDA-DEBD-F4F8-B007-AD83EE2271E5}" type="slidenum">
              <a:r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805ACC2-79FF-F8D4-7515-B2CB89FC97C7}" type="slidenum">
              <a:r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25951D7-1B54-0937-F6FC-802EE94A9FD9}" type="slidenum">
              <a:rP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BC53F91-BE81-D12B-4231-CB9E69D4433B}" type="slidenum">
              <a:r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A1F2E7E-1DB9-0107-951E-F1A2F743B72E}" type="slidenum">
              <a:rPr/>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C0CB32-1EF5-95DB-BA0E-D56A95FCDD1D}"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81EE5C7-791B-2288-57EA-49C7CE7AE30E}"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734EC1-5BA1-FAFC-8BFA-CAE54BE5987A}"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1BD5FB0-9A19-58C2-0B61-AC0340FEB65B}"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825195" y="443611"/>
            <a:ext cx="6967855" cy="467994"/>
          </a:xfrm>
          <a:prstGeom prst="rect">
            <a:avLst/>
          </a:prstGeom>
        </p:spPr>
        <p:txBody>
          <a:bodyPr wrap="square" lIns="0" tIns="0" rIns="0" bIns="0">
            <a:spAutoFit/>
          </a:bodyPr>
          <a:lstStyle>
            <a:lvl1pPr>
              <a:defRPr sz="3200" b="0" i="0">
                <a:solidFill>
                  <a:srgbClr val="6D368B"/>
                </a:solidFill>
                <a:latin typeface="Arial MT"/>
                <a:cs typeface="Arial MT"/>
              </a:defRPr>
            </a:lvl1pPr>
          </a:lstStyle>
          <a:p>
            <a:pPr>
              <a:defRPr/>
            </a:pPr>
            <a:endParaRPr/>
          </a:p>
        </p:txBody>
      </p:sp>
      <p:sp>
        <p:nvSpPr>
          <p:cNvPr id="3" name="Holder 3"/>
          <p:cNvSpPr>
            <a:spLocks noGrp="1"/>
          </p:cNvSpPr>
          <p:nvPr>
            <p:ph type="subTitle" idx="4"/>
          </p:nvPr>
        </p:nvSpPr>
        <p:spPr bwMode="auto">
          <a:xfrm>
            <a:off x="1371600" y="3840480"/>
            <a:ext cx="6400800" cy="1714500"/>
          </a:xfrm>
          <a:prstGeom prst="rect">
            <a:avLst/>
          </a:prstGeom>
        </p:spPr>
        <p:txBody>
          <a:bodyPr wrap="square" lIns="0" tIns="0" rIns="0" bIns="0">
            <a:spAutoFit/>
          </a:bodyPr>
          <a:lstStyle>
            <a:lvl1pPr>
              <a:defRPr sz="2400" b="0" i="0" u="sng">
                <a:solidFill>
                  <a:srgbClr val="6D368B"/>
                </a:solidFill>
                <a:latin typeface="Arial MT"/>
                <a:cs typeface="Arial MT"/>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3/10/2025</a:t>
            </a:fld>
            <a:endParaRPr lang="en-US"/>
          </a:p>
        </p:txBody>
      </p:sp>
      <p:sp>
        <p:nvSpPr>
          <p:cNvPr id="6" name="Holder 6"/>
          <p:cNvSpPr>
            <a:spLocks noGrp="1"/>
          </p:cNvSpPr>
          <p:nvPr>
            <p:ph type="sldNum" sz="quarter" idx="7"/>
          </p:nvPr>
        </p:nvSpPr>
        <p:spPr bwMode="auto"/>
        <p:txBody>
          <a:bodyPr lIns="0" tIns="0" rIns="0" bIns="0"/>
          <a:lstStyle>
            <a:lvl1pPr>
              <a:defRPr sz="1800" b="0" i="0">
                <a:solidFill>
                  <a:schemeClr val="tx1"/>
                </a:solidFill>
                <a:latin typeface="Arial MT"/>
                <a:cs typeface="Arial MT"/>
              </a:defRPr>
            </a:lvl1pPr>
          </a:lstStyle>
          <a:p>
            <a:pPr marL="164465">
              <a:lnSpc>
                <a:spcPts val="2090"/>
              </a:lnSpc>
              <a:defRPr/>
            </a:pPr>
            <a:fld id="{81D60167-4931-47E6-BA6A-407CBD079E47}" type="slidenum">
              <a:rPr spc="-50"/>
              <a:t>‹N°›</a:t>
            </a:fld>
            <a:endParaRPr spc="-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200" b="0" i="0">
                <a:solidFill>
                  <a:srgbClr val="6D368B"/>
                </a:solidFill>
                <a:latin typeface="Arial MT"/>
                <a:cs typeface="Arial MT"/>
              </a:defRPr>
            </a:lvl1pPr>
          </a:lstStyle>
          <a:p>
            <a:pPr>
              <a:defRPr/>
            </a:pPr>
            <a:endParaRPr/>
          </a:p>
        </p:txBody>
      </p:sp>
      <p:sp>
        <p:nvSpPr>
          <p:cNvPr id="3" name="Holder 3"/>
          <p:cNvSpPr>
            <a:spLocks noGrp="1"/>
          </p:cNvSpPr>
          <p:nvPr>
            <p:ph type="body" idx="1"/>
          </p:nvPr>
        </p:nvSpPr>
        <p:spPr bwMode="auto"/>
        <p:txBody>
          <a:bodyPr lIns="0" tIns="0" rIns="0" bIns="0"/>
          <a:lstStyle>
            <a:lvl1pPr>
              <a:defRPr sz="2400" b="0" i="0" u="sng">
                <a:solidFill>
                  <a:srgbClr val="6D368B"/>
                </a:solidFill>
                <a:latin typeface="Arial MT"/>
                <a:cs typeface="Arial MT"/>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3/10/2025</a:t>
            </a:fld>
            <a:endParaRPr lang="en-US"/>
          </a:p>
        </p:txBody>
      </p:sp>
      <p:sp>
        <p:nvSpPr>
          <p:cNvPr id="6" name="Holder 6"/>
          <p:cNvSpPr>
            <a:spLocks noGrp="1"/>
          </p:cNvSpPr>
          <p:nvPr>
            <p:ph type="sldNum" sz="quarter" idx="7"/>
          </p:nvPr>
        </p:nvSpPr>
        <p:spPr bwMode="auto"/>
        <p:txBody>
          <a:bodyPr lIns="0" tIns="0" rIns="0" bIns="0"/>
          <a:lstStyle>
            <a:lvl1pPr>
              <a:defRPr sz="1800" b="0" i="0">
                <a:solidFill>
                  <a:schemeClr val="tx1"/>
                </a:solidFill>
                <a:latin typeface="Arial MT"/>
                <a:cs typeface="Arial MT"/>
              </a:defRPr>
            </a:lvl1pPr>
          </a:lstStyle>
          <a:p>
            <a:pPr marL="164465">
              <a:lnSpc>
                <a:spcPts val="2090"/>
              </a:lnSpc>
              <a:defRPr/>
            </a:pPr>
            <a:fld id="{81D60167-4931-47E6-BA6A-407CBD079E47}" type="slidenum">
              <a:rPr spc="-50"/>
              <a:t>‹N°›</a:t>
            </a:fld>
            <a:endParaRPr spc="-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200" b="0" i="0">
                <a:solidFill>
                  <a:srgbClr val="6D368B"/>
                </a:solidFill>
                <a:latin typeface="Arial MT"/>
                <a:cs typeface="Arial MT"/>
              </a:defRPr>
            </a:lvl1pPr>
          </a:lstStyle>
          <a:p>
            <a:pPr>
              <a:defRPr/>
            </a:pPr>
            <a:endParaRPr/>
          </a:p>
        </p:txBody>
      </p:sp>
      <p:sp>
        <p:nvSpPr>
          <p:cNvPr id="3" name="Holder 3"/>
          <p:cNvSpPr>
            <a:spLocks noGrp="1"/>
          </p:cNvSpPr>
          <p:nvPr>
            <p:ph sz="half" idx="2"/>
          </p:nvPr>
        </p:nvSpPr>
        <p:spPr bwMode="auto">
          <a:xfrm>
            <a:off x="457200" y="1577340"/>
            <a:ext cx="3977640" cy="4526280"/>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4709160" y="1577340"/>
            <a:ext cx="3977640" cy="4526280"/>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3/10/2025</a:t>
            </a:fld>
            <a:endParaRPr lang="en-US"/>
          </a:p>
        </p:txBody>
      </p:sp>
      <p:sp>
        <p:nvSpPr>
          <p:cNvPr id="7" name="Holder 7"/>
          <p:cNvSpPr>
            <a:spLocks noGrp="1"/>
          </p:cNvSpPr>
          <p:nvPr>
            <p:ph type="sldNum" sz="quarter" idx="7"/>
          </p:nvPr>
        </p:nvSpPr>
        <p:spPr bwMode="auto"/>
        <p:txBody>
          <a:bodyPr lIns="0" tIns="0" rIns="0" bIns="0"/>
          <a:lstStyle>
            <a:lvl1pPr>
              <a:defRPr sz="1800" b="0" i="0">
                <a:solidFill>
                  <a:schemeClr val="tx1"/>
                </a:solidFill>
                <a:latin typeface="Arial MT"/>
                <a:cs typeface="Arial MT"/>
              </a:defRPr>
            </a:lvl1pPr>
          </a:lstStyle>
          <a:p>
            <a:pPr marL="164465">
              <a:lnSpc>
                <a:spcPts val="2090"/>
              </a:lnSpc>
              <a:defRPr/>
            </a:pPr>
            <a:fld id="{81D60167-4931-47E6-BA6A-407CBD079E47}" type="slidenum">
              <a:rPr spc="-50"/>
              <a:t>‹N°›</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200" b="0" i="0">
                <a:solidFill>
                  <a:srgbClr val="6D368B"/>
                </a:solidFill>
                <a:latin typeface="Arial MT"/>
                <a:cs typeface="Arial MT"/>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3/10/2025</a:t>
            </a:fld>
            <a:endParaRPr lang="en-US"/>
          </a:p>
        </p:txBody>
      </p:sp>
      <p:sp>
        <p:nvSpPr>
          <p:cNvPr id="5" name="Holder 5"/>
          <p:cNvSpPr>
            <a:spLocks noGrp="1"/>
          </p:cNvSpPr>
          <p:nvPr>
            <p:ph type="sldNum" sz="quarter" idx="7"/>
          </p:nvPr>
        </p:nvSpPr>
        <p:spPr bwMode="auto"/>
        <p:txBody>
          <a:bodyPr lIns="0" tIns="0" rIns="0" bIns="0"/>
          <a:lstStyle>
            <a:lvl1pPr>
              <a:defRPr sz="1800" b="0" i="0">
                <a:solidFill>
                  <a:schemeClr val="tx1"/>
                </a:solidFill>
                <a:latin typeface="Arial MT"/>
                <a:cs typeface="Arial MT"/>
              </a:defRPr>
            </a:lvl1pPr>
          </a:lstStyle>
          <a:p>
            <a:pPr marL="164465">
              <a:lnSpc>
                <a:spcPts val="2090"/>
              </a:lnSpc>
              <a:defRPr/>
            </a:pPr>
            <a:fld id="{81D60167-4931-47E6-BA6A-407CBD079E47}" type="slidenum">
              <a:rPr spc="-50"/>
              <a:t>‹N°›</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Blank">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0"/>
            <a:ext cx="9144000" cy="119380"/>
          </a:xfrm>
          <a:custGeom>
            <a:avLst/>
            <a:gdLst/>
            <a:ahLst/>
            <a:cxnLst/>
            <a:rect l="l" t="t" r="r" b="b"/>
            <a:pathLst>
              <a:path w="9144000" h="119380" extrusionOk="0">
                <a:moveTo>
                  <a:pt x="9144000" y="0"/>
                </a:moveTo>
                <a:lnTo>
                  <a:pt x="0" y="0"/>
                </a:lnTo>
                <a:lnTo>
                  <a:pt x="0" y="118872"/>
                </a:lnTo>
                <a:lnTo>
                  <a:pt x="9144000" y="118872"/>
                </a:lnTo>
                <a:lnTo>
                  <a:pt x="9144000" y="0"/>
                </a:lnTo>
                <a:close/>
              </a:path>
            </a:pathLst>
          </a:custGeom>
          <a:solidFill>
            <a:srgbClr val="6D368B"/>
          </a:solidFill>
        </p:spPr>
        <p:txBody>
          <a:bodyPr wrap="square" lIns="0" tIns="0" rIns="0" bIns="0" rtlCol="0"/>
          <a:lstStyle/>
          <a:p>
            <a:pPr>
              <a:defRPr/>
            </a:pPr>
            <a:endParaRPr/>
          </a:p>
        </p:txBody>
      </p:sp>
      <p:sp>
        <p:nvSpPr>
          <p:cNvPr id="17" name="bg object 17"/>
          <p:cNvSpPr/>
          <p:nvPr/>
        </p:nvSpPr>
        <p:spPr bwMode="auto">
          <a:xfrm>
            <a:off x="0" y="102107"/>
            <a:ext cx="3456940" cy="119380"/>
          </a:xfrm>
          <a:custGeom>
            <a:avLst/>
            <a:gdLst/>
            <a:ahLst/>
            <a:cxnLst/>
            <a:rect l="l" t="t" r="r" b="b"/>
            <a:pathLst>
              <a:path w="3456940" h="119379" extrusionOk="0">
                <a:moveTo>
                  <a:pt x="3456432" y="0"/>
                </a:moveTo>
                <a:lnTo>
                  <a:pt x="0" y="0"/>
                </a:lnTo>
                <a:lnTo>
                  <a:pt x="0" y="118872"/>
                </a:lnTo>
                <a:lnTo>
                  <a:pt x="3456432" y="118872"/>
                </a:lnTo>
                <a:lnTo>
                  <a:pt x="3456432" y="0"/>
                </a:lnTo>
                <a:close/>
              </a:path>
            </a:pathLst>
          </a:custGeom>
          <a:solidFill>
            <a:srgbClr val="E40046"/>
          </a:solidFill>
        </p:spPr>
        <p:txBody>
          <a:bodyPr wrap="square" lIns="0" tIns="0" rIns="0" bIns="0" rtlCol="0"/>
          <a:lstStyle/>
          <a:p>
            <a:pPr>
              <a:defRPr/>
            </a:pPr>
            <a:endParaRPr/>
          </a:p>
        </p:txBody>
      </p:sp>
      <p:sp>
        <p:nvSpPr>
          <p:cNvPr id="18" name="bg object 18"/>
          <p:cNvSpPr/>
          <p:nvPr/>
        </p:nvSpPr>
        <p:spPr bwMode="auto">
          <a:xfrm>
            <a:off x="0" y="6752843"/>
            <a:ext cx="9144000" cy="105410"/>
          </a:xfrm>
          <a:custGeom>
            <a:avLst/>
            <a:gdLst/>
            <a:ahLst/>
            <a:cxnLst/>
            <a:rect l="l" t="t" r="r" b="b"/>
            <a:pathLst>
              <a:path w="9144000" h="105409" extrusionOk="0">
                <a:moveTo>
                  <a:pt x="9144000" y="0"/>
                </a:moveTo>
                <a:lnTo>
                  <a:pt x="0" y="0"/>
                </a:lnTo>
                <a:lnTo>
                  <a:pt x="0" y="105156"/>
                </a:lnTo>
                <a:lnTo>
                  <a:pt x="9144000" y="105156"/>
                </a:lnTo>
                <a:lnTo>
                  <a:pt x="9144000" y="0"/>
                </a:lnTo>
                <a:close/>
              </a:path>
            </a:pathLst>
          </a:custGeom>
          <a:solidFill>
            <a:srgbClr val="90B91E"/>
          </a:solidFill>
        </p:spPr>
        <p:txBody>
          <a:bodyPr wrap="square" lIns="0" tIns="0" rIns="0" bIns="0" rtlCol="0"/>
          <a:lstStyle/>
          <a:p>
            <a:pPr>
              <a:defRPr/>
            </a:pPr>
            <a:endParaRPr/>
          </a:p>
        </p:txBody>
      </p:sp>
      <p:sp>
        <p:nvSpPr>
          <p:cNvPr id="2"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3/10/2025</a:t>
            </a:fld>
            <a:endParaRPr lang="en-US"/>
          </a:p>
        </p:txBody>
      </p:sp>
      <p:sp>
        <p:nvSpPr>
          <p:cNvPr id="4" name="Holder 4"/>
          <p:cNvSpPr>
            <a:spLocks noGrp="1"/>
          </p:cNvSpPr>
          <p:nvPr>
            <p:ph type="sldNum" sz="quarter" idx="7"/>
          </p:nvPr>
        </p:nvSpPr>
        <p:spPr bwMode="auto"/>
        <p:txBody>
          <a:bodyPr lIns="0" tIns="0" rIns="0" bIns="0"/>
          <a:lstStyle>
            <a:lvl1pPr>
              <a:defRPr sz="1800" b="0" i="0">
                <a:solidFill>
                  <a:schemeClr val="tx1"/>
                </a:solidFill>
                <a:latin typeface="Arial MT"/>
                <a:cs typeface="Arial MT"/>
              </a:defRPr>
            </a:lvl1pPr>
          </a:lstStyle>
          <a:p>
            <a:pPr marL="164465">
              <a:lnSpc>
                <a:spcPts val="2090"/>
              </a:lnSpc>
              <a:defRPr/>
            </a:pPr>
            <a:fld id="{81D60167-4931-47E6-BA6A-407CBD079E47}" type="slidenum">
              <a:rPr spc="-50"/>
              <a:t>‹N°›</a:t>
            </a:fld>
            <a:endParaRPr spc="-5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0"/>
            <a:ext cx="9144000" cy="119380"/>
          </a:xfrm>
          <a:custGeom>
            <a:avLst/>
            <a:gdLst/>
            <a:ahLst/>
            <a:cxnLst/>
            <a:rect l="l" t="t" r="r" b="b"/>
            <a:pathLst>
              <a:path w="9144000" h="119380" extrusionOk="0">
                <a:moveTo>
                  <a:pt x="9144000" y="0"/>
                </a:moveTo>
                <a:lnTo>
                  <a:pt x="0" y="0"/>
                </a:lnTo>
                <a:lnTo>
                  <a:pt x="0" y="118872"/>
                </a:lnTo>
                <a:lnTo>
                  <a:pt x="9144000" y="118872"/>
                </a:lnTo>
                <a:lnTo>
                  <a:pt x="9144000" y="0"/>
                </a:lnTo>
                <a:close/>
              </a:path>
            </a:pathLst>
          </a:custGeom>
          <a:solidFill>
            <a:srgbClr val="6D368B"/>
          </a:solidFill>
        </p:spPr>
        <p:txBody>
          <a:bodyPr wrap="square" lIns="0" tIns="0" rIns="0" bIns="0" rtlCol="0"/>
          <a:lstStyle/>
          <a:p>
            <a:pPr>
              <a:defRPr/>
            </a:pPr>
            <a:endParaRPr/>
          </a:p>
        </p:txBody>
      </p:sp>
      <p:sp>
        <p:nvSpPr>
          <p:cNvPr id="17" name="bg object 17"/>
          <p:cNvSpPr/>
          <p:nvPr/>
        </p:nvSpPr>
        <p:spPr bwMode="auto">
          <a:xfrm>
            <a:off x="0" y="102107"/>
            <a:ext cx="3456940" cy="119380"/>
          </a:xfrm>
          <a:custGeom>
            <a:avLst/>
            <a:gdLst/>
            <a:ahLst/>
            <a:cxnLst/>
            <a:rect l="l" t="t" r="r" b="b"/>
            <a:pathLst>
              <a:path w="3456940" h="119379" extrusionOk="0">
                <a:moveTo>
                  <a:pt x="3456432" y="0"/>
                </a:moveTo>
                <a:lnTo>
                  <a:pt x="0" y="0"/>
                </a:lnTo>
                <a:lnTo>
                  <a:pt x="0" y="118872"/>
                </a:lnTo>
                <a:lnTo>
                  <a:pt x="3456432" y="118872"/>
                </a:lnTo>
                <a:lnTo>
                  <a:pt x="3456432" y="0"/>
                </a:lnTo>
                <a:close/>
              </a:path>
            </a:pathLst>
          </a:custGeom>
          <a:solidFill>
            <a:srgbClr val="E40046"/>
          </a:solidFill>
        </p:spPr>
        <p:txBody>
          <a:bodyPr wrap="square" lIns="0" tIns="0" rIns="0" bIns="0" rtlCol="0"/>
          <a:lstStyle/>
          <a:p>
            <a:pPr>
              <a:defRPr/>
            </a:pPr>
            <a:endParaRPr/>
          </a:p>
        </p:txBody>
      </p:sp>
      <p:sp>
        <p:nvSpPr>
          <p:cNvPr id="18" name="bg object 18"/>
          <p:cNvSpPr/>
          <p:nvPr/>
        </p:nvSpPr>
        <p:spPr bwMode="auto">
          <a:xfrm>
            <a:off x="0" y="6752843"/>
            <a:ext cx="9144000" cy="105410"/>
          </a:xfrm>
          <a:custGeom>
            <a:avLst/>
            <a:gdLst/>
            <a:ahLst/>
            <a:cxnLst/>
            <a:rect l="l" t="t" r="r" b="b"/>
            <a:pathLst>
              <a:path w="9144000" h="105409" extrusionOk="0">
                <a:moveTo>
                  <a:pt x="9144000" y="0"/>
                </a:moveTo>
                <a:lnTo>
                  <a:pt x="0" y="0"/>
                </a:lnTo>
                <a:lnTo>
                  <a:pt x="0" y="105156"/>
                </a:lnTo>
                <a:lnTo>
                  <a:pt x="9144000" y="105156"/>
                </a:lnTo>
                <a:lnTo>
                  <a:pt x="9144000" y="0"/>
                </a:lnTo>
                <a:close/>
              </a:path>
            </a:pathLst>
          </a:custGeom>
          <a:solidFill>
            <a:srgbClr val="90B91E"/>
          </a:solidFill>
        </p:spPr>
        <p:txBody>
          <a:bodyPr wrap="square" lIns="0" tIns="0" rIns="0" bIns="0" rtlCol="0"/>
          <a:lstStyle/>
          <a:p>
            <a:pPr>
              <a:defRPr/>
            </a:pPr>
            <a:endParaRPr/>
          </a:p>
        </p:txBody>
      </p:sp>
      <p:pic>
        <p:nvPicPr>
          <p:cNvPr id="19" name="bg object 19"/>
          <p:cNvPicPr/>
          <p:nvPr/>
        </p:nvPicPr>
        <p:blipFill>
          <a:blip r:embed="rId7"/>
          <a:stretch/>
        </p:blipFill>
        <p:spPr bwMode="auto">
          <a:xfrm>
            <a:off x="8360902" y="131776"/>
            <a:ext cx="774811" cy="1083256"/>
          </a:xfrm>
          <a:prstGeom prst="rect">
            <a:avLst/>
          </a:prstGeom>
        </p:spPr>
      </p:pic>
      <p:pic>
        <p:nvPicPr>
          <p:cNvPr id="20" name="bg object 20"/>
          <p:cNvPicPr/>
          <p:nvPr/>
        </p:nvPicPr>
        <p:blipFill>
          <a:blip r:embed="rId8"/>
          <a:stretch/>
        </p:blipFill>
        <p:spPr bwMode="auto">
          <a:xfrm>
            <a:off x="88783" y="424065"/>
            <a:ext cx="648439" cy="562700"/>
          </a:xfrm>
          <a:prstGeom prst="rect">
            <a:avLst/>
          </a:prstGeom>
        </p:spPr>
      </p:pic>
      <p:pic>
        <p:nvPicPr>
          <p:cNvPr id="21" name="bg object 21"/>
          <p:cNvPicPr/>
          <p:nvPr/>
        </p:nvPicPr>
        <p:blipFill>
          <a:blip r:embed="rId9"/>
          <a:stretch/>
        </p:blipFill>
        <p:spPr bwMode="auto">
          <a:xfrm>
            <a:off x="6587696" y="6341918"/>
            <a:ext cx="1924259" cy="378229"/>
          </a:xfrm>
          <a:prstGeom prst="rect">
            <a:avLst/>
          </a:prstGeom>
        </p:spPr>
      </p:pic>
      <p:sp>
        <p:nvSpPr>
          <p:cNvPr id="2" name="Holder 2"/>
          <p:cNvSpPr>
            <a:spLocks noGrp="1"/>
          </p:cNvSpPr>
          <p:nvPr>
            <p:ph type="title"/>
          </p:nvPr>
        </p:nvSpPr>
        <p:spPr bwMode="auto">
          <a:xfrm>
            <a:off x="825195" y="244297"/>
            <a:ext cx="7369809" cy="866775"/>
          </a:xfrm>
          <a:prstGeom prst="rect">
            <a:avLst/>
          </a:prstGeom>
        </p:spPr>
        <p:txBody>
          <a:bodyPr wrap="square" lIns="0" tIns="0" rIns="0" bIns="0">
            <a:spAutoFit/>
          </a:bodyPr>
          <a:lstStyle>
            <a:lvl1pPr>
              <a:defRPr sz="3200" b="0" i="0">
                <a:solidFill>
                  <a:srgbClr val="6D368B"/>
                </a:solidFill>
                <a:latin typeface="Arial MT"/>
                <a:cs typeface="Arial MT"/>
              </a:defRPr>
            </a:lvl1pPr>
          </a:lstStyle>
          <a:p>
            <a:pPr>
              <a:defRPr/>
            </a:pPr>
            <a:endParaRPr/>
          </a:p>
        </p:txBody>
      </p:sp>
      <p:sp>
        <p:nvSpPr>
          <p:cNvPr id="3" name="Holder 3"/>
          <p:cNvSpPr>
            <a:spLocks noGrp="1"/>
          </p:cNvSpPr>
          <p:nvPr>
            <p:ph type="body" idx="1"/>
          </p:nvPr>
        </p:nvSpPr>
        <p:spPr bwMode="auto">
          <a:xfrm>
            <a:off x="630732" y="2967609"/>
            <a:ext cx="7823834" cy="1635125"/>
          </a:xfrm>
          <a:prstGeom prst="rect">
            <a:avLst/>
          </a:prstGeom>
        </p:spPr>
        <p:txBody>
          <a:bodyPr wrap="square" lIns="0" tIns="0" rIns="0" bIns="0">
            <a:spAutoFit/>
          </a:bodyPr>
          <a:lstStyle>
            <a:lvl1pPr>
              <a:defRPr sz="2400" b="0" i="0" u="sng">
                <a:solidFill>
                  <a:srgbClr val="6D368B"/>
                </a:solidFill>
                <a:latin typeface="Arial MT"/>
                <a:cs typeface="Arial MT"/>
              </a:defRPr>
            </a:lvl1pPr>
          </a:lstStyle>
          <a:p>
            <a:pPr>
              <a:defRPr/>
            </a:pPr>
            <a:endParaRPr/>
          </a:p>
        </p:txBody>
      </p:sp>
      <p:sp>
        <p:nvSpPr>
          <p:cNvPr id="4" name="Holder 4"/>
          <p:cNvSpPr>
            <a:spLocks noGrp="1"/>
          </p:cNvSpPr>
          <p:nvPr>
            <p:ph type="ftr" sz="quarter" idx="5"/>
          </p:nvPr>
        </p:nvSpPr>
        <p:spPr bwMode="auto">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3/10/2025</a:t>
            </a:fld>
            <a:endParaRPr lang="en-US"/>
          </a:p>
        </p:txBody>
      </p:sp>
      <p:sp>
        <p:nvSpPr>
          <p:cNvPr id="6" name="Holder 6"/>
          <p:cNvSpPr>
            <a:spLocks noGrp="1"/>
          </p:cNvSpPr>
          <p:nvPr>
            <p:ph type="sldNum" sz="quarter" idx="7"/>
          </p:nvPr>
        </p:nvSpPr>
        <p:spPr bwMode="auto">
          <a:xfrm>
            <a:off x="8649589" y="6389942"/>
            <a:ext cx="343027" cy="281304"/>
          </a:xfrm>
          <a:prstGeom prst="rect">
            <a:avLst/>
          </a:prstGeom>
        </p:spPr>
        <p:txBody>
          <a:bodyPr wrap="square" lIns="0" tIns="0" rIns="0" bIns="0">
            <a:spAutoFit/>
          </a:bodyPr>
          <a:lstStyle>
            <a:lvl1pPr>
              <a:defRPr sz="1800" b="0" i="0">
                <a:solidFill>
                  <a:schemeClr val="tx1"/>
                </a:solidFill>
                <a:latin typeface="Arial MT"/>
                <a:cs typeface="Arial MT"/>
              </a:defRPr>
            </a:lvl1pPr>
          </a:lstStyle>
          <a:p>
            <a:pPr marL="164465">
              <a:lnSpc>
                <a:spcPts val="2090"/>
              </a:lnSpc>
              <a:defRPr/>
            </a:pPr>
            <a:fld id="{81D60167-4931-47E6-BA6A-407CBD079E47}" type="slidenum">
              <a:rPr spc="-50"/>
              <a:t>‹N°›</a:t>
            </a:fld>
            <a:endParaRPr spc="-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45.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10.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media1.sv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0.pn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10.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0.png"/><Relationship Id="rId7"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0.png"/><Relationship Id="rId7"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5.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6.png"/><Relationship Id="rId7"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8.jpg"/><Relationship Id="rId5" Type="http://schemas.openxmlformats.org/officeDocument/2006/relationships/image" Target="../media/image10.png"/><Relationship Id="rId10" Type="http://schemas.openxmlformats.org/officeDocument/2006/relationships/image" Target="../media/image7.jpg"/><Relationship Id="rId4" Type="http://schemas.openxmlformats.org/officeDocument/2006/relationships/image" Target="../media/image12.png"/><Relationship Id="rId9"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93.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96.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hyperlink" Target="mailto:contact.usager@viatrajectoire.fr" TargetMode="External"/><Relationship Id="rId3" Type="http://schemas.openxmlformats.org/officeDocument/2006/relationships/image" Target="../media/image1.png"/><Relationship Id="rId7" Type="http://schemas.openxmlformats.org/officeDocument/2006/relationships/image" Target="../media/image104.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03.png"/><Relationship Id="rId4" Type="http://schemas.openxmlformats.org/officeDocument/2006/relationships/image" Target="../media/image102.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106.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103.png"/><Relationship Id="rId4" Type="http://schemas.openxmlformats.org/officeDocument/2006/relationships/image" Target="../media/image107.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44.xml.rels><?xml version="1.0" encoding="UTF-8" standalone="yes"?>
<Relationships xmlns="http://schemas.openxmlformats.org/package/2006/relationships"><Relationship Id="rId3" Type="http://schemas.openxmlformats.org/officeDocument/2006/relationships/hyperlink" Target="mailto:infos@viatrajectoire-na.fr"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10.pn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8.jp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0.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object 2"/>
          <p:cNvPicPr/>
          <p:nvPr/>
        </p:nvPicPr>
        <p:blipFill>
          <a:blip r:embed="rId3"/>
          <a:stretch/>
        </p:blipFill>
        <p:spPr bwMode="auto">
          <a:xfrm>
            <a:off x="236220" y="2186939"/>
            <a:ext cx="2519172" cy="3464464"/>
          </a:xfrm>
          <a:prstGeom prst="rect">
            <a:avLst/>
          </a:prstGeom>
        </p:spPr>
      </p:pic>
      <p:pic>
        <p:nvPicPr>
          <p:cNvPr id="3" name="object 3"/>
          <p:cNvPicPr/>
          <p:nvPr/>
        </p:nvPicPr>
        <p:blipFill>
          <a:blip r:embed="rId4"/>
          <a:stretch/>
        </p:blipFill>
        <p:spPr bwMode="auto">
          <a:xfrm>
            <a:off x="2871958" y="727877"/>
            <a:ext cx="3429109" cy="666780"/>
          </a:xfrm>
          <a:prstGeom prst="rect">
            <a:avLst/>
          </a:prstGeom>
        </p:spPr>
      </p:pic>
      <p:sp>
        <p:nvSpPr>
          <p:cNvPr id="4" name="object 4"/>
          <p:cNvSpPr txBox="1"/>
          <p:nvPr/>
        </p:nvSpPr>
        <p:spPr bwMode="auto">
          <a:xfrm>
            <a:off x="3357987" y="2467391"/>
            <a:ext cx="5285740" cy="574675"/>
          </a:xfrm>
          <a:prstGeom prst="rect">
            <a:avLst/>
          </a:prstGeom>
        </p:spPr>
        <p:txBody>
          <a:bodyPr vert="horz" wrap="square" lIns="0" tIns="12700" rIns="0" bIns="0" rtlCol="0">
            <a:spAutoFit/>
          </a:bodyPr>
          <a:lstStyle/>
          <a:p>
            <a:pPr marL="12700">
              <a:lnSpc>
                <a:spcPct val="100000"/>
              </a:lnSpc>
              <a:spcBef>
                <a:spcPts val="100"/>
              </a:spcBef>
              <a:defRPr/>
            </a:pPr>
            <a:r>
              <a:rPr sz="3600">
                <a:solidFill>
                  <a:schemeClr val="accent4">
                    <a:lumMod val="40000"/>
                    <a:lumOff val="60000"/>
                  </a:schemeClr>
                </a:solidFill>
                <a:latin typeface="Arial MT"/>
                <a:cs typeface="Arial MT"/>
              </a:rPr>
              <a:t>ViaTrajectoire</a:t>
            </a:r>
            <a:r>
              <a:rPr sz="3600" spc="-55">
                <a:solidFill>
                  <a:schemeClr val="accent4">
                    <a:lumMod val="40000"/>
                    <a:lumOff val="60000"/>
                  </a:schemeClr>
                </a:solidFill>
                <a:latin typeface="Arial MT"/>
                <a:cs typeface="Arial MT"/>
              </a:rPr>
              <a:t> </a:t>
            </a:r>
            <a:r>
              <a:rPr sz="3600">
                <a:solidFill>
                  <a:schemeClr val="accent4">
                    <a:lumMod val="40000"/>
                    <a:lumOff val="60000"/>
                  </a:schemeClr>
                </a:solidFill>
                <a:latin typeface="Arial MT"/>
                <a:cs typeface="Arial MT"/>
              </a:rPr>
              <a:t>–</a:t>
            </a:r>
            <a:r>
              <a:rPr sz="3600" spc="-20">
                <a:solidFill>
                  <a:schemeClr val="accent4">
                    <a:lumMod val="40000"/>
                    <a:lumOff val="60000"/>
                  </a:schemeClr>
                </a:solidFill>
                <a:latin typeface="Arial MT"/>
                <a:cs typeface="Arial MT"/>
              </a:rPr>
              <a:t> </a:t>
            </a:r>
            <a:r>
              <a:rPr sz="3600" spc="-10">
                <a:solidFill>
                  <a:schemeClr val="accent4">
                    <a:lumMod val="40000"/>
                    <a:lumOff val="60000"/>
                  </a:schemeClr>
                </a:solidFill>
                <a:latin typeface="Arial MT"/>
                <a:cs typeface="Arial MT"/>
              </a:rPr>
              <a:t>Handicap</a:t>
            </a:r>
            <a:endParaRPr sz="3600">
              <a:solidFill>
                <a:schemeClr val="accent4">
                  <a:lumMod val="40000"/>
                  <a:lumOff val="60000"/>
                </a:schemeClr>
              </a:solidFill>
              <a:latin typeface="Arial MT"/>
              <a:cs typeface="Arial MT"/>
            </a:endParaRPr>
          </a:p>
        </p:txBody>
      </p:sp>
      <p:sp>
        <p:nvSpPr>
          <p:cNvPr id="6" name="object 6"/>
          <p:cNvSpPr txBox="1">
            <a:spLocks noGrp="1"/>
          </p:cNvSpPr>
          <p:nvPr>
            <p:ph type="sldNum" sz="quarter" idx="7"/>
          </p:nvPr>
        </p:nvSpPr>
        <p:spPr bwMode="auto">
          <a:prstGeom prst="rect">
            <a:avLst/>
          </a:prstGeom>
        </p:spPr>
        <p:txBody>
          <a:bodyPr vert="horz" wrap="square" lIns="0" tIns="0" rIns="0" bIns="0" rtlCol="0">
            <a:spAutoFit/>
          </a:bodyPr>
          <a:lstStyle/>
          <a:p>
            <a:pPr marL="164465">
              <a:lnSpc>
                <a:spcPts val="2090"/>
              </a:lnSpc>
              <a:defRPr/>
            </a:pPr>
            <a:fld id="{81D60167-4931-47E6-BA6A-407CBD079E47}" type="slidenum">
              <a:rPr spc="-50"/>
              <a:t>1</a:t>
            </a:fld>
            <a:endParaRPr spc="-50"/>
          </a:p>
        </p:txBody>
      </p:sp>
      <p:sp>
        <p:nvSpPr>
          <p:cNvPr id="5" name="object 5"/>
          <p:cNvSpPr txBox="1"/>
          <p:nvPr/>
        </p:nvSpPr>
        <p:spPr bwMode="auto">
          <a:xfrm>
            <a:off x="3505199" y="3429000"/>
            <a:ext cx="4835398" cy="2103140"/>
          </a:xfrm>
          <a:prstGeom prst="rect">
            <a:avLst/>
          </a:prstGeom>
        </p:spPr>
        <p:txBody>
          <a:bodyPr vert="horz" wrap="square" lIns="0" tIns="12700" rIns="0" bIns="0" rtlCol="0">
            <a:spAutoFit/>
          </a:bodyPr>
          <a:lstStyle/>
          <a:p>
            <a:pPr marL="2540" algn="ctr">
              <a:lnSpc>
                <a:spcPts val="2735"/>
              </a:lnSpc>
              <a:spcBef>
                <a:spcPts val="100"/>
              </a:spcBef>
              <a:defRPr/>
            </a:pPr>
            <a:r>
              <a:rPr lang="fr-FR" sz="2400" spc="-10">
                <a:solidFill>
                  <a:srgbClr val="6D368B"/>
                </a:solidFill>
                <a:latin typeface="Arial MT"/>
                <a:cs typeface="Arial MT"/>
              </a:rPr>
              <a:t>Présentation du Dossier Unique d’Admission (DUA) – </a:t>
            </a:r>
            <a:endParaRPr/>
          </a:p>
          <a:p>
            <a:pPr marL="2540" algn="ctr">
              <a:lnSpc>
                <a:spcPts val="2735"/>
              </a:lnSpc>
              <a:spcBef>
                <a:spcPts val="100"/>
              </a:spcBef>
              <a:defRPr/>
            </a:pPr>
            <a:r>
              <a:rPr lang="fr-FR" sz="2400" spc="-10">
                <a:solidFill>
                  <a:srgbClr val="6D368B"/>
                </a:solidFill>
                <a:latin typeface="Arial MT"/>
                <a:cs typeface="Arial MT"/>
              </a:rPr>
              <a:t>pour les </a:t>
            </a:r>
            <a:r>
              <a:rPr lang="fr-FR" sz="2400" b="1" u="sng" spc="-10">
                <a:solidFill>
                  <a:srgbClr val="6D368B"/>
                </a:solidFill>
                <a:latin typeface="Arial MT"/>
                <a:cs typeface="Arial MT"/>
              </a:rPr>
              <a:t>Accompagnants Professionnels </a:t>
            </a:r>
            <a:r>
              <a:rPr lang="fr-FR" sz="2400" spc="-10">
                <a:solidFill>
                  <a:srgbClr val="6D368B"/>
                </a:solidFill>
                <a:latin typeface="Arial MT"/>
                <a:cs typeface="Arial MT"/>
              </a:rPr>
              <a:t>(Mandataires, DAC, CCAS, services sociaux et de soins,….</a:t>
            </a:r>
            <a:endParaRPr sz="2400">
              <a:latin typeface="Arial MT"/>
              <a:cs typeface="Arial M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916189" y="381000"/>
            <a:ext cx="7516800" cy="752129"/>
          </a:xfrm>
          <a:prstGeom prst="rect">
            <a:avLst/>
          </a:prstGeom>
        </p:spPr>
        <p:txBody>
          <a:bodyPr vert="horz" wrap="square" lIns="0" tIns="13335" rIns="0" bIns="0" rtlCol="0">
            <a:spAutoFit/>
          </a:bodyPr>
          <a:lstStyle/>
          <a:p>
            <a:pPr marL="12700">
              <a:lnSpc>
                <a:spcPct val="100000"/>
              </a:lnSpc>
              <a:spcBef>
                <a:spcPts val="105"/>
              </a:spcBef>
              <a:defRPr/>
            </a:pPr>
            <a:r>
              <a:rPr lang="fr-FR" sz="2800" spc="-5">
                <a:solidFill>
                  <a:schemeClr val="accent4">
                    <a:lumMod val="60000"/>
                    <a:lumOff val="40000"/>
                  </a:schemeClr>
                </a:solidFill>
              </a:rPr>
              <a:t>L’ouverture du DUA en NA, pourquoi </a:t>
            </a:r>
            <a:r>
              <a:rPr sz="2800" spc="-5">
                <a:solidFill>
                  <a:schemeClr val="accent4">
                    <a:lumMod val="60000"/>
                    <a:lumOff val="40000"/>
                  </a:schemeClr>
                </a:solidFill>
              </a:rPr>
              <a:t>?</a:t>
            </a:r>
            <a:r>
              <a:rPr lang="fr-FR" sz="3200" spc="-5">
                <a:solidFill>
                  <a:schemeClr val="accent4">
                    <a:lumMod val="60000"/>
                    <a:lumOff val="40000"/>
                  </a:schemeClr>
                </a:solidFill>
              </a:rPr>
              <a:t/>
            </a:r>
            <a:br>
              <a:rPr lang="fr-FR" sz="3200" spc="-5">
                <a:solidFill>
                  <a:schemeClr val="accent4">
                    <a:lumMod val="60000"/>
                    <a:lumOff val="40000"/>
                  </a:schemeClr>
                </a:solidFill>
              </a:rPr>
            </a:br>
            <a:endParaRPr sz="2000" i="1">
              <a:solidFill>
                <a:schemeClr val="accent4">
                  <a:lumMod val="60000"/>
                  <a:lumOff val="40000"/>
                </a:schemeClr>
              </a:solidFill>
            </a:endParaRPr>
          </a:p>
        </p:txBody>
      </p:sp>
      <p:sp>
        <p:nvSpPr>
          <p:cNvPr id="4" name="object 4"/>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10</a:t>
            </a:fld>
            <a:endParaRPr spc="-5"/>
          </a:p>
        </p:txBody>
      </p:sp>
      <p:sp>
        <p:nvSpPr>
          <p:cNvPr id="3" name="object 3"/>
          <p:cNvSpPr txBox="1"/>
          <p:nvPr/>
        </p:nvSpPr>
        <p:spPr bwMode="auto">
          <a:xfrm>
            <a:off x="609600" y="1204483"/>
            <a:ext cx="8369554" cy="4272965"/>
          </a:xfrm>
          <a:prstGeom prst="rect">
            <a:avLst/>
          </a:prstGeom>
        </p:spPr>
        <p:txBody>
          <a:bodyPr vert="horz" wrap="square" lIns="0" tIns="60960" rIns="0" bIns="0" rtlCol="0">
            <a:spAutoFit/>
          </a:bodyPr>
          <a:lstStyle/>
          <a:p>
            <a:pPr marL="12700" marR="283210">
              <a:lnSpc>
                <a:spcPct val="150000"/>
              </a:lnSpc>
              <a:spcBef>
                <a:spcPts val="480"/>
              </a:spcBef>
              <a:spcAft>
                <a:spcPts val="1200"/>
              </a:spcAft>
              <a:tabLst>
                <a:tab pos="241300" algn="l"/>
              </a:tabLst>
              <a:defRPr/>
            </a:pPr>
            <a:r>
              <a:rPr lang="fr-FR" spc="-5">
                <a:solidFill>
                  <a:schemeClr val="accent1">
                    <a:lumMod val="75000"/>
                  </a:schemeClr>
                </a:solidFill>
                <a:latin typeface="Arial MT"/>
                <a:cs typeface="Arial MT"/>
              </a:rPr>
              <a:t>Le module </a:t>
            </a:r>
            <a:r>
              <a:rPr spc="-5">
                <a:solidFill>
                  <a:schemeClr val="accent1">
                    <a:lumMod val="75000"/>
                  </a:schemeClr>
                </a:solidFill>
                <a:latin typeface="Arial MT"/>
                <a:cs typeface="Arial MT"/>
              </a:rPr>
              <a:t>est </a:t>
            </a:r>
            <a:r>
              <a:rPr b="1" spc="-5">
                <a:solidFill>
                  <a:srgbClr val="00B0F0"/>
                </a:solidFill>
                <a:latin typeface="Arial MT"/>
                <a:cs typeface="Arial MT"/>
              </a:rPr>
              <a:t>disponible</a:t>
            </a:r>
            <a:r>
              <a:rPr b="1" spc="20">
                <a:solidFill>
                  <a:srgbClr val="00B0F0"/>
                </a:solidFill>
                <a:latin typeface="Arial MT"/>
                <a:cs typeface="Arial MT"/>
              </a:rPr>
              <a:t> </a:t>
            </a:r>
            <a:r>
              <a:rPr b="1" spc="-5">
                <a:solidFill>
                  <a:srgbClr val="00B0F0"/>
                </a:solidFill>
                <a:latin typeface="Arial MT"/>
                <a:cs typeface="Arial MT"/>
              </a:rPr>
              <a:t>et </a:t>
            </a:r>
            <a:r>
              <a:rPr b="1">
                <a:solidFill>
                  <a:srgbClr val="00B0F0"/>
                </a:solidFill>
                <a:latin typeface="Arial MT"/>
                <a:cs typeface="Arial MT"/>
              </a:rPr>
              <a:t>fonctionnel</a:t>
            </a:r>
            <a:r>
              <a:rPr>
                <a:solidFill>
                  <a:schemeClr val="accent1">
                    <a:lumMod val="75000"/>
                  </a:schemeClr>
                </a:solidFill>
                <a:latin typeface="Arial MT"/>
                <a:cs typeface="Arial MT"/>
              </a:rPr>
              <a:t>,</a:t>
            </a:r>
            <a:r>
              <a:rPr lang="fr-FR">
                <a:solidFill>
                  <a:schemeClr val="accent1">
                    <a:lumMod val="75000"/>
                  </a:schemeClr>
                </a:solidFill>
                <a:latin typeface="Arial MT"/>
                <a:cs typeface="Arial MT"/>
              </a:rPr>
              <a:t> il a été</a:t>
            </a:r>
            <a:r>
              <a:rPr spc="-5">
                <a:solidFill>
                  <a:schemeClr val="accent1">
                    <a:lumMod val="75000"/>
                  </a:schemeClr>
                </a:solidFill>
                <a:latin typeface="Arial MT"/>
                <a:cs typeface="Arial MT"/>
              </a:rPr>
              <a:t> </a:t>
            </a:r>
            <a:r>
              <a:rPr>
                <a:solidFill>
                  <a:schemeClr val="accent1">
                    <a:lumMod val="75000"/>
                  </a:schemeClr>
                </a:solidFill>
                <a:latin typeface="Arial MT"/>
                <a:cs typeface="Arial MT"/>
              </a:rPr>
              <a:t>testé </a:t>
            </a:r>
            <a:r>
              <a:rPr spc="-765">
                <a:solidFill>
                  <a:schemeClr val="accent1">
                    <a:lumMod val="75000"/>
                  </a:schemeClr>
                </a:solidFill>
                <a:latin typeface="Arial MT"/>
                <a:cs typeface="Arial MT"/>
              </a:rPr>
              <a:t> </a:t>
            </a:r>
            <a:r>
              <a:rPr>
                <a:solidFill>
                  <a:schemeClr val="accent1">
                    <a:lumMod val="75000"/>
                  </a:schemeClr>
                </a:solidFill>
                <a:latin typeface="Arial MT"/>
                <a:cs typeface="Arial MT"/>
              </a:rPr>
              <a:t>dans plusieurs</a:t>
            </a:r>
            <a:r>
              <a:rPr spc="5">
                <a:solidFill>
                  <a:schemeClr val="accent1">
                    <a:lumMod val="75000"/>
                  </a:schemeClr>
                </a:solidFill>
                <a:latin typeface="Arial MT"/>
                <a:cs typeface="Arial MT"/>
              </a:rPr>
              <a:t> </a:t>
            </a:r>
            <a:r>
              <a:rPr>
                <a:solidFill>
                  <a:schemeClr val="accent1">
                    <a:lumMod val="75000"/>
                  </a:schemeClr>
                </a:solidFill>
                <a:latin typeface="Arial MT"/>
                <a:cs typeface="Arial MT"/>
              </a:rPr>
              <a:t>départements</a:t>
            </a:r>
            <a:r>
              <a:rPr spc="10">
                <a:solidFill>
                  <a:schemeClr val="accent1">
                    <a:lumMod val="75000"/>
                  </a:schemeClr>
                </a:solidFill>
                <a:latin typeface="Arial MT"/>
                <a:cs typeface="Arial MT"/>
              </a:rPr>
              <a:t> </a:t>
            </a:r>
            <a:r>
              <a:rPr spc="-5">
                <a:solidFill>
                  <a:schemeClr val="accent1">
                    <a:lumMod val="75000"/>
                  </a:schemeClr>
                </a:solidFill>
                <a:latin typeface="Arial MT"/>
                <a:cs typeface="Arial MT"/>
              </a:rPr>
              <a:t>:</a:t>
            </a:r>
            <a:r>
              <a:rPr lang="fr-FR" spc="-5">
                <a:solidFill>
                  <a:schemeClr val="accent1">
                    <a:lumMod val="75000"/>
                  </a:schemeClr>
                </a:solidFill>
                <a:latin typeface="Arial MT"/>
                <a:cs typeface="Arial MT"/>
              </a:rPr>
              <a:t> </a:t>
            </a:r>
            <a:r>
              <a:rPr i="1" spc="-5">
                <a:solidFill>
                  <a:schemeClr val="accent1">
                    <a:lumMod val="75000"/>
                  </a:schemeClr>
                </a:solidFill>
                <a:latin typeface="Arial MT"/>
                <a:cs typeface="Arial MT"/>
              </a:rPr>
              <a:t>Hautes-Pyrénées</a:t>
            </a:r>
            <a:r>
              <a:rPr i="1" spc="40">
                <a:solidFill>
                  <a:schemeClr val="accent1">
                    <a:lumMod val="75000"/>
                  </a:schemeClr>
                </a:solidFill>
                <a:latin typeface="Arial MT"/>
                <a:cs typeface="Arial MT"/>
              </a:rPr>
              <a:t> </a:t>
            </a:r>
            <a:r>
              <a:rPr i="1" spc="-5">
                <a:solidFill>
                  <a:schemeClr val="accent1">
                    <a:lumMod val="75000"/>
                  </a:schemeClr>
                </a:solidFill>
                <a:latin typeface="Arial MT"/>
                <a:cs typeface="Arial MT"/>
              </a:rPr>
              <a:t>:</a:t>
            </a:r>
            <a:r>
              <a:rPr i="1" spc="20">
                <a:solidFill>
                  <a:schemeClr val="accent1">
                    <a:lumMod val="75000"/>
                  </a:schemeClr>
                </a:solidFill>
                <a:latin typeface="Arial MT"/>
                <a:cs typeface="Arial MT"/>
              </a:rPr>
              <a:t> </a:t>
            </a:r>
            <a:r>
              <a:rPr i="1" spc="-10">
                <a:solidFill>
                  <a:schemeClr val="accent1">
                    <a:lumMod val="75000"/>
                  </a:schemeClr>
                </a:solidFill>
                <a:latin typeface="Arial MT"/>
                <a:cs typeface="Arial MT"/>
              </a:rPr>
              <a:t>12/09/2023,</a:t>
            </a:r>
            <a:r>
              <a:rPr i="1" spc="-5">
                <a:solidFill>
                  <a:schemeClr val="accent1">
                    <a:lumMod val="75000"/>
                  </a:schemeClr>
                </a:solidFill>
                <a:latin typeface="Arial MT"/>
                <a:cs typeface="Arial MT"/>
              </a:rPr>
              <a:t> </a:t>
            </a:r>
            <a:r>
              <a:rPr i="1" spc="-50">
                <a:solidFill>
                  <a:schemeClr val="accent1">
                    <a:lumMod val="75000"/>
                  </a:schemeClr>
                </a:solidFill>
                <a:latin typeface="Arial MT"/>
                <a:cs typeface="Arial MT"/>
              </a:rPr>
              <a:t>Tarn</a:t>
            </a:r>
            <a:r>
              <a:rPr i="1" spc="30">
                <a:solidFill>
                  <a:schemeClr val="accent1">
                    <a:lumMod val="75000"/>
                  </a:schemeClr>
                </a:solidFill>
                <a:latin typeface="Arial MT"/>
                <a:cs typeface="Arial MT"/>
              </a:rPr>
              <a:t> </a:t>
            </a:r>
            <a:r>
              <a:rPr i="1" spc="-5">
                <a:solidFill>
                  <a:schemeClr val="accent1">
                    <a:lumMod val="75000"/>
                  </a:schemeClr>
                </a:solidFill>
                <a:latin typeface="Arial MT"/>
                <a:cs typeface="Arial MT"/>
              </a:rPr>
              <a:t>:</a:t>
            </a:r>
            <a:r>
              <a:rPr i="1" spc="15">
                <a:solidFill>
                  <a:schemeClr val="accent1">
                    <a:lumMod val="75000"/>
                  </a:schemeClr>
                </a:solidFill>
                <a:latin typeface="Arial MT"/>
                <a:cs typeface="Arial MT"/>
              </a:rPr>
              <a:t> </a:t>
            </a:r>
            <a:r>
              <a:rPr i="1" spc="-10">
                <a:solidFill>
                  <a:schemeClr val="accent1">
                    <a:lumMod val="75000"/>
                  </a:schemeClr>
                </a:solidFill>
                <a:latin typeface="Arial MT"/>
                <a:cs typeface="Arial MT"/>
              </a:rPr>
              <a:t>14/09/2023,</a:t>
            </a:r>
            <a:r>
              <a:rPr i="1" spc="15">
                <a:solidFill>
                  <a:schemeClr val="accent1">
                    <a:lumMod val="75000"/>
                  </a:schemeClr>
                </a:solidFill>
                <a:latin typeface="Arial MT"/>
                <a:cs typeface="Arial MT"/>
              </a:rPr>
              <a:t> </a:t>
            </a:r>
            <a:r>
              <a:rPr i="1" spc="-45">
                <a:solidFill>
                  <a:schemeClr val="accent1">
                    <a:lumMod val="75000"/>
                  </a:schemeClr>
                </a:solidFill>
                <a:latin typeface="Arial MT"/>
                <a:cs typeface="Arial MT"/>
              </a:rPr>
              <a:t>Val</a:t>
            </a:r>
            <a:r>
              <a:rPr i="1" spc="15">
                <a:solidFill>
                  <a:schemeClr val="accent1">
                    <a:lumMod val="75000"/>
                  </a:schemeClr>
                </a:solidFill>
                <a:latin typeface="Arial MT"/>
                <a:cs typeface="Arial MT"/>
              </a:rPr>
              <a:t> </a:t>
            </a:r>
            <a:r>
              <a:rPr i="1" spc="-5">
                <a:solidFill>
                  <a:schemeClr val="accent1">
                    <a:lumMod val="75000"/>
                  </a:schemeClr>
                </a:solidFill>
                <a:latin typeface="Arial MT"/>
                <a:cs typeface="Arial MT"/>
              </a:rPr>
              <a:t>d’Oise :</a:t>
            </a:r>
            <a:r>
              <a:rPr i="1" spc="15">
                <a:solidFill>
                  <a:schemeClr val="accent1">
                    <a:lumMod val="75000"/>
                  </a:schemeClr>
                </a:solidFill>
                <a:latin typeface="Arial MT"/>
                <a:cs typeface="Arial MT"/>
              </a:rPr>
              <a:t> </a:t>
            </a:r>
            <a:r>
              <a:rPr i="1" spc="-15">
                <a:solidFill>
                  <a:schemeClr val="accent1">
                    <a:lumMod val="75000"/>
                  </a:schemeClr>
                </a:solidFill>
                <a:latin typeface="Arial MT"/>
                <a:cs typeface="Arial MT"/>
              </a:rPr>
              <a:t>15/11/2023,</a:t>
            </a:r>
            <a:r>
              <a:rPr i="1" spc="-20">
                <a:solidFill>
                  <a:schemeClr val="accent1">
                    <a:lumMod val="75000"/>
                  </a:schemeClr>
                </a:solidFill>
                <a:latin typeface="Arial MT"/>
                <a:cs typeface="Arial MT"/>
              </a:rPr>
              <a:t>Yvelines</a:t>
            </a:r>
            <a:r>
              <a:rPr i="1" spc="5">
                <a:solidFill>
                  <a:schemeClr val="accent1">
                    <a:lumMod val="75000"/>
                  </a:schemeClr>
                </a:solidFill>
                <a:latin typeface="Arial MT"/>
                <a:cs typeface="Arial MT"/>
              </a:rPr>
              <a:t> </a:t>
            </a:r>
            <a:r>
              <a:rPr i="1" spc="-5">
                <a:solidFill>
                  <a:schemeClr val="accent1">
                    <a:lumMod val="75000"/>
                  </a:schemeClr>
                </a:solidFill>
                <a:latin typeface="Arial MT"/>
                <a:cs typeface="Arial MT"/>
              </a:rPr>
              <a:t>:</a:t>
            </a:r>
            <a:r>
              <a:rPr i="1" spc="15">
                <a:solidFill>
                  <a:schemeClr val="accent1">
                    <a:lumMod val="75000"/>
                  </a:schemeClr>
                </a:solidFill>
                <a:latin typeface="Arial MT"/>
                <a:cs typeface="Arial MT"/>
              </a:rPr>
              <a:t> </a:t>
            </a:r>
            <a:r>
              <a:rPr i="1" spc="-15">
                <a:solidFill>
                  <a:schemeClr val="accent1">
                    <a:lumMod val="75000"/>
                  </a:schemeClr>
                </a:solidFill>
                <a:latin typeface="Arial MT"/>
                <a:cs typeface="Arial MT"/>
              </a:rPr>
              <a:t>21/11/2023,</a:t>
            </a:r>
            <a:r>
              <a:rPr i="1" spc="-55">
                <a:solidFill>
                  <a:schemeClr val="accent1">
                    <a:lumMod val="75000"/>
                  </a:schemeClr>
                </a:solidFill>
                <a:latin typeface="Arial MT"/>
                <a:cs typeface="Arial MT"/>
              </a:rPr>
              <a:t> </a:t>
            </a:r>
            <a:r>
              <a:rPr i="1" spc="-5">
                <a:solidFill>
                  <a:schemeClr val="accent1">
                    <a:lumMod val="75000"/>
                  </a:schemeClr>
                </a:solidFill>
                <a:latin typeface="Arial MT"/>
                <a:cs typeface="Arial MT"/>
              </a:rPr>
              <a:t>Ain</a:t>
            </a:r>
            <a:r>
              <a:rPr i="1" spc="-10">
                <a:solidFill>
                  <a:schemeClr val="accent1">
                    <a:lumMod val="75000"/>
                  </a:schemeClr>
                </a:solidFill>
                <a:latin typeface="Arial MT"/>
                <a:cs typeface="Arial MT"/>
              </a:rPr>
              <a:t> </a:t>
            </a:r>
            <a:r>
              <a:rPr i="1" spc="-5">
                <a:solidFill>
                  <a:schemeClr val="accent1">
                    <a:lumMod val="75000"/>
                  </a:schemeClr>
                </a:solidFill>
                <a:latin typeface="Arial MT"/>
                <a:cs typeface="Arial MT"/>
              </a:rPr>
              <a:t>:</a:t>
            </a:r>
            <a:r>
              <a:rPr i="1" spc="15">
                <a:solidFill>
                  <a:schemeClr val="accent1">
                    <a:lumMod val="75000"/>
                  </a:schemeClr>
                </a:solidFill>
                <a:latin typeface="Arial MT"/>
                <a:cs typeface="Arial MT"/>
              </a:rPr>
              <a:t> </a:t>
            </a:r>
            <a:r>
              <a:rPr i="1" spc="-15">
                <a:solidFill>
                  <a:schemeClr val="accent1">
                    <a:lumMod val="75000"/>
                  </a:schemeClr>
                </a:solidFill>
                <a:latin typeface="Arial MT"/>
                <a:cs typeface="Arial MT"/>
              </a:rPr>
              <a:t>27/11/2023,</a:t>
            </a:r>
            <a:r>
              <a:rPr i="1" spc="35">
                <a:solidFill>
                  <a:schemeClr val="accent1">
                    <a:lumMod val="75000"/>
                  </a:schemeClr>
                </a:solidFill>
                <a:latin typeface="Arial MT"/>
                <a:cs typeface="Arial MT"/>
              </a:rPr>
              <a:t> </a:t>
            </a:r>
            <a:r>
              <a:rPr i="1" spc="-5">
                <a:solidFill>
                  <a:schemeClr val="accent1">
                    <a:lumMod val="75000"/>
                  </a:schemeClr>
                </a:solidFill>
                <a:latin typeface="Arial MT"/>
                <a:cs typeface="Arial MT"/>
              </a:rPr>
              <a:t>Paris</a:t>
            </a:r>
            <a:r>
              <a:rPr i="1">
                <a:solidFill>
                  <a:schemeClr val="accent1">
                    <a:lumMod val="75000"/>
                  </a:schemeClr>
                </a:solidFill>
                <a:latin typeface="Arial MT"/>
                <a:cs typeface="Arial MT"/>
              </a:rPr>
              <a:t> </a:t>
            </a:r>
            <a:r>
              <a:rPr i="1" spc="-5">
                <a:solidFill>
                  <a:schemeClr val="accent1">
                    <a:lumMod val="75000"/>
                  </a:schemeClr>
                </a:solidFill>
                <a:latin typeface="Arial MT"/>
                <a:cs typeface="Arial MT"/>
              </a:rPr>
              <a:t>:</a:t>
            </a:r>
            <a:r>
              <a:rPr i="1" spc="15">
                <a:solidFill>
                  <a:schemeClr val="accent1">
                    <a:lumMod val="75000"/>
                  </a:schemeClr>
                </a:solidFill>
                <a:latin typeface="Arial MT"/>
                <a:cs typeface="Arial MT"/>
              </a:rPr>
              <a:t> </a:t>
            </a:r>
            <a:r>
              <a:rPr i="1" spc="-5">
                <a:solidFill>
                  <a:schemeClr val="accent1">
                    <a:lumMod val="75000"/>
                  </a:schemeClr>
                </a:solidFill>
                <a:latin typeface="Arial MT"/>
                <a:cs typeface="Arial MT"/>
              </a:rPr>
              <a:t>01/02/2024</a:t>
            </a:r>
            <a:endParaRPr lang="fr-FR" i="1" spc="-5">
              <a:solidFill>
                <a:schemeClr val="accent1">
                  <a:lumMod val="75000"/>
                </a:schemeClr>
              </a:solidFill>
              <a:latin typeface="Arial MT"/>
              <a:cs typeface="Arial MT"/>
            </a:endParaRPr>
          </a:p>
          <a:p>
            <a:pPr marL="12700">
              <a:lnSpc>
                <a:spcPct val="150000"/>
              </a:lnSpc>
              <a:spcBef>
                <a:spcPts val="635"/>
              </a:spcBef>
              <a:spcAft>
                <a:spcPts val="1200"/>
              </a:spcAft>
              <a:tabLst>
                <a:tab pos="241300" algn="l"/>
              </a:tabLst>
              <a:defRPr/>
            </a:pPr>
            <a:r>
              <a:rPr spc="-5">
                <a:solidFill>
                  <a:schemeClr val="accent1">
                    <a:lumMod val="75000"/>
                  </a:schemeClr>
                </a:solidFill>
                <a:latin typeface="Arial MT"/>
                <a:cs typeface="Arial MT"/>
              </a:rPr>
              <a:t>Il</a:t>
            </a:r>
            <a:r>
              <a:rPr spc="-10">
                <a:solidFill>
                  <a:schemeClr val="accent1">
                    <a:lumMod val="75000"/>
                  </a:schemeClr>
                </a:solidFill>
                <a:latin typeface="Arial MT"/>
                <a:cs typeface="Arial MT"/>
              </a:rPr>
              <a:t> </a:t>
            </a:r>
            <a:r>
              <a:rPr lang="fr-FR" spc="-5">
                <a:solidFill>
                  <a:schemeClr val="accent1">
                    <a:lumMod val="75000"/>
                  </a:schemeClr>
                </a:solidFill>
                <a:latin typeface="Arial MT"/>
                <a:cs typeface="Arial MT"/>
              </a:rPr>
              <a:t>était</a:t>
            </a:r>
            <a:r>
              <a:rPr spc="-5">
                <a:solidFill>
                  <a:schemeClr val="accent1">
                    <a:lumMod val="75000"/>
                  </a:schemeClr>
                </a:solidFill>
                <a:latin typeface="Arial MT"/>
                <a:cs typeface="Arial MT"/>
              </a:rPr>
              <a:t> attendu</a:t>
            </a:r>
            <a:r>
              <a:rPr>
                <a:solidFill>
                  <a:schemeClr val="accent1">
                    <a:lumMod val="75000"/>
                  </a:schemeClr>
                </a:solidFill>
                <a:latin typeface="Arial MT"/>
                <a:cs typeface="Arial MT"/>
              </a:rPr>
              <a:t> par</a:t>
            </a:r>
            <a:r>
              <a:rPr spc="-5">
                <a:solidFill>
                  <a:schemeClr val="accent1">
                    <a:lumMod val="75000"/>
                  </a:schemeClr>
                </a:solidFill>
                <a:latin typeface="Arial MT"/>
                <a:cs typeface="Arial MT"/>
              </a:rPr>
              <a:t> </a:t>
            </a:r>
            <a:r>
              <a:rPr b="1" spc="-5">
                <a:solidFill>
                  <a:srgbClr val="00B0F0"/>
                </a:solidFill>
                <a:latin typeface="Arial MT"/>
                <a:cs typeface="Arial MT"/>
              </a:rPr>
              <a:t>les</a:t>
            </a:r>
            <a:r>
              <a:rPr b="1">
                <a:solidFill>
                  <a:srgbClr val="00B0F0"/>
                </a:solidFill>
                <a:latin typeface="Arial MT"/>
                <a:cs typeface="Arial MT"/>
              </a:rPr>
              <a:t> usagers</a:t>
            </a:r>
            <a:r>
              <a:rPr b="1" spc="5">
                <a:solidFill>
                  <a:srgbClr val="00B0F0"/>
                </a:solidFill>
                <a:latin typeface="Arial MT"/>
                <a:cs typeface="Arial MT"/>
              </a:rPr>
              <a:t> </a:t>
            </a:r>
            <a:r>
              <a:rPr b="1" spc="-5">
                <a:solidFill>
                  <a:srgbClr val="00B0F0"/>
                </a:solidFill>
                <a:latin typeface="Arial MT"/>
                <a:cs typeface="Arial MT"/>
              </a:rPr>
              <a:t>et </a:t>
            </a:r>
            <a:r>
              <a:rPr b="1">
                <a:solidFill>
                  <a:srgbClr val="00B0F0"/>
                </a:solidFill>
                <a:latin typeface="Arial MT"/>
                <a:cs typeface="Arial MT"/>
              </a:rPr>
              <a:t>leurs proches</a:t>
            </a:r>
            <a:endParaRPr lang="fr-FR" b="1">
              <a:solidFill>
                <a:srgbClr val="00B0F0"/>
              </a:solidFill>
              <a:latin typeface="Arial MT"/>
              <a:cs typeface="Arial MT"/>
            </a:endParaRPr>
          </a:p>
          <a:p>
            <a:pPr marL="12700" marR="1591310">
              <a:lnSpc>
                <a:spcPct val="150000"/>
              </a:lnSpc>
              <a:spcBef>
                <a:spcPts val="1035"/>
              </a:spcBef>
              <a:spcAft>
                <a:spcPts val="1200"/>
              </a:spcAft>
              <a:tabLst>
                <a:tab pos="241300" algn="l"/>
              </a:tabLst>
              <a:defRPr/>
            </a:pPr>
            <a:r>
              <a:rPr spc="-5">
                <a:solidFill>
                  <a:schemeClr val="accent1">
                    <a:lumMod val="75000"/>
                  </a:schemeClr>
                </a:solidFill>
                <a:latin typeface="Arial MT"/>
                <a:cs typeface="Arial MT"/>
              </a:rPr>
              <a:t>Il </a:t>
            </a:r>
            <a:r>
              <a:rPr lang="fr-FR" spc="-5">
                <a:solidFill>
                  <a:schemeClr val="accent1">
                    <a:lumMod val="75000"/>
                  </a:schemeClr>
                </a:solidFill>
                <a:latin typeface="Arial MT"/>
                <a:cs typeface="Arial MT"/>
              </a:rPr>
              <a:t>était</a:t>
            </a:r>
            <a:r>
              <a:rPr spc="-5">
                <a:solidFill>
                  <a:schemeClr val="accent1">
                    <a:lumMod val="75000"/>
                  </a:schemeClr>
                </a:solidFill>
                <a:latin typeface="Arial MT"/>
                <a:cs typeface="Arial MT"/>
              </a:rPr>
              <a:t> attendu</a:t>
            </a:r>
            <a:r>
              <a:rPr>
                <a:solidFill>
                  <a:schemeClr val="accent1">
                    <a:lumMod val="75000"/>
                  </a:schemeClr>
                </a:solidFill>
                <a:latin typeface="Arial MT"/>
                <a:cs typeface="Arial MT"/>
              </a:rPr>
              <a:t> </a:t>
            </a:r>
            <a:r>
              <a:rPr spc="-5">
                <a:solidFill>
                  <a:schemeClr val="accent1">
                    <a:lumMod val="75000"/>
                  </a:schemeClr>
                </a:solidFill>
                <a:latin typeface="Arial MT"/>
                <a:cs typeface="Arial MT"/>
              </a:rPr>
              <a:t>par</a:t>
            </a:r>
            <a:r>
              <a:rPr lang="fr-FR" spc="-5">
                <a:solidFill>
                  <a:schemeClr val="accent1">
                    <a:lumMod val="75000"/>
                  </a:schemeClr>
                </a:solidFill>
                <a:latin typeface="Arial MT"/>
                <a:cs typeface="Arial MT"/>
              </a:rPr>
              <a:t> vous,</a:t>
            </a:r>
            <a:r>
              <a:rPr>
                <a:solidFill>
                  <a:schemeClr val="accent1">
                    <a:lumMod val="75000"/>
                  </a:schemeClr>
                </a:solidFill>
                <a:latin typeface="Arial MT"/>
                <a:cs typeface="Arial MT"/>
              </a:rPr>
              <a:t> les</a:t>
            </a:r>
            <a:r>
              <a:rPr spc="-5">
                <a:solidFill>
                  <a:schemeClr val="accent1">
                    <a:lumMod val="75000"/>
                  </a:schemeClr>
                </a:solidFill>
                <a:latin typeface="Arial MT"/>
                <a:cs typeface="Arial MT"/>
              </a:rPr>
              <a:t> </a:t>
            </a:r>
            <a:r>
              <a:rPr b="1">
                <a:solidFill>
                  <a:srgbClr val="00B0F0"/>
                </a:solidFill>
                <a:latin typeface="Arial MT"/>
                <a:cs typeface="Arial MT"/>
              </a:rPr>
              <a:t>accompagnants</a:t>
            </a:r>
            <a:r>
              <a:rPr lang="fr-FR" b="1">
                <a:solidFill>
                  <a:srgbClr val="00B0F0"/>
                </a:solidFill>
                <a:latin typeface="Arial MT"/>
                <a:cs typeface="Arial MT"/>
              </a:rPr>
              <a:t> p</a:t>
            </a:r>
            <a:r>
              <a:rPr b="1">
                <a:solidFill>
                  <a:srgbClr val="00B0F0"/>
                </a:solidFill>
                <a:latin typeface="Arial MT"/>
                <a:cs typeface="Arial MT"/>
              </a:rPr>
              <a:t>rofessionnels</a:t>
            </a:r>
            <a:r>
              <a:rPr lang="fr-FR" b="1">
                <a:solidFill>
                  <a:srgbClr val="00B0F0"/>
                </a:solidFill>
                <a:latin typeface="Arial MT"/>
                <a:cs typeface="Arial MT"/>
              </a:rPr>
              <a:t> </a:t>
            </a:r>
            <a:r>
              <a:rPr lang="fr-FR" i="1">
                <a:solidFill>
                  <a:schemeClr val="accent1">
                    <a:lumMod val="75000"/>
                  </a:schemeClr>
                </a:solidFill>
                <a:latin typeface="Arial MT"/>
                <a:cs typeface="Arial MT"/>
              </a:rPr>
              <a:t>(mandataires, services de soins, DAC…)</a:t>
            </a:r>
            <a:endParaRPr sz="1600">
              <a:solidFill>
                <a:schemeClr val="accent1">
                  <a:lumMod val="75000"/>
                </a:schemeClr>
              </a:solidFill>
            </a:endParaRPr>
          </a:p>
          <a:p>
            <a:pPr marL="12700" marR="5080">
              <a:lnSpc>
                <a:spcPct val="150000"/>
              </a:lnSpc>
              <a:spcBef>
                <a:spcPts val="1000"/>
              </a:spcBef>
              <a:spcAft>
                <a:spcPts val="1200"/>
              </a:spcAft>
              <a:tabLst>
                <a:tab pos="241300" algn="l"/>
              </a:tabLst>
              <a:defRPr/>
            </a:pPr>
            <a:r>
              <a:rPr spc="-5">
                <a:solidFill>
                  <a:schemeClr val="accent1">
                    <a:lumMod val="75000"/>
                  </a:schemeClr>
                </a:solidFill>
                <a:latin typeface="Arial MT"/>
                <a:cs typeface="Arial MT"/>
              </a:rPr>
              <a:t>Il </a:t>
            </a:r>
            <a:r>
              <a:rPr>
                <a:solidFill>
                  <a:schemeClr val="accent1">
                    <a:lumMod val="75000"/>
                  </a:schemeClr>
                </a:solidFill>
                <a:latin typeface="Arial MT"/>
                <a:cs typeface="Arial MT"/>
              </a:rPr>
              <a:t>contribuera </a:t>
            </a:r>
            <a:r>
              <a:rPr spc="-5">
                <a:solidFill>
                  <a:schemeClr val="accent1">
                    <a:lumMod val="75000"/>
                  </a:schemeClr>
                </a:solidFill>
                <a:latin typeface="Arial MT"/>
                <a:cs typeface="Arial MT"/>
              </a:rPr>
              <a:t>à </a:t>
            </a:r>
            <a:r>
              <a:rPr b="1">
                <a:solidFill>
                  <a:srgbClr val="00B0F0"/>
                </a:solidFill>
                <a:latin typeface="Arial MT"/>
                <a:cs typeface="Arial MT"/>
              </a:rPr>
              <a:t>fiabiliser </a:t>
            </a:r>
            <a:r>
              <a:rPr b="1" spc="-5">
                <a:solidFill>
                  <a:srgbClr val="00B0F0"/>
                </a:solidFill>
                <a:latin typeface="Arial MT"/>
                <a:cs typeface="Arial MT"/>
              </a:rPr>
              <a:t>les </a:t>
            </a:r>
            <a:r>
              <a:rPr b="1">
                <a:solidFill>
                  <a:srgbClr val="00B0F0"/>
                </a:solidFill>
                <a:latin typeface="Arial MT"/>
                <a:cs typeface="Arial MT"/>
              </a:rPr>
              <a:t>données </a:t>
            </a:r>
            <a:r>
              <a:rPr spc="-5">
                <a:solidFill>
                  <a:schemeClr val="accent1">
                    <a:lumMod val="75000"/>
                  </a:schemeClr>
                </a:solidFill>
                <a:latin typeface="Arial MT"/>
                <a:cs typeface="Arial MT"/>
              </a:rPr>
              <a:t>de </a:t>
            </a:r>
            <a:r>
              <a:rPr>
                <a:solidFill>
                  <a:schemeClr val="accent1">
                    <a:lumMod val="75000"/>
                  </a:schemeClr>
                </a:solidFill>
                <a:latin typeface="Arial MT"/>
                <a:cs typeface="Arial MT"/>
              </a:rPr>
              <a:t>suivi </a:t>
            </a:r>
            <a:r>
              <a:rPr spc="5">
                <a:solidFill>
                  <a:schemeClr val="accent1">
                    <a:lumMod val="75000"/>
                  </a:schemeClr>
                </a:solidFill>
                <a:latin typeface="Arial MT"/>
                <a:cs typeface="Arial MT"/>
              </a:rPr>
              <a:t> </a:t>
            </a:r>
            <a:r>
              <a:rPr spc="-5">
                <a:solidFill>
                  <a:schemeClr val="accent1">
                    <a:lumMod val="75000"/>
                  </a:schemeClr>
                </a:solidFill>
                <a:latin typeface="Arial MT"/>
                <a:cs typeface="Arial MT"/>
              </a:rPr>
              <a:t>des</a:t>
            </a:r>
            <a:r>
              <a:rPr spc="15">
                <a:solidFill>
                  <a:schemeClr val="accent1">
                    <a:lumMod val="75000"/>
                  </a:schemeClr>
                </a:solidFill>
                <a:latin typeface="Arial MT"/>
                <a:cs typeface="Arial MT"/>
              </a:rPr>
              <a:t> </a:t>
            </a:r>
            <a:r>
              <a:rPr spc="-5">
                <a:solidFill>
                  <a:schemeClr val="accent1">
                    <a:lumMod val="75000"/>
                  </a:schemeClr>
                </a:solidFill>
                <a:latin typeface="Arial MT"/>
                <a:cs typeface="Arial MT"/>
              </a:rPr>
              <a:t>décisions</a:t>
            </a:r>
            <a:r>
              <a:rPr spc="5">
                <a:solidFill>
                  <a:schemeClr val="accent1">
                    <a:lumMod val="75000"/>
                  </a:schemeClr>
                </a:solidFill>
                <a:latin typeface="Arial MT"/>
                <a:cs typeface="Arial MT"/>
              </a:rPr>
              <a:t> </a:t>
            </a:r>
            <a:r>
              <a:rPr spc="-5">
                <a:solidFill>
                  <a:schemeClr val="accent1">
                    <a:lumMod val="75000"/>
                  </a:schemeClr>
                </a:solidFill>
                <a:latin typeface="Arial MT"/>
                <a:cs typeface="Arial MT"/>
              </a:rPr>
              <a:t>d’orientation</a:t>
            </a:r>
            <a:r>
              <a:rPr spc="20">
                <a:solidFill>
                  <a:schemeClr val="accent1">
                    <a:lumMod val="75000"/>
                  </a:schemeClr>
                </a:solidFill>
                <a:latin typeface="Arial MT"/>
                <a:cs typeface="Arial MT"/>
              </a:rPr>
              <a:t> </a:t>
            </a:r>
            <a:r>
              <a:rPr spc="-5">
                <a:solidFill>
                  <a:schemeClr val="accent1">
                    <a:lumMod val="75000"/>
                  </a:schemeClr>
                </a:solidFill>
                <a:latin typeface="Arial MT"/>
                <a:cs typeface="Arial MT"/>
              </a:rPr>
              <a:t>et</a:t>
            </a:r>
            <a:r>
              <a:rPr spc="5">
                <a:solidFill>
                  <a:schemeClr val="accent1">
                    <a:lumMod val="75000"/>
                  </a:schemeClr>
                </a:solidFill>
                <a:latin typeface="Arial MT"/>
                <a:cs typeface="Arial MT"/>
              </a:rPr>
              <a:t> </a:t>
            </a:r>
            <a:r>
              <a:rPr spc="-5">
                <a:solidFill>
                  <a:schemeClr val="accent1">
                    <a:lumMod val="75000"/>
                  </a:schemeClr>
                </a:solidFill>
                <a:latin typeface="Arial MT"/>
                <a:cs typeface="Arial MT"/>
              </a:rPr>
              <a:t>de</a:t>
            </a:r>
            <a:r>
              <a:rPr>
                <a:solidFill>
                  <a:schemeClr val="accent1">
                    <a:lumMod val="75000"/>
                  </a:schemeClr>
                </a:solidFill>
                <a:latin typeface="Arial MT"/>
                <a:cs typeface="Arial MT"/>
              </a:rPr>
              <a:t> </a:t>
            </a:r>
            <a:r>
              <a:rPr spc="-5">
                <a:solidFill>
                  <a:schemeClr val="accent1">
                    <a:lumMod val="75000"/>
                  </a:schemeClr>
                </a:solidFill>
                <a:latin typeface="Arial MT"/>
                <a:cs typeface="Arial MT"/>
              </a:rPr>
              <a:t>description</a:t>
            </a:r>
            <a:r>
              <a:rPr spc="10">
                <a:solidFill>
                  <a:schemeClr val="accent1">
                    <a:lumMod val="75000"/>
                  </a:schemeClr>
                </a:solidFill>
                <a:latin typeface="Arial MT"/>
                <a:cs typeface="Arial MT"/>
              </a:rPr>
              <a:t> </a:t>
            </a:r>
            <a:r>
              <a:rPr spc="-10">
                <a:solidFill>
                  <a:schemeClr val="accent1">
                    <a:lumMod val="75000"/>
                  </a:schemeClr>
                </a:solidFill>
                <a:latin typeface="Arial MT"/>
                <a:cs typeface="Arial MT"/>
              </a:rPr>
              <a:t>de </a:t>
            </a:r>
            <a:r>
              <a:rPr spc="-760">
                <a:solidFill>
                  <a:schemeClr val="accent1">
                    <a:lumMod val="75000"/>
                  </a:schemeClr>
                </a:solidFill>
                <a:latin typeface="Arial MT"/>
                <a:cs typeface="Arial MT"/>
              </a:rPr>
              <a:t> </a:t>
            </a:r>
            <a:r>
              <a:rPr spc="-10">
                <a:solidFill>
                  <a:schemeClr val="accent1">
                    <a:lumMod val="75000"/>
                  </a:schemeClr>
                </a:solidFill>
                <a:latin typeface="Arial MT"/>
                <a:cs typeface="Arial MT"/>
              </a:rPr>
              <a:t>l’offre</a:t>
            </a:r>
            <a:endParaRPr>
              <a:solidFill>
                <a:schemeClr val="accent1">
                  <a:lumMod val="75000"/>
                </a:schemeClr>
              </a:solidFill>
              <a:latin typeface="Arial MT"/>
              <a:cs typeface="Arial MT"/>
            </a:endParaRPr>
          </a:p>
        </p:txBody>
      </p:sp>
      <p:pic>
        <p:nvPicPr>
          <p:cNvPr id="5" name="object 8"/>
          <p:cNvPicPr/>
          <p:nvPr/>
        </p:nvPicPr>
        <p:blipFill>
          <a:blip r:embed="rId3">
            <a:lum bright="70000" contrast="-70000"/>
          </a:blip>
          <a:stretch/>
        </p:blipFill>
        <p:spPr bwMode="auto">
          <a:xfrm>
            <a:off x="19050" y="381000"/>
            <a:ext cx="751516" cy="665972"/>
          </a:xfrm>
          <a:prstGeom prst="rect">
            <a:avLst/>
          </a:prstGeom>
        </p:spPr>
      </p:pic>
      <p:pic>
        <p:nvPicPr>
          <p:cNvPr id="6" name="Image 5"/>
          <p:cNvPicPr>
            <a:picLocks noChangeAspect="1"/>
          </p:cNvPicPr>
          <p:nvPr/>
        </p:nvPicPr>
        <p:blipFill>
          <a:blip r:embed="rId4">
            <a:duotone>
              <a:schemeClr val="accent5">
                <a:shade val="45000"/>
                <a:satMod val="135000"/>
              </a:schemeClr>
              <a:prstClr val="white"/>
            </a:duotone>
          </a:blip>
          <a:stretch/>
        </p:blipFill>
        <p:spPr bwMode="auto">
          <a:xfrm>
            <a:off x="-19204" y="1300836"/>
            <a:ext cx="533095" cy="533095"/>
          </a:xfrm>
          <a:prstGeom prst="rect">
            <a:avLst/>
          </a:prstGeom>
        </p:spPr>
      </p:pic>
      <p:pic>
        <p:nvPicPr>
          <p:cNvPr id="7" name="Image 6"/>
          <p:cNvPicPr>
            <a:picLocks noChangeAspect="1"/>
          </p:cNvPicPr>
          <p:nvPr/>
        </p:nvPicPr>
        <p:blipFill>
          <a:blip r:embed="rId4">
            <a:duotone>
              <a:schemeClr val="accent5">
                <a:shade val="45000"/>
                <a:satMod val="135000"/>
              </a:schemeClr>
              <a:prstClr val="white"/>
            </a:duotone>
          </a:blip>
          <a:stretch/>
        </p:blipFill>
        <p:spPr bwMode="auto">
          <a:xfrm>
            <a:off x="-26377" y="2713985"/>
            <a:ext cx="533095" cy="533095"/>
          </a:xfrm>
          <a:prstGeom prst="rect">
            <a:avLst/>
          </a:prstGeom>
        </p:spPr>
      </p:pic>
      <p:pic>
        <p:nvPicPr>
          <p:cNvPr id="8" name="Image 7"/>
          <p:cNvPicPr>
            <a:picLocks noChangeAspect="1"/>
          </p:cNvPicPr>
          <p:nvPr/>
        </p:nvPicPr>
        <p:blipFill>
          <a:blip r:embed="rId4">
            <a:duotone>
              <a:schemeClr val="accent5">
                <a:shade val="45000"/>
                <a:satMod val="135000"/>
              </a:schemeClr>
              <a:prstClr val="white"/>
            </a:duotone>
          </a:blip>
          <a:stretch/>
        </p:blipFill>
        <p:spPr bwMode="auto">
          <a:xfrm>
            <a:off x="-26378" y="3423336"/>
            <a:ext cx="533095" cy="533095"/>
          </a:xfrm>
          <a:prstGeom prst="rect">
            <a:avLst/>
          </a:prstGeom>
        </p:spPr>
      </p:pic>
      <p:pic>
        <p:nvPicPr>
          <p:cNvPr id="9" name="Image 8"/>
          <p:cNvPicPr>
            <a:picLocks noChangeAspect="1"/>
          </p:cNvPicPr>
          <p:nvPr/>
        </p:nvPicPr>
        <p:blipFill>
          <a:blip r:embed="rId4">
            <a:duotone>
              <a:schemeClr val="accent5">
                <a:shade val="45000"/>
                <a:satMod val="135000"/>
              </a:schemeClr>
              <a:prstClr val="white"/>
            </a:duotone>
          </a:blip>
          <a:stretch/>
        </p:blipFill>
        <p:spPr bwMode="auto">
          <a:xfrm>
            <a:off x="-26379" y="4495800"/>
            <a:ext cx="533095" cy="533095"/>
          </a:xfrm>
          <a:prstGeom prst="rect">
            <a:avLst/>
          </a:prstGeom>
        </p:spPr>
      </p:pic>
      <p:sp>
        <p:nvSpPr>
          <p:cNvPr id="10" name="Rectangle 9"/>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object 2"/>
          <p:cNvPicPr/>
          <p:nvPr/>
        </p:nvPicPr>
        <p:blipFill>
          <a:blip r:embed="rId3"/>
          <a:stretch/>
        </p:blipFill>
        <p:spPr bwMode="auto">
          <a:xfrm>
            <a:off x="8360902" y="131776"/>
            <a:ext cx="774811" cy="1083256"/>
          </a:xfrm>
          <a:prstGeom prst="rect">
            <a:avLst/>
          </a:prstGeom>
        </p:spPr>
      </p:pic>
      <p:pic>
        <p:nvPicPr>
          <p:cNvPr id="3" name="object 3"/>
          <p:cNvPicPr/>
          <p:nvPr/>
        </p:nvPicPr>
        <p:blipFill>
          <a:blip r:embed="rId4"/>
          <a:stretch/>
        </p:blipFill>
        <p:spPr bwMode="auto">
          <a:xfrm>
            <a:off x="6587696" y="6341918"/>
            <a:ext cx="1924259" cy="378229"/>
          </a:xfrm>
          <a:prstGeom prst="rect">
            <a:avLst/>
          </a:prstGeom>
        </p:spPr>
      </p:pic>
      <p:sp>
        <p:nvSpPr>
          <p:cNvPr id="6" name="object 6"/>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25"/>
              <a:t>11</a:t>
            </a:fld>
            <a:endParaRPr spc="-25"/>
          </a:p>
        </p:txBody>
      </p:sp>
      <p:pic>
        <p:nvPicPr>
          <p:cNvPr id="7" name="Image 6"/>
          <p:cNvPicPr>
            <a:picLocks noChangeAspect="1"/>
          </p:cNvPicPr>
          <p:nvPr/>
        </p:nvPicPr>
        <p:blipFill>
          <a:blip r:embed="rId5">
            <a:duotone>
              <a:schemeClr val="accent5">
                <a:shade val="45000"/>
                <a:satMod val="135000"/>
              </a:schemeClr>
              <a:prstClr val="white"/>
            </a:duotone>
          </a:blip>
          <a:stretch/>
        </p:blipFill>
        <p:spPr bwMode="auto">
          <a:xfrm>
            <a:off x="609600" y="2305229"/>
            <a:ext cx="1424856" cy="1424856"/>
          </a:xfrm>
          <a:prstGeom prst="rect">
            <a:avLst/>
          </a:prstGeom>
        </p:spPr>
      </p:pic>
      <p:sp>
        <p:nvSpPr>
          <p:cNvPr id="8" name="ZoneTexte 7"/>
          <p:cNvSpPr txBox="1"/>
          <p:nvPr/>
        </p:nvSpPr>
        <p:spPr bwMode="auto">
          <a:xfrm>
            <a:off x="2496502" y="2232827"/>
            <a:ext cx="6324600" cy="1569660"/>
          </a:xfrm>
          <a:prstGeom prst="rect">
            <a:avLst/>
          </a:prstGeom>
          <a:noFill/>
        </p:spPr>
        <p:txBody>
          <a:bodyPr wrap="square" rtlCol="0">
            <a:spAutoFit/>
          </a:bodyPr>
          <a:lstStyle/>
          <a:p>
            <a:pPr lvl="3" algn="ctr">
              <a:defRPr/>
            </a:pPr>
            <a:r>
              <a:rPr lang="fr-FR" sz="3200">
                <a:solidFill>
                  <a:schemeClr val="accent1">
                    <a:lumMod val="75000"/>
                  </a:schemeClr>
                </a:solidFill>
              </a:rPr>
              <a:t>DEMONSTRATION DU MODULE HANDICAP COTE PROFESSIONNEL </a:t>
            </a:r>
            <a:endParaRPr/>
          </a:p>
        </p:txBody>
      </p:sp>
      <p:sp>
        <p:nvSpPr>
          <p:cNvPr id="9" name="ZoneTexte 8"/>
          <p:cNvSpPr txBox="1"/>
          <p:nvPr/>
        </p:nvSpPr>
        <p:spPr bwMode="auto">
          <a:xfrm>
            <a:off x="304800" y="4724399"/>
            <a:ext cx="8516302" cy="923330"/>
          </a:xfrm>
          <a:prstGeom prst="rect">
            <a:avLst/>
          </a:prstGeom>
          <a:noFill/>
        </p:spPr>
        <p:txBody>
          <a:bodyPr wrap="square" rtlCol="0">
            <a:spAutoFit/>
          </a:bodyPr>
          <a:lstStyle/>
          <a:p>
            <a:pPr>
              <a:defRPr/>
            </a:pPr>
            <a:r>
              <a:rPr lang="fr-FR" i="1">
                <a:solidFill>
                  <a:schemeClr val="accent1">
                    <a:lumMod val="75000"/>
                  </a:schemeClr>
                </a:solidFill>
              </a:rPr>
              <a:t>Jusqu’ici, les accompagnants professionnels ne disposaient que de l’accès vers le module Grand Age voir Sanitaire pour les services de soins. Dès modification de vos accès par vos référents structure VT, vous accéderez au module Handicap. </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476734"/>
            <a:ext cx="7709205" cy="492443"/>
          </a:xfrm>
        </p:spPr>
        <p:txBody>
          <a:bodyPr/>
          <a:lstStyle/>
          <a:p>
            <a:pPr>
              <a:defRPr/>
            </a:pPr>
            <a:r>
              <a:rPr lang="fr-FR">
                <a:solidFill>
                  <a:schemeClr val="accent4">
                    <a:lumMod val="40000"/>
                    <a:lumOff val="60000"/>
                  </a:schemeClr>
                </a:solidFill>
              </a:rPr>
              <a:t>Accès accompagnant professionnel</a:t>
            </a:r>
            <a:endParaRPr lang="fr-FR"/>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3279531" y="4361115"/>
            <a:ext cx="2667000"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6" name="Image 5"/>
          <p:cNvPicPr>
            <a:picLocks noChangeAspect="1"/>
          </p:cNvPicPr>
          <p:nvPr/>
        </p:nvPicPr>
        <p:blipFill>
          <a:blip r:embed="rId3"/>
          <a:stretch/>
        </p:blipFill>
        <p:spPr bwMode="auto">
          <a:xfrm>
            <a:off x="39101" y="4038601"/>
            <a:ext cx="9104899" cy="1672770"/>
          </a:xfrm>
          <a:prstGeom prst="rect">
            <a:avLst/>
          </a:prstGeom>
        </p:spPr>
      </p:pic>
      <p:pic>
        <p:nvPicPr>
          <p:cNvPr id="12" name="Image 11"/>
          <p:cNvPicPr>
            <a:picLocks noChangeAspect="1"/>
          </p:cNvPicPr>
          <p:nvPr/>
        </p:nvPicPr>
        <p:blipFill>
          <a:blip r:embed="rId4"/>
          <a:srcRect l="74698" t="36447" b="2825"/>
          <a:stretch/>
        </p:blipFill>
        <p:spPr bwMode="auto">
          <a:xfrm>
            <a:off x="2680343" y="1335235"/>
            <a:ext cx="2968312" cy="1447799"/>
          </a:xfrm>
          <a:prstGeom prst="rect">
            <a:avLst/>
          </a:prstGeom>
        </p:spPr>
      </p:pic>
      <p:pic>
        <p:nvPicPr>
          <p:cNvPr id="13" name="Image 12"/>
          <p:cNvPicPr>
            <a:picLocks noChangeAspect="1"/>
          </p:cNvPicPr>
          <p:nvPr/>
        </p:nvPicPr>
        <p:blipFill>
          <a:blip r:embed="rId5">
            <a:duotone>
              <a:schemeClr val="accent5">
                <a:shade val="45000"/>
                <a:satMod val="135000"/>
              </a:schemeClr>
              <a:prstClr val="white"/>
            </a:duotone>
          </a:blip>
          <a:stretch/>
        </p:blipFill>
        <p:spPr bwMode="auto">
          <a:xfrm rot="5400000">
            <a:off x="4226433" y="3020089"/>
            <a:ext cx="1160879" cy="876146"/>
          </a:xfrm>
          <a:prstGeom prst="rect">
            <a:avLst/>
          </a:prstGeom>
        </p:spPr>
      </p:pic>
      <p:sp>
        <p:nvSpPr>
          <p:cNvPr id="14" name="Rectangle 13"/>
          <p:cNvSpPr/>
          <p:nvPr/>
        </p:nvSpPr>
        <p:spPr bwMode="auto">
          <a:xfrm>
            <a:off x="4191000" y="4287487"/>
            <a:ext cx="1281848" cy="74171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14"/>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Rectangle 15"/>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7" name="object 8"/>
          <p:cNvPicPr/>
          <p:nvPr/>
        </p:nvPicPr>
        <p:blipFill>
          <a:blip r:embed="rId6">
            <a:lum bright="70000" contrast="-70000"/>
          </a:blip>
          <a:stretch/>
        </p:blipFill>
        <p:spPr bwMode="auto">
          <a:xfrm>
            <a:off x="88569" y="476734"/>
            <a:ext cx="599116" cy="569866"/>
          </a:xfrm>
          <a:prstGeom prst="rect">
            <a:avLst/>
          </a:prstGeom>
        </p:spPr>
      </p:pic>
      <p:sp>
        <p:nvSpPr>
          <p:cNvPr id="18" name="object 13"/>
          <p:cNvSpPr txBox="1">
            <a:spLocks noGrp="1"/>
          </p:cNvSpPr>
          <p:nvPr>
            <p:ph type="sldNum" sz="quarter" idx="7"/>
          </p:nvPr>
        </p:nvSpPr>
        <p:spPr bwMode="auto">
          <a:xfrm>
            <a:off x="8560409" y="6400800"/>
            <a:ext cx="432207" cy="270446"/>
          </a:xfrm>
          <a:prstGeom prst="rect">
            <a:avLst/>
          </a:prstGeom>
        </p:spPr>
        <p:txBody>
          <a:bodyPr vert="horz" wrap="square" lIns="0" tIns="0" rIns="0" bIns="0" rtlCol="0">
            <a:spAutoFit/>
          </a:bodyPr>
          <a:lstStyle/>
          <a:p>
            <a:pPr marL="164465">
              <a:lnSpc>
                <a:spcPts val="2090"/>
              </a:lnSpc>
              <a:defRPr/>
            </a:pPr>
            <a:fld id="{81D60167-4931-47E6-BA6A-407CBD079E47}" type="slidenum">
              <a:rPr spc="-50"/>
              <a:t>12</a:t>
            </a:fld>
            <a:endParaRPr spc="-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476734"/>
            <a:ext cx="7709205" cy="492443"/>
          </a:xfrm>
        </p:spPr>
        <p:txBody>
          <a:bodyPr/>
          <a:lstStyle/>
          <a:p>
            <a:pPr>
              <a:defRPr/>
            </a:pPr>
            <a:r>
              <a:rPr lang="fr-FR">
                <a:solidFill>
                  <a:schemeClr val="accent4">
                    <a:lumMod val="40000"/>
                    <a:lumOff val="60000"/>
                  </a:schemeClr>
                </a:solidFill>
              </a:rPr>
              <a:t>Accès accompagnant professionnel</a:t>
            </a:r>
            <a:endParaRPr lang="fr-FR"/>
          </a:p>
        </p:txBody>
      </p:sp>
      <p:sp>
        <p:nvSpPr>
          <p:cNvPr id="3" name="ZoneTexte 2"/>
          <p:cNvSpPr txBox="1"/>
          <p:nvPr/>
        </p:nvSpPr>
        <p:spPr bwMode="auto">
          <a:xfrm>
            <a:off x="473817" y="1292537"/>
            <a:ext cx="8458200" cy="1138773"/>
          </a:xfrm>
          <a:prstGeom prst="rect">
            <a:avLst/>
          </a:prstGeom>
          <a:noFill/>
        </p:spPr>
        <p:txBody>
          <a:bodyPr wrap="square" rtlCol="0">
            <a:spAutoFit/>
          </a:bodyPr>
          <a:lstStyle/>
          <a:p>
            <a:pPr>
              <a:defRPr/>
            </a:pPr>
            <a:r>
              <a:rPr lang="fr-FR" sz="1600" spc="-5">
                <a:solidFill>
                  <a:schemeClr val="accent1">
                    <a:lumMod val="75000"/>
                  </a:schemeClr>
                </a:solidFill>
                <a:latin typeface="Arial MT"/>
                <a:ea typeface="+mn-ea"/>
                <a:cs typeface="+mn-cs"/>
              </a:rPr>
              <a:t>L’accès en tant qu’accompagnant professionnel est conditionné par l’attribution d’un profil supplémentaire au compte utilisateur :</a:t>
            </a:r>
            <a:endParaRPr/>
          </a:p>
          <a:p>
            <a:pPr>
              <a:defRPr/>
            </a:pPr>
            <a:endParaRPr lang="fr-FR"/>
          </a:p>
          <a:p>
            <a:pPr>
              <a:defRPr/>
            </a:pPr>
            <a:endParaRPr lang="fr-FR"/>
          </a:p>
        </p:txBody>
      </p:sp>
      <p:pic>
        <p:nvPicPr>
          <p:cNvPr id="4" name="Image 3"/>
          <p:cNvPicPr>
            <a:picLocks noChangeAspect="1"/>
          </p:cNvPicPr>
          <p:nvPr/>
        </p:nvPicPr>
        <p:blipFill>
          <a:blip r:embed="rId3"/>
          <a:stretch/>
        </p:blipFill>
        <p:spPr bwMode="auto">
          <a:xfrm>
            <a:off x="2133600" y="2067985"/>
            <a:ext cx="4042528" cy="1005227"/>
          </a:xfrm>
          <a:prstGeom prst="rect">
            <a:avLst/>
          </a:prstGeom>
          <a:ln>
            <a:solidFill>
              <a:schemeClr val="accent1"/>
            </a:solidFill>
          </a:ln>
        </p:spPr>
      </p:pic>
      <p:sp>
        <p:nvSpPr>
          <p:cNvPr id="5" name="ZoneTexte 4"/>
          <p:cNvSpPr txBox="1"/>
          <p:nvPr/>
        </p:nvSpPr>
        <p:spPr bwMode="auto">
          <a:xfrm>
            <a:off x="473817" y="3393219"/>
            <a:ext cx="8227636" cy="830997"/>
          </a:xfrm>
          <a:prstGeom prst="rect">
            <a:avLst/>
          </a:prstGeom>
          <a:noFill/>
        </p:spPr>
        <p:txBody>
          <a:bodyPr wrap="square" rtlCol="0">
            <a:spAutoFit/>
          </a:bodyPr>
          <a:lstStyle/>
          <a:p>
            <a:pPr>
              <a:defRPr/>
            </a:pPr>
            <a:r>
              <a:rPr lang="fr-FR" sz="1600" spc="-5">
                <a:solidFill>
                  <a:schemeClr val="accent1">
                    <a:lumMod val="75000"/>
                  </a:schemeClr>
                </a:solidFill>
                <a:latin typeface="Arial MT"/>
                <a:ea typeface="+mn-ea"/>
                <a:cs typeface="+mn-cs"/>
              </a:rPr>
              <a:t>Il peut être attribué par la personne qui dispose du profil référent ESMS au sein de la structure.</a:t>
            </a:r>
            <a:endParaRPr/>
          </a:p>
          <a:p>
            <a:pPr>
              <a:defRPr/>
            </a:pPr>
            <a:r>
              <a:rPr lang="fr-FR" sz="1600" spc="-5">
                <a:solidFill>
                  <a:schemeClr val="accent1">
                    <a:lumMod val="75000"/>
                  </a:schemeClr>
                </a:solidFill>
                <a:latin typeface="Arial MT"/>
                <a:ea typeface="+mn-ea"/>
                <a:cs typeface="+mn-cs"/>
              </a:rPr>
              <a:t>Dans ce cas, vous verrez apparaître deux menus supplémentaires :</a:t>
            </a:r>
            <a:endParaRPr/>
          </a:p>
        </p:txBody>
      </p:sp>
      <p:pic>
        <p:nvPicPr>
          <p:cNvPr id="7" name="Image 6"/>
          <p:cNvPicPr>
            <a:picLocks noChangeAspect="1"/>
          </p:cNvPicPr>
          <p:nvPr/>
        </p:nvPicPr>
        <p:blipFill>
          <a:blip r:embed="rId4"/>
          <a:stretch/>
        </p:blipFill>
        <p:spPr bwMode="auto">
          <a:xfrm>
            <a:off x="904544" y="4384431"/>
            <a:ext cx="2372056" cy="2162477"/>
          </a:xfrm>
          <a:prstGeom prst="rect">
            <a:avLst/>
          </a:prstGeom>
        </p:spPr>
      </p:pic>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8"/>
          <p:cNvSpPr/>
          <p:nvPr/>
        </p:nvSpPr>
        <p:spPr bwMode="auto">
          <a:xfrm>
            <a:off x="3276600" y="4724399"/>
            <a:ext cx="2372056"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Image 9"/>
          <p:cNvPicPr>
            <a:picLocks noChangeAspect="1"/>
          </p:cNvPicPr>
          <p:nvPr/>
        </p:nvPicPr>
        <p:blipFill>
          <a:blip r:embed="rId5"/>
          <a:stretch/>
        </p:blipFill>
        <p:spPr bwMode="auto">
          <a:xfrm>
            <a:off x="904544" y="4403971"/>
            <a:ext cx="6715456" cy="1309883"/>
          </a:xfrm>
          <a:prstGeom prst="rect">
            <a:avLst/>
          </a:prstGeom>
        </p:spPr>
      </p:pic>
      <p:sp>
        <p:nvSpPr>
          <p:cNvPr id="11" name="Rectangle 10"/>
          <p:cNvSpPr/>
          <p:nvPr/>
        </p:nvSpPr>
        <p:spPr bwMode="auto">
          <a:xfrm>
            <a:off x="3279531" y="4361115"/>
            <a:ext cx="2667000"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11"/>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3" name="object 8"/>
          <p:cNvPicPr/>
          <p:nvPr/>
        </p:nvPicPr>
        <p:blipFill>
          <a:blip r:embed="rId6">
            <a:lum bright="70000" contrast="-70000"/>
          </a:blip>
          <a:stretch/>
        </p:blipFill>
        <p:spPr bwMode="auto">
          <a:xfrm>
            <a:off x="88569" y="476734"/>
            <a:ext cx="599116" cy="569866"/>
          </a:xfrm>
          <a:prstGeom prst="rect">
            <a:avLst/>
          </a:prstGeom>
        </p:spPr>
      </p:pic>
      <p:sp>
        <p:nvSpPr>
          <p:cNvPr id="6" name="Rectangle 5"/>
          <p:cNvSpPr/>
          <p:nvPr/>
        </p:nvSpPr>
        <p:spPr bwMode="auto">
          <a:xfrm>
            <a:off x="838200" y="5713854"/>
            <a:ext cx="2438400" cy="915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9660500" name="Rectangle 26"/>
          <p:cNvSpPr/>
          <p:nvPr/>
        </p:nvSpPr>
        <p:spPr bwMode="auto">
          <a:xfrm>
            <a:off x="5998647" y="5867398"/>
            <a:ext cx="2632061" cy="82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p:nvPr>
        </p:nvSpPr>
        <p:spPr bwMode="auto">
          <a:xfrm>
            <a:off x="838200" y="476734"/>
            <a:ext cx="7709205" cy="492443"/>
          </a:xfrm>
        </p:spPr>
        <p:txBody>
          <a:bodyPr/>
          <a:lstStyle/>
          <a:p>
            <a:pPr>
              <a:defRPr/>
            </a:pPr>
            <a:r>
              <a:rPr lang="fr-FR">
                <a:solidFill>
                  <a:schemeClr val="accent4">
                    <a:lumMod val="40000"/>
                    <a:lumOff val="60000"/>
                  </a:schemeClr>
                </a:solidFill>
              </a:rPr>
              <a:t>Harmonisation des modules</a:t>
            </a:r>
            <a:endParaRPr lang="fr-FR"/>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3352800" y="4094415"/>
            <a:ext cx="2667000"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4" name="Image 3"/>
          <p:cNvPicPr>
            <a:picLocks noChangeAspect="1"/>
          </p:cNvPicPr>
          <p:nvPr/>
        </p:nvPicPr>
        <p:blipFill>
          <a:blip r:embed="rId3"/>
          <a:stretch/>
        </p:blipFill>
        <p:spPr bwMode="auto">
          <a:xfrm>
            <a:off x="5648656" y="1124099"/>
            <a:ext cx="2419688" cy="1276528"/>
          </a:xfrm>
          <a:prstGeom prst="rect">
            <a:avLst/>
          </a:prstGeom>
        </p:spPr>
      </p:pic>
      <p:sp>
        <p:nvSpPr>
          <p:cNvPr id="15" name="Rectangle 14"/>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ZoneTexte 4"/>
          <p:cNvSpPr txBox="1"/>
          <p:nvPr/>
        </p:nvSpPr>
        <p:spPr bwMode="auto">
          <a:xfrm>
            <a:off x="687685" y="2524171"/>
            <a:ext cx="2612684" cy="3323987"/>
          </a:xfrm>
          <a:prstGeom prst="rect">
            <a:avLst/>
          </a:prstGeom>
          <a:noFill/>
        </p:spPr>
        <p:txBody>
          <a:bodyPr wrap="square" rtlCol="0">
            <a:spAutoFit/>
          </a:bodyPr>
          <a:lstStyle/>
          <a:p>
            <a:pPr>
              <a:defRPr/>
            </a:pPr>
            <a:endParaRPr lang="fr-FR" sz="1400">
              <a:solidFill>
                <a:schemeClr val="accent1">
                  <a:lumMod val="75000"/>
                </a:schemeClr>
              </a:solidFill>
            </a:endParaRPr>
          </a:p>
          <a:p>
            <a:pPr>
              <a:defRPr/>
            </a:pPr>
            <a:r>
              <a:rPr lang="fr-FR" sz="1400" b="1" u="sng">
                <a:solidFill>
                  <a:schemeClr val="accent1">
                    <a:lumMod val="75000"/>
                  </a:schemeClr>
                </a:solidFill>
              </a:rPr>
              <a:t>Mes dossiers</a:t>
            </a:r>
            <a:r>
              <a:rPr lang="fr-FR" sz="1400">
                <a:solidFill>
                  <a:schemeClr val="accent1">
                    <a:lumMod val="75000"/>
                  </a:schemeClr>
                </a:solidFill>
              </a:rPr>
              <a:t>: qui vous donne accès à tous les dossiers dont vous avez la référence </a:t>
            </a:r>
            <a:endParaRPr/>
          </a:p>
          <a:p>
            <a:pPr>
              <a:defRPr/>
            </a:pPr>
            <a:endParaRPr lang="fr-FR" sz="1400">
              <a:solidFill>
                <a:schemeClr val="accent1">
                  <a:lumMod val="75000"/>
                </a:schemeClr>
              </a:solidFill>
            </a:endParaRPr>
          </a:p>
          <a:p>
            <a:pPr>
              <a:defRPr/>
            </a:pPr>
            <a:r>
              <a:rPr lang="fr-FR" sz="1400" b="1" u="sng">
                <a:solidFill>
                  <a:schemeClr val="accent1">
                    <a:lumMod val="75000"/>
                  </a:schemeClr>
                </a:solidFill>
              </a:rPr>
              <a:t>Récupérer un dossier à la demande de l’usager</a:t>
            </a:r>
            <a:r>
              <a:rPr lang="fr-FR" sz="1400">
                <a:solidFill>
                  <a:schemeClr val="accent1">
                    <a:lumMod val="75000"/>
                  </a:schemeClr>
                </a:solidFill>
              </a:rPr>
              <a:t>: un usager a déjà initié son dossier mais vous souhaitez récupérer la référence de celui-ci</a:t>
            </a:r>
            <a:endParaRPr/>
          </a:p>
          <a:p>
            <a:pPr>
              <a:defRPr/>
            </a:pPr>
            <a:r>
              <a:rPr lang="fr-FR" sz="1400" b="1" u="sng">
                <a:solidFill>
                  <a:schemeClr val="accent1">
                    <a:lumMod val="75000"/>
                  </a:schemeClr>
                </a:solidFill>
              </a:rPr>
              <a:t>Créer un dossier </a:t>
            </a:r>
            <a:r>
              <a:rPr lang="fr-FR" sz="1400">
                <a:solidFill>
                  <a:schemeClr val="accent1">
                    <a:lumMod val="75000"/>
                  </a:schemeClr>
                </a:solidFill>
              </a:rPr>
              <a:t>: qui permet d’initier un dossier pour un usager </a:t>
            </a:r>
            <a:endParaRPr/>
          </a:p>
          <a:p>
            <a:pPr>
              <a:defRPr/>
            </a:pPr>
            <a:endParaRPr lang="fr-FR" sz="1400">
              <a:solidFill>
                <a:schemeClr val="accent1">
                  <a:lumMod val="75000"/>
                </a:schemeClr>
              </a:solidFill>
            </a:endParaRPr>
          </a:p>
        </p:txBody>
      </p:sp>
      <p:sp>
        <p:nvSpPr>
          <p:cNvPr id="16" name="ZoneTexte 15"/>
          <p:cNvSpPr txBox="1"/>
          <p:nvPr/>
        </p:nvSpPr>
        <p:spPr bwMode="auto">
          <a:xfrm>
            <a:off x="5572647" y="2456442"/>
            <a:ext cx="2763622" cy="3323987"/>
          </a:xfrm>
          <a:prstGeom prst="rect">
            <a:avLst/>
          </a:prstGeom>
          <a:noFill/>
        </p:spPr>
        <p:txBody>
          <a:bodyPr wrap="square" rtlCol="0">
            <a:spAutoFit/>
          </a:bodyPr>
          <a:lstStyle/>
          <a:p>
            <a:pPr>
              <a:defRPr/>
            </a:pPr>
            <a:endParaRPr lang="fr-FR" sz="1400">
              <a:solidFill>
                <a:schemeClr val="accent1">
                  <a:lumMod val="75000"/>
                </a:schemeClr>
              </a:solidFill>
            </a:endParaRPr>
          </a:p>
          <a:p>
            <a:pPr>
              <a:defRPr/>
            </a:pPr>
            <a:r>
              <a:rPr lang="fr-FR" sz="1400" b="1" u="sng">
                <a:solidFill>
                  <a:schemeClr val="accent1">
                    <a:lumMod val="75000"/>
                  </a:schemeClr>
                </a:solidFill>
              </a:rPr>
              <a:t>Gérer les dossiers uniques: </a:t>
            </a:r>
            <a:r>
              <a:rPr lang="fr-FR" sz="1400">
                <a:solidFill>
                  <a:schemeClr val="accent1">
                    <a:lumMod val="75000"/>
                  </a:schemeClr>
                </a:solidFill>
              </a:rPr>
              <a:t>vous permet d’accéder à tous les DUA que vous avez récupérés. </a:t>
            </a:r>
            <a:endParaRPr/>
          </a:p>
          <a:p>
            <a:pPr>
              <a:defRPr/>
            </a:pPr>
            <a:endParaRPr lang="fr-FR" sz="1400">
              <a:solidFill>
                <a:schemeClr val="accent1">
                  <a:lumMod val="75000"/>
                </a:schemeClr>
              </a:solidFill>
            </a:endParaRPr>
          </a:p>
          <a:p>
            <a:pPr>
              <a:defRPr/>
            </a:pPr>
            <a:endParaRPr lang="fr-FR" sz="1400">
              <a:solidFill>
                <a:schemeClr val="accent1">
                  <a:lumMod val="75000"/>
                </a:schemeClr>
              </a:solidFill>
            </a:endParaRPr>
          </a:p>
          <a:p>
            <a:pPr>
              <a:defRPr/>
            </a:pPr>
            <a:r>
              <a:rPr lang="fr-FR" sz="1400" b="1" u="sng">
                <a:solidFill>
                  <a:schemeClr val="accent1">
                    <a:lumMod val="75000"/>
                  </a:schemeClr>
                </a:solidFill>
              </a:rPr>
              <a:t>Rechercher un dossier unique de demande d’Admission (DUA): </a:t>
            </a:r>
            <a:r>
              <a:rPr lang="fr-FR" sz="1400">
                <a:solidFill>
                  <a:schemeClr val="accent1">
                    <a:lumMod val="75000"/>
                  </a:schemeClr>
                </a:solidFill>
              </a:rPr>
              <a:t>un DUA a été initié par l’usager, vous souhaitez y accéder ou vous souhaitez compléter un DUA pour un usager qui détient, uniquement, une DO </a:t>
            </a:r>
            <a:endParaRPr/>
          </a:p>
        </p:txBody>
      </p:sp>
      <p:pic>
        <p:nvPicPr>
          <p:cNvPr id="18" name="Image 17"/>
          <p:cNvPicPr>
            <a:picLocks noChangeAspect="1"/>
          </p:cNvPicPr>
          <p:nvPr/>
        </p:nvPicPr>
        <p:blipFill>
          <a:blip r:embed="rId4">
            <a:duotone>
              <a:schemeClr val="accent4">
                <a:shade val="45000"/>
                <a:satMod val="135000"/>
              </a:schemeClr>
              <a:prstClr val="white"/>
            </a:duotone>
          </a:blip>
          <a:stretch/>
        </p:blipFill>
        <p:spPr bwMode="auto">
          <a:xfrm flipH="1">
            <a:off x="4167688" y="2880749"/>
            <a:ext cx="537639" cy="537639"/>
          </a:xfrm>
          <a:prstGeom prst="rect">
            <a:avLst/>
          </a:prstGeom>
        </p:spPr>
      </p:pic>
      <p:sp>
        <p:nvSpPr>
          <p:cNvPr id="20" name="Rectangle 19"/>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2" name="object 8"/>
          <p:cNvPicPr/>
          <p:nvPr/>
        </p:nvPicPr>
        <p:blipFill>
          <a:blip r:embed="rId5">
            <a:lum bright="70000" contrast="-70000"/>
          </a:blip>
          <a:stretch/>
        </p:blipFill>
        <p:spPr bwMode="auto">
          <a:xfrm>
            <a:off x="88569" y="476734"/>
            <a:ext cx="599116" cy="569866"/>
          </a:xfrm>
          <a:prstGeom prst="rect">
            <a:avLst/>
          </a:prstGeom>
        </p:spPr>
      </p:pic>
      <p:sp>
        <p:nvSpPr>
          <p:cNvPr id="24" name="Accolade fermante 23"/>
          <p:cNvSpPr/>
          <p:nvPr/>
        </p:nvSpPr>
        <p:spPr bwMode="auto">
          <a:xfrm>
            <a:off x="4253520" y="3746517"/>
            <a:ext cx="547080" cy="1861236"/>
          </a:xfrm>
          <a:prstGeom prst="rightBrace">
            <a:avLst>
              <a:gd name="adj1" fmla="val 8333"/>
              <a:gd name="adj2" fmla="val 47166"/>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25" name="object 13"/>
          <p:cNvSpPr txBox="1">
            <a:spLocks noGrp="1"/>
          </p:cNvSpPr>
          <p:nvPr>
            <p:ph type="sldNum" sz="quarter" idx="7"/>
          </p:nvPr>
        </p:nvSpPr>
        <p:spPr bwMode="auto">
          <a:xfrm>
            <a:off x="8560409" y="6400800"/>
            <a:ext cx="432207" cy="270446"/>
          </a:xfrm>
          <a:prstGeom prst="rect">
            <a:avLst/>
          </a:prstGeom>
        </p:spPr>
        <p:txBody>
          <a:bodyPr vert="horz" wrap="square" lIns="0" tIns="0" rIns="0" bIns="0" rtlCol="0">
            <a:spAutoFit/>
          </a:bodyPr>
          <a:lstStyle/>
          <a:p>
            <a:pPr marL="164465">
              <a:lnSpc>
                <a:spcPts val="2090"/>
              </a:lnSpc>
              <a:defRPr/>
            </a:pPr>
            <a:fld id="{81D60167-4931-47E6-BA6A-407CBD079E47}" type="slidenum">
              <a:rPr spc="-50"/>
              <a:t>14</a:t>
            </a:fld>
            <a:endParaRPr spc="-50"/>
          </a:p>
        </p:txBody>
      </p:sp>
      <p:sp>
        <p:nvSpPr>
          <p:cNvPr id="7" name="ZoneTexte 6"/>
          <p:cNvSpPr txBox="1"/>
          <p:nvPr/>
        </p:nvSpPr>
        <p:spPr bwMode="auto">
          <a:xfrm>
            <a:off x="533399" y="5867399"/>
            <a:ext cx="8307599" cy="457559"/>
          </a:xfrm>
          <a:prstGeom prst="rect">
            <a:avLst/>
          </a:prstGeom>
          <a:noFill/>
        </p:spPr>
        <p:txBody>
          <a:bodyPr wrap="square" rtlCol="0">
            <a:spAutoFit/>
          </a:bodyPr>
          <a:lstStyle/>
          <a:p>
            <a:pPr>
              <a:defRPr/>
            </a:pPr>
            <a:r>
              <a:rPr lang="fr-FR" sz="1200" u="sng">
                <a:solidFill>
                  <a:schemeClr val="accent1">
                    <a:lumMod val="75000"/>
                  </a:schemeClr>
                </a:solidFill>
              </a:rPr>
              <a:t>À retenir </a:t>
            </a:r>
            <a:r>
              <a:rPr lang="fr-FR" sz="1200">
                <a:solidFill>
                  <a:schemeClr val="accent1">
                    <a:lumMod val="75000"/>
                  </a:schemeClr>
                </a:solidFill>
              </a:rPr>
              <a:t>: A la différence d’un dossier Grand-Age qui peut être initié directement dans ViaTrajectoire, un dossier admission auprès d’une structure du domaine du handicap ne peut être initié qu’à l’appui d’une décision d’orientation émise par la CDAPH.</a:t>
            </a:r>
          </a:p>
        </p:txBody>
      </p:sp>
      <p:pic>
        <p:nvPicPr>
          <p:cNvPr id="9" name="Image 8"/>
          <p:cNvPicPr>
            <a:picLocks noChangeAspect="1"/>
          </p:cNvPicPr>
          <p:nvPr/>
        </p:nvPicPr>
        <p:blipFill>
          <a:blip r:embed="rId6"/>
          <a:stretch/>
        </p:blipFill>
        <p:spPr bwMode="auto">
          <a:xfrm>
            <a:off x="741315" y="1120061"/>
            <a:ext cx="2535608" cy="14674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069624" name="Rectangle 26"/>
          <p:cNvSpPr/>
          <p:nvPr/>
        </p:nvSpPr>
        <p:spPr bwMode="auto">
          <a:xfrm>
            <a:off x="5998647" y="5867398"/>
            <a:ext cx="2632061" cy="82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6" name="Image 5"/>
          <p:cNvPicPr>
            <a:picLocks noChangeAspect="1"/>
          </p:cNvPicPr>
          <p:nvPr/>
        </p:nvPicPr>
        <p:blipFill>
          <a:blip r:embed="rId3"/>
          <a:stretch/>
        </p:blipFill>
        <p:spPr bwMode="auto">
          <a:xfrm>
            <a:off x="355448" y="2203029"/>
            <a:ext cx="4378587" cy="2773601"/>
          </a:xfrm>
          <a:prstGeom prst="rect">
            <a:avLst/>
          </a:prstGeom>
        </p:spPr>
      </p:pic>
      <p:sp>
        <p:nvSpPr>
          <p:cNvPr id="2" name="Titre 1"/>
          <p:cNvSpPr>
            <a:spLocks noGrp="1"/>
          </p:cNvSpPr>
          <p:nvPr>
            <p:ph type="title"/>
          </p:nvPr>
        </p:nvSpPr>
        <p:spPr bwMode="auto">
          <a:xfrm>
            <a:off x="838200" y="476734"/>
            <a:ext cx="7709205" cy="430887"/>
          </a:xfrm>
        </p:spPr>
        <p:txBody>
          <a:bodyPr/>
          <a:lstStyle/>
          <a:p>
            <a:pPr>
              <a:defRPr/>
            </a:pPr>
            <a:r>
              <a:rPr lang="fr-FR" sz="2800">
                <a:solidFill>
                  <a:schemeClr val="accent4">
                    <a:lumMod val="40000"/>
                    <a:lumOff val="60000"/>
                  </a:schemeClr>
                </a:solidFill>
              </a:rPr>
              <a:t>Récupérer l’accès au DUA d’un usager</a:t>
            </a:r>
            <a:endParaRPr lang="fr-FR" sz="2800"/>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3279531" y="4361115"/>
            <a:ext cx="2667000"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14"/>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Rectangle 19"/>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2" name="object 8"/>
          <p:cNvPicPr/>
          <p:nvPr/>
        </p:nvPicPr>
        <p:blipFill>
          <a:blip r:embed="rId4">
            <a:lum bright="70000" contrast="-70000"/>
          </a:blip>
          <a:stretch/>
        </p:blipFill>
        <p:spPr bwMode="auto">
          <a:xfrm>
            <a:off x="88569" y="476734"/>
            <a:ext cx="599116" cy="569866"/>
          </a:xfrm>
          <a:prstGeom prst="rect">
            <a:avLst/>
          </a:prstGeom>
        </p:spPr>
      </p:pic>
      <p:pic>
        <p:nvPicPr>
          <p:cNvPr id="14" name="Image 13"/>
          <p:cNvPicPr>
            <a:picLocks noChangeAspect="1"/>
          </p:cNvPicPr>
          <p:nvPr/>
        </p:nvPicPr>
        <p:blipFill>
          <a:blip r:embed="rId5"/>
          <a:srcRect l="2821" t="58667" r="1980" b="2138"/>
          <a:stretch/>
        </p:blipFill>
        <p:spPr bwMode="auto">
          <a:xfrm>
            <a:off x="5400612" y="4697154"/>
            <a:ext cx="3481307" cy="73896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1" name="Image 20"/>
          <p:cNvPicPr>
            <a:picLocks noChangeAspect="1"/>
          </p:cNvPicPr>
          <p:nvPr/>
        </p:nvPicPr>
        <p:blipFill>
          <a:blip r:embed="rId6"/>
          <a:stretch/>
        </p:blipFill>
        <p:spPr bwMode="auto">
          <a:xfrm>
            <a:off x="7127080" y="609600"/>
            <a:ext cx="1655944" cy="87706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3" name="Rectangle : coins arrondis 22"/>
          <p:cNvSpPr/>
          <p:nvPr/>
        </p:nvSpPr>
        <p:spPr bwMode="auto">
          <a:xfrm>
            <a:off x="4199487" y="2404859"/>
            <a:ext cx="4312403" cy="565367"/>
          </a:xfrm>
          <a:prstGeom prst="roundRect">
            <a:avLst>
              <a:gd name="adj" fmla="val 16667"/>
            </a:avLst>
          </a:prstGeom>
          <a:solidFill>
            <a:schemeClr val="bg1"/>
          </a:solidFill>
          <a:ln w="19050">
            <a:solidFill>
              <a:srgbClr val="E4004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defRPr/>
            </a:pPr>
            <a:r>
              <a:rPr lang="fr-FR" sz="900" b="1" u="sng">
                <a:solidFill>
                  <a:srgbClr val="E40046"/>
                </a:solidFill>
              </a:rPr>
              <a:t>Etape 1 </a:t>
            </a:r>
            <a:endParaRPr/>
          </a:p>
          <a:p>
            <a:pPr>
              <a:defRPr/>
            </a:pPr>
            <a:endParaRPr lang="fr-FR" sz="900" u="sng">
              <a:solidFill>
                <a:schemeClr val="tx1"/>
              </a:solidFill>
            </a:endParaRPr>
          </a:p>
          <a:p>
            <a:pPr marL="128587" indent="-128587">
              <a:buFont typeface="Arial"/>
              <a:buChar char="•"/>
              <a:defRPr/>
            </a:pPr>
            <a:r>
              <a:rPr lang="fr-FR" sz="900">
                <a:solidFill>
                  <a:srgbClr val="0070C0"/>
                </a:solidFill>
              </a:rPr>
              <a:t>Renseigner la </a:t>
            </a:r>
            <a:r>
              <a:rPr lang="fr-FR" sz="900" b="1">
                <a:solidFill>
                  <a:srgbClr val="0070C0"/>
                </a:solidFill>
              </a:rPr>
              <a:t>MDPH d provenance </a:t>
            </a:r>
            <a:r>
              <a:rPr lang="fr-FR" sz="900">
                <a:solidFill>
                  <a:srgbClr val="0070C0"/>
                </a:solidFill>
              </a:rPr>
              <a:t>+ le </a:t>
            </a:r>
            <a:r>
              <a:rPr lang="fr-FR" sz="900" b="1">
                <a:solidFill>
                  <a:srgbClr val="0070C0"/>
                </a:solidFill>
              </a:rPr>
              <a:t>n° individu </a:t>
            </a:r>
            <a:r>
              <a:rPr lang="fr-FR" sz="900">
                <a:solidFill>
                  <a:srgbClr val="0070C0"/>
                </a:solidFill>
              </a:rPr>
              <a:t>+ la </a:t>
            </a:r>
            <a:r>
              <a:rPr lang="fr-FR" sz="900" b="1">
                <a:solidFill>
                  <a:srgbClr val="0070C0"/>
                </a:solidFill>
              </a:rPr>
              <a:t>date de naissance</a:t>
            </a:r>
            <a:r>
              <a:rPr lang="fr-FR" sz="900">
                <a:solidFill>
                  <a:srgbClr val="0070C0"/>
                </a:solidFill>
              </a:rPr>
              <a:t> de l’usager</a:t>
            </a:r>
            <a:endParaRPr/>
          </a:p>
          <a:p>
            <a:pPr marL="128587" indent="-128587">
              <a:buFont typeface="Arial"/>
              <a:buChar char="•"/>
              <a:defRPr/>
            </a:pPr>
            <a:r>
              <a:rPr lang="fr-FR" sz="900">
                <a:solidFill>
                  <a:srgbClr val="0070C0"/>
                </a:solidFill>
              </a:rPr>
              <a:t>Cliquer sur « </a:t>
            </a:r>
            <a:r>
              <a:rPr lang="fr-FR" sz="900" b="1">
                <a:solidFill>
                  <a:srgbClr val="0070C0"/>
                </a:solidFill>
              </a:rPr>
              <a:t>Rechercher</a:t>
            </a:r>
            <a:r>
              <a:rPr lang="fr-FR" sz="900">
                <a:solidFill>
                  <a:srgbClr val="0070C0"/>
                </a:solidFill>
              </a:rPr>
              <a:t> »</a:t>
            </a:r>
            <a:endParaRPr/>
          </a:p>
        </p:txBody>
      </p:sp>
      <p:sp>
        <p:nvSpPr>
          <p:cNvPr id="24" name="Rectangle : coins arrondis 23"/>
          <p:cNvSpPr/>
          <p:nvPr/>
        </p:nvSpPr>
        <p:spPr bwMode="auto">
          <a:xfrm>
            <a:off x="4199487" y="3534025"/>
            <a:ext cx="4312403" cy="565367"/>
          </a:xfrm>
          <a:prstGeom prst="roundRect">
            <a:avLst>
              <a:gd name="adj" fmla="val 16667"/>
            </a:avLst>
          </a:prstGeom>
          <a:solidFill>
            <a:schemeClr val="bg1"/>
          </a:solidFill>
          <a:ln w="19050">
            <a:solidFill>
              <a:srgbClr val="E4004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defRPr/>
            </a:pPr>
            <a:r>
              <a:rPr lang="fr-FR" sz="900" b="1" u="sng">
                <a:solidFill>
                  <a:srgbClr val="E40046"/>
                </a:solidFill>
              </a:rPr>
              <a:t>Etape 2 </a:t>
            </a:r>
            <a:endParaRPr/>
          </a:p>
          <a:p>
            <a:pPr>
              <a:defRPr/>
            </a:pPr>
            <a:endParaRPr lang="fr-FR" sz="900" u="sng">
              <a:solidFill>
                <a:schemeClr val="tx1"/>
              </a:solidFill>
            </a:endParaRPr>
          </a:p>
          <a:p>
            <a:pPr marL="128587" indent="-128587">
              <a:buFont typeface="Arial"/>
              <a:buChar char="•"/>
              <a:defRPr/>
            </a:pPr>
            <a:r>
              <a:rPr lang="fr-FR" sz="900">
                <a:solidFill>
                  <a:srgbClr val="0070C0"/>
                </a:solidFill>
              </a:rPr>
              <a:t>Confirmer que la structure accompagne l’usager et que ce dernier a donné son accord</a:t>
            </a:r>
            <a:endParaRPr/>
          </a:p>
          <a:p>
            <a:pPr marL="128587" indent="-128587">
              <a:buFont typeface="Arial"/>
              <a:buChar char="•"/>
              <a:defRPr/>
            </a:pPr>
            <a:r>
              <a:rPr lang="fr-FR" sz="900">
                <a:solidFill>
                  <a:srgbClr val="0070C0"/>
                </a:solidFill>
              </a:rPr>
              <a:t>Cliquer sur « </a:t>
            </a:r>
            <a:r>
              <a:rPr lang="fr-FR" sz="900" b="1">
                <a:solidFill>
                  <a:srgbClr val="0070C0"/>
                </a:solidFill>
              </a:rPr>
              <a:t>Accompagner l’usager </a:t>
            </a:r>
            <a:r>
              <a:rPr lang="fr-FR" sz="900">
                <a:solidFill>
                  <a:srgbClr val="0070C0"/>
                </a:solidFill>
              </a:rPr>
              <a:t>»</a:t>
            </a:r>
            <a:endParaRPr/>
          </a:p>
        </p:txBody>
      </p:sp>
      <p:sp>
        <p:nvSpPr>
          <p:cNvPr id="25" name="Rectangle 24"/>
          <p:cNvSpPr/>
          <p:nvPr/>
        </p:nvSpPr>
        <p:spPr bwMode="auto">
          <a:xfrm>
            <a:off x="3657264" y="3102088"/>
            <a:ext cx="431798" cy="125108"/>
          </a:xfrm>
          <a:prstGeom prst="rect">
            <a:avLst/>
          </a:prstGeom>
          <a:noFill/>
          <a:ln w="28575">
            <a:solidFill>
              <a:srgbClr val="E4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9900"/>
              </a:solidFill>
            </a:endParaRPr>
          </a:p>
        </p:txBody>
      </p:sp>
      <p:sp>
        <p:nvSpPr>
          <p:cNvPr id="26" name="Rectangle 25"/>
          <p:cNvSpPr/>
          <p:nvPr/>
        </p:nvSpPr>
        <p:spPr bwMode="auto">
          <a:xfrm>
            <a:off x="2259720" y="4842783"/>
            <a:ext cx="635879" cy="133847"/>
          </a:xfrm>
          <a:prstGeom prst="rect">
            <a:avLst/>
          </a:prstGeom>
          <a:noFill/>
          <a:ln w="28575">
            <a:solidFill>
              <a:srgbClr val="E4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9900"/>
              </a:solidFill>
            </a:endParaRPr>
          </a:p>
        </p:txBody>
      </p:sp>
      <p:grpSp>
        <p:nvGrpSpPr>
          <p:cNvPr id="27" name="Groupe 26"/>
          <p:cNvGrpSpPr/>
          <p:nvPr/>
        </p:nvGrpSpPr>
        <p:grpSpPr bwMode="auto">
          <a:xfrm>
            <a:off x="355448" y="1600200"/>
            <a:ext cx="7975903" cy="385403"/>
            <a:chOff x="8270457" y="5192433"/>
            <a:chExt cx="10634537" cy="513870"/>
          </a:xfrm>
        </p:grpSpPr>
        <p:sp>
          <p:nvSpPr>
            <p:cNvPr id="28" name="Rectangle 27"/>
            <p:cNvSpPr/>
            <p:nvPr/>
          </p:nvSpPr>
          <p:spPr bwMode="auto">
            <a:xfrm>
              <a:off x="8270457" y="5203540"/>
              <a:ext cx="10634537" cy="5027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3597">
                <a:defRPr/>
              </a:pPr>
              <a:r>
                <a:rPr lang="fr-FR" sz="1050">
                  <a:solidFill>
                    <a:srgbClr val="005239"/>
                  </a:solidFill>
                </a:rPr>
                <a:t> </a:t>
              </a:r>
              <a:r>
                <a:rPr lang="fr-FR" sz="1200" spc="-5">
                  <a:solidFill>
                    <a:schemeClr val="accent1">
                      <a:lumMod val="75000"/>
                    </a:schemeClr>
                  </a:solidFill>
                  <a:latin typeface="Arial MT"/>
                </a:rPr>
                <a:t>Il est possible de récupérer un DUA complété (en tout ou partie) par un usager, ou récupérer l’accès à un DUA « vide ».</a:t>
              </a:r>
              <a:endParaRPr/>
            </a:p>
          </p:txBody>
        </p:sp>
        <p:pic>
          <p:nvPicPr>
            <p:cNvPr id="29" name="Graphique 27" descr="Lumières allumées avec un remplissage uni"/>
            <p:cNvPicPr>
              <a:picLocks noChangeAspect="1"/>
            </p:cNvPicPr>
            <p:nvPr/>
          </p:nvPicPr>
          <p:blipFill>
            <a:blip r:embed="rId7">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8"/>
                </a:ext>
              </a:extLst>
            </a:blip>
            <a:stretch/>
          </p:blipFill>
          <p:spPr bwMode="auto">
            <a:xfrm>
              <a:off x="8270457" y="5192433"/>
              <a:ext cx="381879" cy="381879"/>
            </a:xfrm>
            <a:prstGeom prst="rect">
              <a:avLst/>
            </a:prstGeom>
          </p:spPr>
        </p:pic>
      </p:grpSp>
      <p:sp>
        <p:nvSpPr>
          <p:cNvPr id="30" name="Rectangle 29"/>
          <p:cNvSpPr/>
          <p:nvPr/>
        </p:nvSpPr>
        <p:spPr bwMode="auto">
          <a:xfrm>
            <a:off x="4581133" y="4190959"/>
            <a:ext cx="4393767" cy="496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3597" algn="r">
              <a:defRPr/>
            </a:pPr>
            <a:r>
              <a:rPr lang="fr-FR" sz="850" i="1">
                <a:solidFill>
                  <a:srgbClr val="0070C0"/>
                </a:solidFill>
              </a:rPr>
              <a:t> Une </a:t>
            </a:r>
            <a:r>
              <a:rPr lang="fr-FR" sz="850" b="1" i="1">
                <a:solidFill>
                  <a:srgbClr val="0070C0"/>
                </a:solidFill>
              </a:rPr>
              <a:t>seule unité professionnelle </a:t>
            </a:r>
            <a:r>
              <a:rPr lang="fr-FR" sz="850" i="1">
                <a:solidFill>
                  <a:srgbClr val="0070C0"/>
                </a:solidFill>
              </a:rPr>
              <a:t>peut accompagner l’usager </a:t>
            </a:r>
            <a:r>
              <a:rPr lang="fr-FR" sz="850" i="1" u="sng">
                <a:solidFill>
                  <a:srgbClr val="0070C0"/>
                </a:solidFill>
              </a:rPr>
              <a:t>à la fois</a:t>
            </a:r>
            <a:r>
              <a:rPr lang="fr-FR" sz="850" i="1">
                <a:solidFill>
                  <a:srgbClr val="0070C0"/>
                </a:solidFill>
              </a:rPr>
              <a:t>. </a:t>
            </a:r>
            <a:endParaRPr/>
          </a:p>
          <a:p>
            <a:pPr marL="203597" algn="r">
              <a:defRPr/>
            </a:pPr>
            <a:r>
              <a:rPr lang="fr-FR" sz="850" i="1">
                <a:solidFill>
                  <a:srgbClr val="0070C0"/>
                </a:solidFill>
              </a:rPr>
              <a:t>Si une autre unité est déjà référente du dossier, il n’est pas possible d’y accéder en autonomie : il faut lui demander de transférer le DUA (cf. actions sur le dossier) </a:t>
            </a:r>
            <a:endParaRPr/>
          </a:p>
        </p:txBody>
      </p:sp>
      <p:pic>
        <p:nvPicPr>
          <p:cNvPr id="31" name="Image 30"/>
          <p:cNvPicPr>
            <a:picLocks noChangeAspect="1"/>
          </p:cNvPicPr>
          <p:nvPr/>
        </p:nvPicPr>
        <p:blipFill>
          <a:blip r:embed="rId9"/>
          <a:stretch/>
        </p:blipFill>
        <p:spPr bwMode="auto">
          <a:xfrm>
            <a:off x="2141052" y="5075623"/>
            <a:ext cx="2094604" cy="112346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32" name="Rectangle : coins arrondis 32"/>
          <p:cNvSpPr/>
          <p:nvPr/>
        </p:nvSpPr>
        <p:spPr bwMode="auto">
          <a:xfrm>
            <a:off x="4199618" y="5634711"/>
            <a:ext cx="4312403" cy="565367"/>
          </a:xfrm>
          <a:prstGeom prst="roundRect">
            <a:avLst>
              <a:gd name="adj" fmla="val 16667"/>
            </a:avLst>
          </a:prstGeom>
          <a:solidFill>
            <a:schemeClr val="bg1"/>
          </a:solidFill>
          <a:ln w="19050">
            <a:solidFill>
              <a:srgbClr val="E4004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defRPr/>
            </a:pPr>
            <a:r>
              <a:rPr lang="fr-FR" sz="900" b="1" u="sng">
                <a:solidFill>
                  <a:srgbClr val="E40046"/>
                </a:solidFill>
              </a:rPr>
              <a:t>Etape 3 </a:t>
            </a:r>
            <a:endParaRPr/>
          </a:p>
          <a:p>
            <a:pPr>
              <a:defRPr/>
            </a:pPr>
            <a:endParaRPr lang="fr-FR" sz="900" u="sng">
              <a:solidFill>
                <a:srgbClr val="0070C0"/>
              </a:solidFill>
            </a:endParaRPr>
          </a:p>
          <a:p>
            <a:pPr marL="128587" indent="-128587">
              <a:buFont typeface="Arial"/>
              <a:buChar char="•"/>
              <a:defRPr/>
            </a:pPr>
            <a:r>
              <a:rPr lang="fr-FR" sz="900">
                <a:solidFill>
                  <a:srgbClr val="0070C0"/>
                </a:solidFill>
              </a:rPr>
              <a:t>Indiquer la structure et l’unité sur laquelle le DUA de l’usager va être « affecté » (liste déroulante si plusieurs habilitations « accompagnant »)</a:t>
            </a:r>
            <a:endParaRPr/>
          </a:p>
          <a:p>
            <a:pPr marL="128587" indent="-128587">
              <a:buFont typeface="Arial"/>
              <a:buChar char="•"/>
              <a:defRPr/>
            </a:pPr>
            <a:r>
              <a:rPr lang="fr-FR" sz="900">
                <a:solidFill>
                  <a:srgbClr val="0070C0"/>
                </a:solidFill>
              </a:rPr>
              <a:t>Cliquer sur « </a:t>
            </a:r>
            <a:r>
              <a:rPr lang="fr-FR" sz="900" b="1">
                <a:solidFill>
                  <a:srgbClr val="0070C0"/>
                </a:solidFill>
              </a:rPr>
              <a:t>Valider </a:t>
            </a:r>
            <a:r>
              <a:rPr lang="fr-FR" sz="900">
                <a:solidFill>
                  <a:srgbClr val="0070C0"/>
                </a:solidFill>
              </a:rPr>
              <a:t>»</a:t>
            </a:r>
            <a:endParaRPr/>
          </a:p>
        </p:txBody>
      </p:sp>
      <p:sp>
        <p:nvSpPr>
          <p:cNvPr id="33" name="Rectangle 32"/>
          <p:cNvSpPr/>
          <p:nvPr/>
        </p:nvSpPr>
        <p:spPr bwMode="auto">
          <a:xfrm>
            <a:off x="3086645" y="5957092"/>
            <a:ext cx="203416" cy="122229"/>
          </a:xfrm>
          <a:prstGeom prst="rect">
            <a:avLst/>
          </a:prstGeom>
          <a:noFill/>
          <a:ln w="28575">
            <a:solidFill>
              <a:srgbClr val="E4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9900"/>
              </a:solidFill>
            </a:endParaRPr>
          </a:p>
        </p:txBody>
      </p:sp>
      <p:sp>
        <p:nvSpPr>
          <p:cNvPr id="34" name="object 13"/>
          <p:cNvSpPr txBox="1">
            <a:spLocks noGrp="1"/>
          </p:cNvSpPr>
          <p:nvPr>
            <p:ph type="sldNum" sz="quarter" idx="7"/>
          </p:nvPr>
        </p:nvSpPr>
        <p:spPr bwMode="auto">
          <a:xfrm>
            <a:off x="8560409" y="6400800"/>
            <a:ext cx="432207" cy="270446"/>
          </a:xfrm>
          <a:prstGeom prst="rect">
            <a:avLst/>
          </a:prstGeom>
        </p:spPr>
        <p:txBody>
          <a:bodyPr vert="horz" wrap="square" lIns="0" tIns="0" rIns="0" bIns="0" rtlCol="0">
            <a:spAutoFit/>
          </a:bodyPr>
          <a:lstStyle/>
          <a:p>
            <a:pPr marL="164465">
              <a:lnSpc>
                <a:spcPts val="2090"/>
              </a:lnSpc>
              <a:defRPr/>
            </a:pPr>
            <a:fld id="{81D60167-4931-47E6-BA6A-407CBD079E47}" type="slidenum">
              <a:rPr spc="-50"/>
              <a:t>15</a:t>
            </a:fld>
            <a:endParaRPr spc="-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476734"/>
            <a:ext cx="7709205" cy="492443"/>
          </a:xfrm>
        </p:spPr>
        <p:txBody>
          <a:bodyPr/>
          <a:lstStyle/>
          <a:p>
            <a:pPr>
              <a:defRPr/>
            </a:pPr>
            <a:r>
              <a:rPr lang="fr-FR">
                <a:solidFill>
                  <a:schemeClr val="accent4">
                    <a:lumMod val="40000"/>
                    <a:lumOff val="60000"/>
                  </a:schemeClr>
                </a:solidFill>
              </a:rPr>
              <a:t>Le DUA – Vue d’ensemble</a:t>
            </a:r>
            <a:endParaRPr lang="fr-FR"/>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3279531" y="4361115"/>
            <a:ext cx="2667000"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Rectangle 20"/>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Rectangle 21"/>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3" name="object 8"/>
          <p:cNvPicPr/>
          <p:nvPr/>
        </p:nvPicPr>
        <p:blipFill>
          <a:blip r:embed="rId3">
            <a:lum bright="70000" contrast="-70000"/>
          </a:blip>
          <a:stretch/>
        </p:blipFill>
        <p:spPr bwMode="auto">
          <a:xfrm>
            <a:off x="88569" y="476734"/>
            <a:ext cx="599116" cy="569866"/>
          </a:xfrm>
          <a:prstGeom prst="rect">
            <a:avLst/>
          </a:prstGeom>
        </p:spPr>
      </p:pic>
      <p:pic>
        <p:nvPicPr>
          <p:cNvPr id="6" name="Image 5"/>
          <p:cNvPicPr>
            <a:picLocks noChangeAspect="1"/>
          </p:cNvPicPr>
          <p:nvPr/>
        </p:nvPicPr>
        <p:blipFill>
          <a:blip r:embed="rId4"/>
          <a:stretch/>
        </p:blipFill>
        <p:spPr bwMode="auto">
          <a:xfrm>
            <a:off x="0" y="1828799"/>
            <a:ext cx="8991600" cy="3835959"/>
          </a:xfrm>
          <a:prstGeom prst="rect">
            <a:avLst/>
          </a:prstGeom>
        </p:spPr>
      </p:pic>
      <p:sp>
        <p:nvSpPr>
          <p:cNvPr id="24" name="object 13"/>
          <p:cNvSpPr txBox="1">
            <a:spLocks noGrp="1"/>
          </p:cNvSpPr>
          <p:nvPr>
            <p:ph type="sldNum" sz="quarter" idx="7"/>
          </p:nvPr>
        </p:nvSpPr>
        <p:spPr bwMode="auto">
          <a:xfrm>
            <a:off x="8560409" y="6400800"/>
            <a:ext cx="432207" cy="270446"/>
          </a:xfrm>
          <a:prstGeom prst="rect">
            <a:avLst/>
          </a:prstGeom>
        </p:spPr>
        <p:txBody>
          <a:bodyPr vert="horz" wrap="square" lIns="0" tIns="0" rIns="0" bIns="0" rtlCol="0">
            <a:spAutoFit/>
          </a:bodyPr>
          <a:lstStyle/>
          <a:p>
            <a:pPr marL="164465">
              <a:lnSpc>
                <a:spcPts val="2090"/>
              </a:lnSpc>
              <a:defRPr/>
            </a:pPr>
            <a:fld id="{81D60167-4931-47E6-BA6A-407CBD079E47}" type="slidenum">
              <a:rPr spc="-50"/>
              <a:t>16</a:t>
            </a:fld>
            <a:endParaRPr spc="-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3" name="Image 22"/>
          <p:cNvPicPr>
            <a:picLocks noChangeAspect="1"/>
          </p:cNvPicPr>
          <p:nvPr/>
        </p:nvPicPr>
        <p:blipFill>
          <a:blip r:embed="rId3"/>
          <a:srcRect l="81356" t="25824" b="48352"/>
          <a:stretch/>
        </p:blipFill>
        <p:spPr bwMode="auto">
          <a:xfrm>
            <a:off x="6635748" y="2828813"/>
            <a:ext cx="2230260" cy="1317880"/>
          </a:xfrm>
          <a:prstGeom prst="rect">
            <a:avLst/>
          </a:prstGeom>
        </p:spPr>
      </p:pic>
      <p:pic>
        <p:nvPicPr>
          <p:cNvPr id="3" name="Image 2"/>
          <p:cNvPicPr>
            <a:picLocks noChangeAspect="1"/>
          </p:cNvPicPr>
          <p:nvPr/>
        </p:nvPicPr>
        <p:blipFill>
          <a:blip r:embed="rId4"/>
          <a:srcRect r="34717"/>
          <a:stretch/>
        </p:blipFill>
        <p:spPr bwMode="auto">
          <a:xfrm>
            <a:off x="-9502" y="1669986"/>
            <a:ext cx="6619875" cy="4213488"/>
          </a:xfrm>
          <a:prstGeom prst="rect">
            <a:avLst/>
          </a:prstGeom>
        </p:spPr>
      </p:pic>
      <p:sp>
        <p:nvSpPr>
          <p:cNvPr id="27" name="Rectangle 26"/>
          <p:cNvSpPr/>
          <p:nvPr/>
        </p:nvSpPr>
        <p:spPr bwMode="auto">
          <a:xfrm>
            <a:off x="5998648" y="5867399"/>
            <a:ext cx="2632062" cy="826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Rectangle 21"/>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p:nvPr>
        </p:nvSpPr>
        <p:spPr bwMode="auto">
          <a:xfrm>
            <a:off x="838200" y="476734"/>
            <a:ext cx="7709205" cy="492443"/>
          </a:xfrm>
        </p:spPr>
        <p:txBody>
          <a:bodyPr/>
          <a:lstStyle/>
          <a:p>
            <a:pPr>
              <a:defRPr/>
            </a:pPr>
            <a:r>
              <a:rPr lang="fr-FR">
                <a:solidFill>
                  <a:schemeClr val="accent4">
                    <a:lumMod val="40000"/>
                    <a:lumOff val="60000"/>
                  </a:schemeClr>
                </a:solidFill>
              </a:rPr>
              <a:t>Le DUA – le contenu du dossier </a:t>
            </a:r>
            <a:endParaRPr lang="fr-FR"/>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13"/>
          <p:cNvSpPr/>
          <p:nvPr/>
        </p:nvSpPr>
        <p:spPr bwMode="auto">
          <a:xfrm>
            <a:off x="6620510" y="1669986"/>
            <a:ext cx="2258897" cy="1149414"/>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r>
              <a:rPr lang="fr-FR" sz="900" b="1">
                <a:solidFill>
                  <a:srgbClr val="404040"/>
                </a:solidFill>
              </a:rPr>
              <a:t>Résumé du dossier :</a:t>
            </a:r>
            <a:endParaRPr/>
          </a:p>
          <a:p>
            <a:pPr marL="67628" algn="ctr">
              <a:lnSpc>
                <a:spcPct val="114999"/>
              </a:lnSpc>
              <a:spcAft>
                <a:spcPts val="750"/>
              </a:spcAft>
              <a:defRPr/>
            </a:pPr>
            <a:r>
              <a:rPr lang="fr-FR" sz="900" b="1">
                <a:solidFill>
                  <a:srgbClr val="404040"/>
                </a:solidFill>
              </a:rPr>
              <a:t> informations sur l’usager</a:t>
            </a:r>
            <a:endParaRPr/>
          </a:p>
        </p:txBody>
      </p:sp>
      <p:sp>
        <p:nvSpPr>
          <p:cNvPr id="15" name="Rectangle 14"/>
          <p:cNvSpPr/>
          <p:nvPr/>
        </p:nvSpPr>
        <p:spPr bwMode="auto">
          <a:xfrm>
            <a:off x="6620510" y="4130394"/>
            <a:ext cx="2235362" cy="998868"/>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r>
              <a:rPr lang="fr-FR" sz="900" b="1">
                <a:solidFill>
                  <a:srgbClr val="404040"/>
                </a:solidFill>
              </a:rPr>
              <a:t>Gestion des demandes : accès à l’annuaire, aux décisions d’orientation et à l’historique des actions</a:t>
            </a:r>
            <a:endParaRPr/>
          </a:p>
        </p:txBody>
      </p:sp>
      <p:sp>
        <p:nvSpPr>
          <p:cNvPr id="16" name="Rectangle 15"/>
          <p:cNvSpPr/>
          <p:nvPr/>
        </p:nvSpPr>
        <p:spPr bwMode="auto">
          <a:xfrm>
            <a:off x="6620510" y="5166589"/>
            <a:ext cx="2235362" cy="1197445"/>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r>
              <a:rPr lang="fr-FR" sz="900" b="1">
                <a:solidFill>
                  <a:srgbClr val="404040"/>
                </a:solidFill>
              </a:rPr>
              <a:t>Actions sur le dossier</a:t>
            </a:r>
            <a:endParaRPr/>
          </a:p>
        </p:txBody>
      </p:sp>
      <p:sp>
        <p:nvSpPr>
          <p:cNvPr id="17" name="Rectangle 16"/>
          <p:cNvSpPr/>
          <p:nvPr/>
        </p:nvSpPr>
        <p:spPr bwMode="auto">
          <a:xfrm>
            <a:off x="5143253" y="1064622"/>
            <a:ext cx="3487456" cy="375487"/>
          </a:xfrm>
          <a:prstGeom prst="rect">
            <a:avLst/>
          </a:prstGeom>
          <a:solidFill>
            <a:schemeClr val="bg1"/>
          </a:solidFill>
          <a:ln w="19050" cap="flat" cmpd="sng" algn="ctr">
            <a:solidFill>
              <a:srgbClr val="85BFED"/>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spAutoFit/>
          </a:bodyPr>
          <a:lstStyle/>
          <a:p>
            <a:pPr algn="r" defTabSz="975345">
              <a:spcBef>
                <a:spcPts val="0"/>
              </a:spcBef>
              <a:defRPr/>
            </a:pPr>
            <a:r>
              <a:rPr lang="fr-FR" sz="900" b="1">
                <a:solidFill>
                  <a:schemeClr val="tx2">
                    <a:lumMod val="75000"/>
                  </a:schemeClr>
                </a:solidFill>
                <a:latin typeface="+mn-lt"/>
              </a:rPr>
              <a:t>Enregistrer </a:t>
            </a:r>
            <a:r>
              <a:rPr lang="fr-FR" sz="900">
                <a:solidFill>
                  <a:schemeClr val="tx2">
                    <a:lumMod val="75000"/>
                  </a:schemeClr>
                </a:solidFill>
                <a:latin typeface="+mn-lt"/>
              </a:rPr>
              <a:t> = enregistrer les informations saisies (elles sont alors visibles par l’usager/son aidant depuis l’espace « particuliers »)</a:t>
            </a:r>
            <a:endParaRPr/>
          </a:p>
        </p:txBody>
      </p:sp>
      <p:cxnSp>
        <p:nvCxnSpPr>
          <p:cNvPr id="18" name="Connecteur droit avec flèche 17"/>
          <p:cNvCxnSpPr>
            <a:cxnSpLocks/>
            <a:stCxn id="17" idx="2"/>
          </p:cNvCxnSpPr>
          <p:nvPr/>
        </p:nvCxnSpPr>
        <p:spPr bwMode="auto">
          <a:xfrm flipH="1">
            <a:off x="6248400" y="1440109"/>
            <a:ext cx="638582" cy="335032"/>
          </a:xfrm>
          <a:prstGeom prst="straightConnector1">
            <a:avLst/>
          </a:prstGeom>
          <a:noFill/>
          <a:ln w="19050">
            <a:solidFill>
              <a:srgbClr val="85BFED"/>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bwMode="auto">
          <a:xfrm>
            <a:off x="2514600" y="1608201"/>
            <a:ext cx="2228240" cy="513987"/>
          </a:xfrm>
          <a:prstGeom prst="rect">
            <a:avLst/>
          </a:prstGeom>
          <a:solidFill>
            <a:schemeClr val="bg1"/>
          </a:solidFill>
          <a:ln w="19050" cap="flat" cmpd="sng" algn="ctr">
            <a:solidFill>
              <a:srgbClr val="85BFED"/>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spAutoFit/>
          </a:bodyPr>
          <a:lstStyle/>
          <a:p>
            <a:pPr algn="r" defTabSz="975345">
              <a:spcBef>
                <a:spcPts val="0"/>
              </a:spcBef>
              <a:defRPr/>
            </a:pPr>
            <a:r>
              <a:rPr lang="fr-FR" sz="900" b="1">
                <a:solidFill>
                  <a:schemeClr val="tx2">
                    <a:lumMod val="75000"/>
                  </a:schemeClr>
                </a:solidFill>
                <a:latin typeface="+mn-lt"/>
              </a:rPr>
              <a:t>Retour au tableau de bord </a:t>
            </a:r>
            <a:r>
              <a:rPr lang="fr-FR" sz="900">
                <a:solidFill>
                  <a:schemeClr val="tx2">
                    <a:lumMod val="75000"/>
                  </a:schemeClr>
                </a:solidFill>
                <a:latin typeface="+mn-lt"/>
              </a:rPr>
              <a:t>= sortir du dossier actuel (sans enregistrer) et accéder à la liste des dossiers suivis par l’unité</a:t>
            </a:r>
            <a:endParaRPr/>
          </a:p>
        </p:txBody>
      </p:sp>
      <p:sp>
        <p:nvSpPr>
          <p:cNvPr id="20" name="Rectangle 19"/>
          <p:cNvSpPr/>
          <p:nvPr/>
        </p:nvSpPr>
        <p:spPr bwMode="auto">
          <a:xfrm>
            <a:off x="6620509" y="2819402"/>
            <a:ext cx="2258897" cy="13077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1" name="Connecteur droit avec flèche 20"/>
          <p:cNvCxnSpPr>
            <a:cxnSpLocks/>
          </p:cNvCxnSpPr>
          <p:nvPr/>
        </p:nvCxnSpPr>
        <p:spPr bwMode="auto">
          <a:xfrm flipH="1">
            <a:off x="1481004" y="1919581"/>
            <a:ext cx="1033596" cy="0"/>
          </a:xfrm>
          <a:prstGeom prst="straightConnector1">
            <a:avLst/>
          </a:prstGeom>
          <a:noFill/>
          <a:ln w="19050">
            <a:solidFill>
              <a:srgbClr val="85BFED"/>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5" name="object 8"/>
          <p:cNvPicPr/>
          <p:nvPr/>
        </p:nvPicPr>
        <p:blipFill>
          <a:blip r:embed="rId5">
            <a:lum bright="70000" contrast="-70000"/>
          </a:blip>
          <a:stretch/>
        </p:blipFill>
        <p:spPr bwMode="auto">
          <a:xfrm>
            <a:off x="88569" y="476734"/>
            <a:ext cx="599116" cy="569866"/>
          </a:xfrm>
          <a:prstGeom prst="rect">
            <a:avLst/>
          </a:prstGeom>
        </p:spPr>
      </p:pic>
      <p:sp>
        <p:nvSpPr>
          <p:cNvPr id="28" name="object 13"/>
          <p:cNvSpPr txBox="1">
            <a:spLocks noGrp="1"/>
          </p:cNvSpPr>
          <p:nvPr>
            <p:ph type="sldNum" sz="quarter" idx="7"/>
          </p:nvPr>
        </p:nvSpPr>
        <p:spPr bwMode="auto">
          <a:xfrm>
            <a:off x="8560409" y="6400800"/>
            <a:ext cx="432207" cy="270446"/>
          </a:xfrm>
          <a:prstGeom prst="rect">
            <a:avLst/>
          </a:prstGeom>
        </p:spPr>
        <p:txBody>
          <a:bodyPr vert="horz" wrap="square" lIns="0" tIns="0" rIns="0" bIns="0" rtlCol="0">
            <a:spAutoFit/>
          </a:bodyPr>
          <a:lstStyle/>
          <a:p>
            <a:pPr marL="164465">
              <a:lnSpc>
                <a:spcPts val="2090"/>
              </a:lnSpc>
              <a:defRPr/>
            </a:pPr>
            <a:fld id="{81D60167-4931-47E6-BA6A-407CBD079E47}" type="slidenum">
              <a:rPr spc="-50"/>
              <a:t>17</a:t>
            </a:fld>
            <a:endParaRPr spc="-50"/>
          </a:p>
        </p:txBody>
      </p:sp>
      <p:pic>
        <p:nvPicPr>
          <p:cNvPr id="5" name="Image 4"/>
          <p:cNvPicPr>
            <a:picLocks noChangeAspect="1"/>
          </p:cNvPicPr>
          <p:nvPr/>
        </p:nvPicPr>
        <p:blipFill>
          <a:blip r:embed="rId6"/>
          <a:stretch/>
        </p:blipFill>
        <p:spPr bwMode="auto">
          <a:xfrm>
            <a:off x="5565935" y="1698036"/>
            <a:ext cx="650897" cy="19526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 name="Rectangle 35"/>
          <p:cNvSpPr/>
          <p:nvPr/>
        </p:nvSpPr>
        <p:spPr bwMode="auto">
          <a:xfrm>
            <a:off x="5998648" y="5867399"/>
            <a:ext cx="2632062" cy="826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Rectangle 21"/>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p:nvPr>
        </p:nvSpPr>
        <p:spPr bwMode="auto">
          <a:xfrm>
            <a:off x="838200" y="476734"/>
            <a:ext cx="7709205" cy="492443"/>
          </a:xfrm>
        </p:spPr>
        <p:txBody>
          <a:bodyPr/>
          <a:lstStyle/>
          <a:p>
            <a:pPr>
              <a:defRPr/>
            </a:pPr>
            <a:r>
              <a:rPr lang="fr-FR">
                <a:solidFill>
                  <a:schemeClr val="accent4">
                    <a:lumMod val="40000"/>
                    <a:lumOff val="60000"/>
                  </a:schemeClr>
                </a:solidFill>
              </a:rPr>
              <a:t>Le DUA – le contenu du dossier </a:t>
            </a:r>
            <a:endParaRPr lang="fr-FR"/>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3279531" y="4361115"/>
            <a:ext cx="2667000"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4" name="Rectangle 23"/>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5" name="object 8"/>
          <p:cNvPicPr/>
          <p:nvPr/>
        </p:nvPicPr>
        <p:blipFill>
          <a:blip r:embed="rId3">
            <a:lum bright="70000" contrast="-70000"/>
          </a:blip>
          <a:stretch/>
        </p:blipFill>
        <p:spPr bwMode="auto">
          <a:xfrm>
            <a:off x="88569" y="476734"/>
            <a:ext cx="599116" cy="569866"/>
          </a:xfrm>
          <a:prstGeom prst="rect">
            <a:avLst/>
          </a:prstGeom>
        </p:spPr>
      </p:pic>
      <p:pic>
        <p:nvPicPr>
          <p:cNvPr id="3" name="Image 2"/>
          <p:cNvPicPr>
            <a:picLocks noChangeAspect="1"/>
          </p:cNvPicPr>
          <p:nvPr/>
        </p:nvPicPr>
        <p:blipFill>
          <a:blip r:embed="rId4"/>
          <a:stretch/>
        </p:blipFill>
        <p:spPr bwMode="auto">
          <a:xfrm>
            <a:off x="336501" y="1243078"/>
            <a:ext cx="1870610" cy="1021856"/>
          </a:xfrm>
          <a:prstGeom prst="rect">
            <a:avLst/>
          </a:prstGeom>
          <a:effectLst>
            <a:outerShdw blurRad="50800" dist="38100" dir="2700000" algn="tl" rotWithShape="0">
              <a:prstClr val="black">
                <a:alpha val="40000"/>
              </a:prstClr>
            </a:outerShdw>
          </a:effectLst>
        </p:spPr>
      </p:pic>
      <p:cxnSp>
        <p:nvCxnSpPr>
          <p:cNvPr id="26" name="Connecteur droit avec flèche 25"/>
          <p:cNvCxnSpPr>
            <a:cxnSpLocks/>
          </p:cNvCxnSpPr>
          <p:nvPr/>
        </p:nvCxnSpPr>
        <p:spPr bwMode="auto">
          <a:xfrm>
            <a:off x="3057035" y="1956162"/>
            <a:ext cx="2889496"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5"/>
          <a:stretch/>
        </p:blipFill>
        <p:spPr bwMode="auto">
          <a:xfrm>
            <a:off x="6796455" y="1236904"/>
            <a:ext cx="1927978" cy="1025099"/>
          </a:xfrm>
          <a:prstGeom prst="rect">
            <a:avLst/>
          </a:prstGeom>
          <a:effectLst>
            <a:outerShdw blurRad="50800" dist="38100" dir="2700000" algn="tl" rotWithShape="0">
              <a:prstClr val="black">
                <a:alpha val="40000"/>
              </a:prstClr>
            </a:outerShdw>
          </a:effectLst>
        </p:spPr>
      </p:pic>
      <p:sp>
        <p:nvSpPr>
          <p:cNvPr id="27" name="ZoneTexte 26"/>
          <p:cNvSpPr txBox="1"/>
          <p:nvPr/>
        </p:nvSpPr>
        <p:spPr bwMode="auto">
          <a:xfrm>
            <a:off x="3094330" y="1075461"/>
            <a:ext cx="2560188" cy="830997"/>
          </a:xfrm>
          <a:prstGeom prst="rect">
            <a:avLst/>
          </a:prstGeom>
          <a:noFill/>
        </p:spPr>
        <p:txBody>
          <a:bodyPr wrap="square" rtlCol="0">
            <a:spAutoFit/>
          </a:bodyPr>
          <a:lstStyle/>
          <a:p>
            <a:pPr algn="ctr">
              <a:defRPr/>
            </a:pPr>
            <a:r>
              <a:rPr lang="fr-FR" sz="1200">
                <a:solidFill>
                  <a:schemeClr val="accent1">
                    <a:lumMod val="75000"/>
                  </a:schemeClr>
                </a:solidFill>
                <a:latin typeface="+mj-lt"/>
                <a:ea typeface="Open Sans"/>
                <a:cs typeface="Open Sans"/>
              </a:rPr>
              <a:t>Le DUA est composé de </a:t>
            </a:r>
            <a:r>
              <a:rPr lang="fr-FR" sz="1200" b="1">
                <a:solidFill>
                  <a:schemeClr val="accent1">
                    <a:lumMod val="75000"/>
                  </a:schemeClr>
                </a:solidFill>
                <a:latin typeface="+mj-lt"/>
                <a:ea typeface="Open Sans"/>
                <a:cs typeface="Open Sans"/>
              </a:rPr>
              <a:t>3 onglets</a:t>
            </a:r>
            <a:r>
              <a:rPr lang="fr-FR" sz="1200">
                <a:solidFill>
                  <a:schemeClr val="accent1">
                    <a:lumMod val="75000"/>
                  </a:schemeClr>
                </a:solidFill>
                <a:latin typeface="+mj-lt"/>
                <a:ea typeface="Open Sans"/>
                <a:cs typeface="Open Sans"/>
              </a:rPr>
              <a:t>, qui doivent être complétés (piles vertes) pour que le dossier puisse être envoyé aux ESMS</a:t>
            </a:r>
            <a:endParaRPr/>
          </a:p>
        </p:txBody>
      </p:sp>
      <p:sp>
        <p:nvSpPr>
          <p:cNvPr id="7" name="ZoneTexte 6"/>
          <p:cNvSpPr txBox="1"/>
          <p:nvPr/>
        </p:nvSpPr>
        <p:spPr bwMode="auto">
          <a:xfrm>
            <a:off x="152401" y="2746221"/>
            <a:ext cx="6629400" cy="3947234"/>
          </a:xfrm>
          <a:prstGeom prst="rect">
            <a:avLst/>
          </a:prstGeom>
          <a:noFill/>
        </p:spPr>
        <p:txBody>
          <a:bodyPr wrap="square" rtlCol="0">
            <a:spAutoFit/>
          </a:bodyPr>
          <a:lstStyle/>
          <a:p>
            <a:pPr algn="just">
              <a:defRPr/>
            </a:pPr>
            <a:r>
              <a:rPr lang="fr-FR" sz="1200">
                <a:solidFill>
                  <a:schemeClr val="accent1">
                    <a:lumMod val="75000"/>
                  </a:schemeClr>
                </a:solidFill>
                <a:ea typeface="Open Sans"/>
                <a:cs typeface="Open Sans"/>
              </a:rPr>
              <a:t>Le passage d’un onglet à l’autre se fait en cliquant sur le titre de l’onglet dans la section « contenu du dossier unique d’admission (à droite de l’écran)</a:t>
            </a:r>
            <a:endParaRPr/>
          </a:p>
          <a:p>
            <a:pPr algn="just">
              <a:defRPr/>
            </a:pPr>
            <a:endParaRPr lang="fr-FR" sz="1200">
              <a:solidFill>
                <a:schemeClr val="accent1">
                  <a:lumMod val="75000"/>
                </a:schemeClr>
              </a:solidFill>
              <a:ea typeface="Open Sans"/>
              <a:cs typeface="Open Sans"/>
            </a:endParaRPr>
          </a:p>
          <a:p>
            <a:pPr algn="just">
              <a:defRPr/>
            </a:pPr>
            <a:r>
              <a:rPr lang="fr-FR" sz="1200" b="0" i="0" u="none" strike="noStrike" cap="none" spc="0">
                <a:ln>
                  <a:noFill/>
                </a:ln>
                <a:solidFill>
                  <a:schemeClr val="accent1">
                    <a:lumMod val="75000"/>
                  </a:schemeClr>
                </a:solidFill>
                <a:latin typeface="Arial"/>
                <a:ea typeface="Open Sans"/>
                <a:cs typeface="Open Sans"/>
              </a:rPr>
              <a:t>Les champs obligatoires sont encadrés en rouge et précédé d’une </a:t>
            </a:r>
            <a:r>
              <a:rPr lang="fr-FR" sz="1200" b="0" i="0" u="none" strike="noStrike" cap="none" spc="0">
                <a:ln>
                  <a:noFill/>
                </a:ln>
                <a:solidFill>
                  <a:srgbClr val="FF0000"/>
                </a:solidFill>
                <a:latin typeface="Arial"/>
                <a:ea typeface="Open Sans"/>
                <a:cs typeface="Open Sans"/>
              </a:rPr>
              <a:t>*</a:t>
            </a:r>
            <a:endParaRPr/>
          </a:p>
          <a:p>
            <a:pPr algn="just">
              <a:defRPr/>
            </a:pPr>
            <a:endParaRPr lang="fr-FR" sz="1200">
              <a:solidFill>
                <a:schemeClr val="accent1">
                  <a:lumMod val="75000"/>
                </a:schemeClr>
              </a:solidFill>
              <a:ea typeface="Open Sans"/>
              <a:cs typeface="Open Sans"/>
            </a:endParaRPr>
          </a:p>
          <a:p>
            <a:pPr algn="just">
              <a:defRPr/>
            </a:pPr>
            <a:r>
              <a:rPr lang="fr-FR" sz="1200" b="0" i="0" u="none" strike="noStrike" cap="none" spc="0">
                <a:ln>
                  <a:noFill/>
                </a:ln>
                <a:solidFill>
                  <a:schemeClr val="accent1">
                    <a:lumMod val="75000"/>
                  </a:schemeClr>
                </a:solidFill>
                <a:latin typeface="Arial"/>
                <a:ea typeface="Open Sans"/>
                <a:cs typeface="Open Sans"/>
              </a:rPr>
              <a:t>L’onglet « </a:t>
            </a:r>
            <a:r>
              <a:rPr lang="fr-FR" sz="1200" b="1" i="0" u="none" strike="noStrike" cap="none" spc="0">
                <a:ln>
                  <a:noFill/>
                </a:ln>
                <a:solidFill>
                  <a:schemeClr val="accent1">
                    <a:lumMod val="75000"/>
                  </a:schemeClr>
                </a:solidFill>
                <a:latin typeface="Arial"/>
                <a:ea typeface="Open Sans"/>
                <a:cs typeface="Open Sans"/>
              </a:rPr>
              <a:t>Informations administratives </a:t>
            </a:r>
            <a:r>
              <a:rPr lang="fr-FR" sz="1200" b="0" i="0" u="none" strike="noStrike" cap="none" spc="0">
                <a:ln>
                  <a:noFill/>
                </a:ln>
                <a:solidFill>
                  <a:schemeClr val="accent1">
                    <a:lumMod val="75000"/>
                  </a:schemeClr>
                </a:solidFill>
                <a:latin typeface="Arial"/>
                <a:ea typeface="Open Sans"/>
                <a:cs typeface="Open Sans"/>
              </a:rPr>
              <a:t>» est prérempli avec les données transmises par la MDPH au moment de l’import des décisions d’orientation : ces informations peuvent être modifiées (les deux versions des données seront affichées aux ESMS qui reçoivent le DUA).</a:t>
            </a:r>
            <a:endParaRPr/>
          </a:p>
          <a:p>
            <a:pPr algn="just">
              <a:defRPr/>
            </a:pPr>
            <a:endParaRPr lang="fr-FR" sz="1200" b="0" i="0" u="none" strike="noStrike" cap="none" spc="0">
              <a:ln>
                <a:noFill/>
              </a:ln>
              <a:solidFill>
                <a:schemeClr val="accent1">
                  <a:lumMod val="75000"/>
                </a:schemeClr>
              </a:solidFill>
              <a:latin typeface="Arial"/>
              <a:ea typeface="Open Sans"/>
              <a:cs typeface="Open Sans"/>
            </a:endParaRPr>
          </a:p>
          <a:p>
            <a:pPr marR="0" lvl="0" algn="just" defTabSz="914400">
              <a:lnSpc>
                <a:spcPct val="100000"/>
              </a:lnSpc>
              <a:spcBef>
                <a:spcPts val="0"/>
              </a:spcBef>
              <a:spcAft>
                <a:spcPts val="300"/>
              </a:spcAft>
              <a:buClrTx/>
              <a:buSzTx/>
              <a:defRPr/>
            </a:pPr>
            <a:r>
              <a:rPr lang="fr-FR" sz="1200">
                <a:solidFill>
                  <a:schemeClr val="accent1">
                    <a:lumMod val="75000"/>
                  </a:schemeClr>
                </a:solidFill>
                <a:latin typeface="Arial"/>
                <a:ea typeface="Open Sans"/>
                <a:cs typeface="Open Sans"/>
              </a:rPr>
              <a:t>L’onglet « </a:t>
            </a:r>
            <a:r>
              <a:rPr lang="fr-FR" sz="1200" b="1">
                <a:solidFill>
                  <a:schemeClr val="accent1">
                    <a:lumMod val="75000"/>
                  </a:schemeClr>
                </a:solidFill>
                <a:latin typeface="Arial"/>
                <a:ea typeface="Open Sans"/>
                <a:cs typeface="Open Sans"/>
              </a:rPr>
              <a:t>Parcours personnel </a:t>
            </a:r>
            <a:r>
              <a:rPr lang="fr-FR" sz="1200">
                <a:solidFill>
                  <a:schemeClr val="accent1">
                    <a:lumMod val="75000"/>
                  </a:schemeClr>
                </a:solidFill>
                <a:latin typeface="Arial"/>
                <a:ea typeface="Open Sans"/>
                <a:cs typeface="Open Sans"/>
              </a:rPr>
              <a:t>» permet de transmettre des informations</a:t>
            </a:r>
            <a:endParaRPr/>
          </a:p>
          <a:p>
            <a:pPr marR="0" lvl="0" algn="just" defTabSz="914400">
              <a:lnSpc>
                <a:spcPct val="100000"/>
              </a:lnSpc>
              <a:spcBef>
                <a:spcPts val="0"/>
              </a:spcBef>
              <a:spcAft>
                <a:spcPts val="300"/>
              </a:spcAft>
              <a:buClrTx/>
              <a:buSzTx/>
              <a:defRPr/>
            </a:pPr>
            <a:r>
              <a:rPr lang="fr-FR" sz="1200">
                <a:solidFill>
                  <a:schemeClr val="accent1">
                    <a:lumMod val="75000"/>
                  </a:schemeClr>
                </a:solidFill>
                <a:latin typeface="Arial"/>
                <a:ea typeface="Open Sans"/>
                <a:cs typeface="Open Sans"/>
              </a:rPr>
              <a:t>sur la situation familiale, le parcours scolaire et professionnel, la situation</a:t>
            </a:r>
            <a:endParaRPr/>
          </a:p>
          <a:p>
            <a:pPr marR="0" lvl="0" algn="just" defTabSz="914400">
              <a:lnSpc>
                <a:spcPct val="100000"/>
              </a:lnSpc>
              <a:spcBef>
                <a:spcPts val="0"/>
              </a:spcBef>
              <a:spcAft>
                <a:spcPts val="300"/>
              </a:spcAft>
              <a:buClrTx/>
              <a:buSzTx/>
              <a:defRPr/>
            </a:pPr>
            <a:r>
              <a:rPr lang="fr-FR" sz="1200">
                <a:solidFill>
                  <a:schemeClr val="accent1">
                    <a:lumMod val="75000"/>
                  </a:schemeClr>
                </a:solidFill>
                <a:latin typeface="Arial"/>
                <a:ea typeface="Open Sans"/>
                <a:cs typeface="Open Sans"/>
              </a:rPr>
              <a:t>médicale. Cet onglet contient beaucoup de champ en texte libre, </a:t>
            </a:r>
            <a:endParaRPr/>
          </a:p>
          <a:p>
            <a:pPr marR="0" lvl="0" algn="just" defTabSz="914400">
              <a:lnSpc>
                <a:spcPct val="100000"/>
              </a:lnSpc>
              <a:spcBef>
                <a:spcPts val="0"/>
              </a:spcBef>
              <a:spcAft>
                <a:spcPts val="300"/>
              </a:spcAft>
              <a:buClrTx/>
              <a:buSzTx/>
              <a:defRPr/>
            </a:pPr>
            <a:r>
              <a:rPr lang="fr-FR" sz="1200">
                <a:solidFill>
                  <a:schemeClr val="accent1">
                    <a:lumMod val="75000"/>
                  </a:schemeClr>
                </a:solidFill>
                <a:latin typeface="Arial"/>
                <a:ea typeface="Open Sans"/>
                <a:cs typeface="Open Sans"/>
              </a:rPr>
              <a:t>mais des exemples sont affichés pour </a:t>
            </a:r>
            <a:r>
              <a:rPr lang="fr-FR" sz="1200" b="1">
                <a:solidFill>
                  <a:schemeClr val="accent1">
                    <a:lumMod val="75000"/>
                  </a:schemeClr>
                </a:solidFill>
                <a:latin typeface="Arial"/>
                <a:ea typeface="Open Sans"/>
                <a:cs typeface="Open Sans"/>
              </a:rPr>
              <a:t>une aide au remplissage.</a:t>
            </a:r>
            <a:endParaRPr/>
          </a:p>
          <a:p>
            <a:pPr marR="0" lvl="0" algn="just" defTabSz="914400">
              <a:lnSpc>
                <a:spcPct val="100000"/>
              </a:lnSpc>
              <a:spcBef>
                <a:spcPts val="0"/>
              </a:spcBef>
              <a:spcAft>
                <a:spcPts val="300"/>
              </a:spcAft>
              <a:buClrTx/>
              <a:buSzTx/>
              <a:defRPr/>
            </a:pPr>
            <a:endParaRPr lang="fr-FR" sz="1200" b="1">
              <a:solidFill>
                <a:schemeClr val="accent1">
                  <a:lumMod val="75000"/>
                </a:schemeClr>
              </a:solidFill>
              <a:latin typeface="Arial"/>
              <a:ea typeface="Open Sans"/>
              <a:cs typeface="Open Sans"/>
            </a:endParaRPr>
          </a:p>
          <a:p>
            <a:pPr algn="just">
              <a:defRPr/>
            </a:pPr>
            <a:r>
              <a:rPr lang="fr-FR" sz="1200" b="0" i="0" u="none" strike="noStrike" cap="none" spc="0">
                <a:ln>
                  <a:noFill/>
                </a:ln>
                <a:solidFill>
                  <a:schemeClr val="accent1">
                    <a:lumMod val="75000"/>
                  </a:schemeClr>
                </a:solidFill>
                <a:latin typeface="Arial"/>
                <a:ea typeface="Open Sans"/>
                <a:cs typeface="Open Sans"/>
              </a:rPr>
              <a:t>L’onglet « </a:t>
            </a:r>
            <a:r>
              <a:rPr lang="fr-FR" sz="1200" b="1" i="0" u="none" strike="noStrike" cap="none" spc="0">
                <a:ln>
                  <a:noFill/>
                </a:ln>
                <a:solidFill>
                  <a:schemeClr val="accent1">
                    <a:lumMod val="75000"/>
                  </a:schemeClr>
                </a:solidFill>
                <a:latin typeface="Arial"/>
                <a:ea typeface="Open Sans"/>
                <a:cs typeface="Open Sans"/>
              </a:rPr>
              <a:t>Autonomie et vie quotidienne </a:t>
            </a:r>
            <a:r>
              <a:rPr lang="fr-FR" sz="1200" i="0" u="none" strike="noStrike" cap="none" spc="0">
                <a:ln>
                  <a:noFill/>
                </a:ln>
                <a:solidFill>
                  <a:schemeClr val="accent1">
                    <a:lumMod val="75000"/>
                  </a:schemeClr>
                </a:solidFill>
                <a:latin typeface="Arial"/>
                <a:ea typeface="Open Sans"/>
                <a:cs typeface="Open Sans"/>
              </a:rPr>
              <a:t>» permet de lister les aides nécessaires dans les actions de la vie courante : soins personnels, vie domestique…</a:t>
            </a:r>
            <a:endParaRPr/>
          </a:p>
          <a:p>
            <a:pPr algn="just">
              <a:defRPr/>
            </a:pPr>
            <a:endParaRPr lang="fr-FR" sz="1400" b="0" i="0" u="none" strike="noStrike" cap="none" spc="0">
              <a:ln>
                <a:noFill/>
              </a:ln>
              <a:solidFill>
                <a:prstClr val="black"/>
              </a:solidFill>
              <a:latin typeface="Arial"/>
              <a:ea typeface="Open Sans"/>
              <a:cs typeface="Open Sans"/>
            </a:endParaRPr>
          </a:p>
          <a:p>
            <a:pPr algn="just">
              <a:defRPr/>
            </a:pPr>
            <a:endParaRPr lang="fr-FR" sz="1400">
              <a:ea typeface="Open Sans"/>
              <a:cs typeface="Open Sans"/>
            </a:endParaRPr>
          </a:p>
          <a:p>
            <a:pPr>
              <a:defRPr/>
            </a:pPr>
            <a:endParaRPr lang="fr-FR"/>
          </a:p>
        </p:txBody>
      </p:sp>
      <p:pic>
        <p:nvPicPr>
          <p:cNvPr id="28" name="Image 27"/>
          <p:cNvPicPr>
            <a:picLocks noChangeAspect="1"/>
          </p:cNvPicPr>
          <p:nvPr/>
        </p:nvPicPr>
        <p:blipFill>
          <a:blip r:embed="rId6">
            <a:duotone>
              <a:schemeClr val="accent5">
                <a:shade val="45000"/>
                <a:satMod val="135000"/>
              </a:schemeClr>
              <a:prstClr val="white"/>
            </a:duotone>
          </a:blip>
          <a:stretch/>
        </p:blipFill>
        <p:spPr bwMode="auto">
          <a:xfrm>
            <a:off x="-45662" y="2748766"/>
            <a:ext cx="272446" cy="272446"/>
          </a:xfrm>
          <a:prstGeom prst="rect">
            <a:avLst/>
          </a:prstGeom>
        </p:spPr>
      </p:pic>
      <p:pic>
        <p:nvPicPr>
          <p:cNvPr id="29" name="Image 28"/>
          <p:cNvPicPr>
            <a:picLocks noChangeAspect="1"/>
          </p:cNvPicPr>
          <p:nvPr/>
        </p:nvPicPr>
        <p:blipFill>
          <a:blip r:embed="rId6">
            <a:duotone>
              <a:schemeClr val="accent5">
                <a:shade val="45000"/>
                <a:satMod val="135000"/>
              </a:schemeClr>
              <a:prstClr val="white"/>
            </a:duotone>
          </a:blip>
          <a:stretch/>
        </p:blipFill>
        <p:spPr bwMode="auto">
          <a:xfrm>
            <a:off x="-30247" y="3288343"/>
            <a:ext cx="272446" cy="272446"/>
          </a:xfrm>
          <a:prstGeom prst="rect">
            <a:avLst/>
          </a:prstGeom>
        </p:spPr>
      </p:pic>
      <p:pic>
        <p:nvPicPr>
          <p:cNvPr id="30" name="Image 29"/>
          <p:cNvPicPr>
            <a:picLocks noChangeAspect="1"/>
          </p:cNvPicPr>
          <p:nvPr/>
        </p:nvPicPr>
        <p:blipFill>
          <a:blip r:embed="rId6">
            <a:duotone>
              <a:schemeClr val="accent5">
                <a:shade val="45000"/>
                <a:satMod val="135000"/>
              </a:schemeClr>
              <a:prstClr val="white"/>
            </a:duotone>
          </a:blip>
          <a:stretch/>
        </p:blipFill>
        <p:spPr bwMode="auto">
          <a:xfrm>
            <a:off x="-22404" y="3694209"/>
            <a:ext cx="272446" cy="272446"/>
          </a:xfrm>
          <a:prstGeom prst="rect">
            <a:avLst/>
          </a:prstGeom>
        </p:spPr>
      </p:pic>
      <p:pic>
        <p:nvPicPr>
          <p:cNvPr id="31" name="Image 30"/>
          <p:cNvPicPr>
            <a:picLocks noChangeAspect="1"/>
          </p:cNvPicPr>
          <p:nvPr/>
        </p:nvPicPr>
        <p:blipFill>
          <a:blip r:embed="rId6">
            <a:duotone>
              <a:schemeClr val="accent5">
                <a:shade val="45000"/>
                <a:satMod val="135000"/>
              </a:schemeClr>
              <a:prstClr val="white"/>
            </a:duotone>
          </a:blip>
          <a:stretch/>
        </p:blipFill>
        <p:spPr bwMode="auto">
          <a:xfrm>
            <a:off x="-30247" y="4425563"/>
            <a:ext cx="272446" cy="272446"/>
          </a:xfrm>
          <a:prstGeom prst="rect">
            <a:avLst/>
          </a:prstGeom>
        </p:spPr>
      </p:pic>
      <p:pic>
        <p:nvPicPr>
          <p:cNvPr id="32" name="Image 31"/>
          <p:cNvPicPr>
            <a:picLocks noChangeAspect="1"/>
          </p:cNvPicPr>
          <p:nvPr/>
        </p:nvPicPr>
        <p:blipFill>
          <a:blip r:embed="rId6">
            <a:duotone>
              <a:schemeClr val="accent5">
                <a:shade val="45000"/>
                <a:satMod val="135000"/>
              </a:schemeClr>
              <a:prstClr val="white"/>
            </a:duotone>
          </a:blip>
          <a:stretch/>
        </p:blipFill>
        <p:spPr bwMode="auto">
          <a:xfrm>
            <a:off x="-30247" y="5504388"/>
            <a:ext cx="272446" cy="272446"/>
          </a:xfrm>
          <a:prstGeom prst="rect">
            <a:avLst/>
          </a:prstGeom>
        </p:spPr>
      </p:pic>
      <p:pic>
        <p:nvPicPr>
          <p:cNvPr id="9" name="Image 8"/>
          <p:cNvPicPr>
            <a:picLocks noChangeAspect="1"/>
          </p:cNvPicPr>
          <p:nvPr/>
        </p:nvPicPr>
        <p:blipFill>
          <a:blip r:embed="rId7"/>
          <a:stretch/>
        </p:blipFill>
        <p:spPr bwMode="auto">
          <a:xfrm>
            <a:off x="7179454" y="2740050"/>
            <a:ext cx="1451256" cy="831349"/>
          </a:xfrm>
          <a:prstGeom prst="rect">
            <a:avLst/>
          </a:prstGeom>
          <a:effectLst>
            <a:outerShdw blurRad="50800" dist="38100" dir="2700000" algn="tl" rotWithShape="0">
              <a:prstClr val="black">
                <a:alpha val="40000"/>
              </a:prstClr>
            </a:outerShdw>
          </a:effectLst>
        </p:spPr>
      </p:pic>
      <p:pic>
        <p:nvPicPr>
          <p:cNvPr id="33" name="Image 32"/>
          <p:cNvPicPr>
            <a:picLocks noChangeAspect="1"/>
          </p:cNvPicPr>
          <p:nvPr/>
        </p:nvPicPr>
        <p:blipFill>
          <a:blip r:embed="rId8">
            <a:duotone>
              <a:schemeClr val="accent1">
                <a:shade val="45000"/>
                <a:satMod val="135000"/>
              </a:schemeClr>
              <a:prstClr val="white"/>
            </a:duotone>
          </a:blip>
          <a:stretch/>
        </p:blipFill>
        <p:spPr bwMode="auto">
          <a:xfrm rot="15295889" flipH="1">
            <a:off x="8333956" y="3161476"/>
            <a:ext cx="278325" cy="347628"/>
          </a:xfrm>
          <a:prstGeom prst="rect">
            <a:avLst/>
          </a:prstGeom>
        </p:spPr>
      </p:pic>
      <p:pic>
        <p:nvPicPr>
          <p:cNvPr id="34" name="Image 33"/>
          <p:cNvPicPr>
            <a:picLocks noChangeAspect="1"/>
          </p:cNvPicPr>
          <p:nvPr/>
        </p:nvPicPr>
        <p:blipFill>
          <a:blip r:embed="rId9"/>
          <a:srcRect b="22257"/>
          <a:stretch/>
        </p:blipFill>
        <p:spPr bwMode="auto">
          <a:xfrm>
            <a:off x="5639507" y="4465122"/>
            <a:ext cx="3344356" cy="98197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5" name="Image 34"/>
          <p:cNvPicPr>
            <a:picLocks noChangeAspect="1"/>
          </p:cNvPicPr>
          <p:nvPr/>
        </p:nvPicPr>
        <p:blipFill>
          <a:blip r:embed="rId10"/>
          <a:srcRect l="1389" r="5015" b="36267"/>
          <a:stretch/>
        </p:blipFill>
        <p:spPr bwMode="auto">
          <a:xfrm>
            <a:off x="4720861" y="5919698"/>
            <a:ext cx="3898126" cy="65594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833841468" name="object 13"/>
          <p:cNvSpPr txBox="1">
            <a:spLocks noGrp="1"/>
          </p:cNvSpPr>
          <p:nvPr>
            <p:ph type="sldNum" sz="quarter" idx="7"/>
          </p:nvPr>
        </p:nvSpPr>
        <p:spPr bwMode="auto">
          <a:xfrm>
            <a:off x="8560408" y="6400800"/>
            <a:ext cx="432567" cy="265789"/>
          </a:xfrm>
          <a:prstGeom prst="rect">
            <a:avLst/>
          </a:prstGeom>
        </p:spPr>
        <p:txBody>
          <a:bodyPr vert="horz" wrap="square" lIns="0" tIns="0" rIns="0" bIns="0" rtlCol="0">
            <a:spAutoFit/>
          </a:bodyPr>
          <a:lstStyle/>
          <a:p>
            <a:pPr marL="164464">
              <a:lnSpc>
                <a:spcPts val="2089"/>
              </a:lnSpc>
              <a:defRPr/>
            </a:pPr>
            <a:fld id="{9AB79DF3-667B-D4DA-320E-F1600229E19A}" type="slidenum">
              <a:rPr spc="-49"/>
              <a:t>18</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00196428" name="Rectangle 35"/>
          <p:cNvSpPr/>
          <p:nvPr/>
        </p:nvSpPr>
        <p:spPr bwMode="auto">
          <a:xfrm>
            <a:off x="5998647" y="5867398"/>
            <a:ext cx="2632061" cy="82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6" name="Image 25"/>
          <p:cNvPicPr>
            <a:picLocks noChangeAspect="1"/>
          </p:cNvPicPr>
          <p:nvPr/>
        </p:nvPicPr>
        <p:blipFill>
          <a:blip r:embed="rId3"/>
          <a:stretch/>
        </p:blipFill>
        <p:spPr bwMode="auto">
          <a:xfrm>
            <a:off x="180531" y="1637580"/>
            <a:ext cx="8698875" cy="4726455"/>
          </a:xfrm>
          <a:prstGeom prst="rect">
            <a:avLst/>
          </a:prstGeom>
        </p:spPr>
      </p:pic>
      <p:sp>
        <p:nvSpPr>
          <p:cNvPr id="22" name="Rectangle 21"/>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p:nvPr>
        </p:nvSpPr>
        <p:spPr bwMode="auto">
          <a:xfrm>
            <a:off x="838200" y="476734"/>
            <a:ext cx="7709205" cy="492443"/>
          </a:xfrm>
        </p:spPr>
        <p:txBody>
          <a:bodyPr/>
          <a:lstStyle/>
          <a:p>
            <a:pPr>
              <a:defRPr/>
            </a:pPr>
            <a:r>
              <a:rPr lang="fr-FR">
                <a:solidFill>
                  <a:schemeClr val="accent4">
                    <a:lumMod val="40000"/>
                    <a:lumOff val="60000"/>
                  </a:schemeClr>
                </a:solidFill>
              </a:rPr>
              <a:t>Le DUA – Gestion des demandes </a:t>
            </a:r>
            <a:endParaRPr lang="fr-FR"/>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3279531" y="4361115"/>
            <a:ext cx="2667000"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13"/>
          <p:cNvSpPr/>
          <p:nvPr/>
        </p:nvSpPr>
        <p:spPr bwMode="auto">
          <a:xfrm>
            <a:off x="6620510" y="1582404"/>
            <a:ext cx="2258897" cy="1372991"/>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r>
              <a:rPr lang="fr-FR" sz="900" b="1">
                <a:solidFill>
                  <a:srgbClr val="404040"/>
                </a:solidFill>
              </a:rPr>
              <a:t>Résumé du dossier :</a:t>
            </a:r>
            <a:endParaRPr/>
          </a:p>
          <a:p>
            <a:pPr marL="67628" algn="ctr">
              <a:lnSpc>
                <a:spcPct val="114999"/>
              </a:lnSpc>
              <a:spcAft>
                <a:spcPts val="750"/>
              </a:spcAft>
              <a:defRPr/>
            </a:pPr>
            <a:r>
              <a:rPr lang="fr-FR" sz="900" b="1">
                <a:solidFill>
                  <a:srgbClr val="404040"/>
                </a:solidFill>
              </a:rPr>
              <a:t> informations sur l’usager</a:t>
            </a:r>
            <a:endParaRPr/>
          </a:p>
        </p:txBody>
      </p:sp>
      <p:sp>
        <p:nvSpPr>
          <p:cNvPr id="16" name="Rectangle 15"/>
          <p:cNvSpPr/>
          <p:nvPr/>
        </p:nvSpPr>
        <p:spPr bwMode="auto">
          <a:xfrm>
            <a:off x="6620510" y="5166589"/>
            <a:ext cx="2235362" cy="1217583"/>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r>
              <a:rPr lang="fr-FR" sz="900" b="1">
                <a:solidFill>
                  <a:srgbClr val="404040"/>
                </a:solidFill>
              </a:rPr>
              <a:t>Actions sur le dossier</a:t>
            </a:r>
            <a:endParaRPr/>
          </a:p>
        </p:txBody>
      </p:sp>
      <p:cxnSp>
        <p:nvCxnSpPr>
          <p:cNvPr id="21" name="Connecteur droit avec flèche 20"/>
          <p:cNvCxnSpPr>
            <a:cxnSpLocks/>
          </p:cNvCxnSpPr>
          <p:nvPr/>
        </p:nvCxnSpPr>
        <p:spPr bwMode="auto">
          <a:xfrm flipH="1">
            <a:off x="1862004" y="1924124"/>
            <a:ext cx="1033596" cy="0"/>
          </a:xfrm>
          <a:prstGeom prst="straightConnector1">
            <a:avLst/>
          </a:prstGeom>
          <a:noFill/>
          <a:ln w="19050">
            <a:solidFill>
              <a:srgbClr val="85BFED"/>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3" name="Rectangle 22"/>
          <p:cNvSpPr/>
          <p:nvPr/>
        </p:nvSpPr>
        <p:spPr bwMode="auto">
          <a:xfrm>
            <a:off x="6615469" y="2945072"/>
            <a:ext cx="2263937" cy="1085090"/>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r>
              <a:rPr lang="fr-FR" sz="900" b="1">
                <a:solidFill>
                  <a:srgbClr val="404040"/>
                </a:solidFill>
              </a:rPr>
              <a:t>Contenu du dossier :</a:t>
            </a:r>
            <a:endParaRPr/>
          </a:p>
          <a:p>
            <a:pPr marL="54000" algn="ctr">
              <a:defRPr/>
            </a:pPr>
            <a:r>
              <a:rPr lang="fr-FR" sz="900" b="1">
                <a:solidFill>
                  <a:srgbClr val="404040"/>
                </a:solidFill>
              </a:rPr>
              <a:t>3 onglets à compléter </a:t>
            </a:r>
            <a:endParaRPr/>
          </a:p>
        </p:txBody>
      </p:sp>
      <p:sp>
        <p:nvSpPr>
          <p:cNvPr id="20" name="Rectangle 19"/>
          <p:cNvSpPr/>
          <p:nvPr/>
        </p:nvSpPr>
        <p:spPr bwMode="auto">
          <a:xfrm>
            <a:off x="6608742" y="3991591"/>
            <a:ext cx="2258897" cy="11749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4" name="Rectangle 23"/>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5" name="object 8"/>
          <p:cNvPicPr/>
          <p:nvPr/>
        </p:nvPicPr>
        <p:blipFill>
          <a:blip r:embed="rId4">
            <a:lum bright="70000" contrast="-70000"/>
          </a:blip>
          <a:stretch/>
        </p:blipFill>
        <p:spPr bwMode="auto">
          <a:xfrm>
            <a:off x="88569" y="476734"/>
            <a:ext cx="599116" cy="569866"/>
          </a:xfrm>
          <a:prstGeom prst="rect">
            <a:avLst/>
          </a:prstGeom>
        </p:spPr>
      </p:pic>
      <p:pic>
        <p:nvPicPr>
          <p:cNvPr id="3" name="Image 2"/>
          <p:cNvPicPr>
            <a:picLocks noChangeAspect="1"/>
          </p:cNvPicPr>
          <p:nvPr/>
        </p:nvPicPr>
        <p:blipFill>
          <a:blip r:embed="rId5"/>
          <a:stretch/>
        </p:blipFill>
        <p:spPr bwMode="auto">
          <a:xfrm>
            <a:off x="180531" y="2069397"/>
            <a:ext cx="6296469" cy="4583436"/>
          </a:xfrm>
          <a:prstGeom prst="rect">
            <a:avLst/>
          </a:prstGeom>
        </p:spPr>
      </p:pic>
      <p:sp>
        <p:nvSpPr>
          <p:cNvPr id="4" name="Rectangle 3"/>
          <p:cNvSpPr/>
          <p:nvPr/>
        </p:nvSpPr>
        <p:spPr bwMode="auto">
          <a:xfrm>
            <a:off x="5938911" y="1836753"/>
            <a:ext cx="662210" cy="174742"/>
          </a:xfrm>
          <a:prstGeom prst="rect">
            <a:avLst/>
          </a:prstGeom>
          <a:solidFill>
            <a:srgbClr val="F3F3F3"/>
          </a:solidFill>
          <a:ln>
            <a:solidFill>
              <a:srgbClr val="F3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Rectangle 18"/>
          <p:cNvSpPr/>
          <p:nvPr/>
        </p:nvSpPr>
        <p:spPr bwMode="auto">
          <a:xfrm>
            <a:off x="2895600" y="1579759"/>
            <a:ext cx="2228240" cy="513987"/>
          </a:xfrm>
          <a:prstGeom prst="rect">
            <a:avLst/>
          </a:prstGeom>
          <a:solidFill>
            <a:schemeClr val="bg1"/>
          </a:solidFill>
          <a:ln w="19050" cap="flat" cmpd="sng" algn="ctr">
            <a:solidFill>
              <a:srgbClr val="85BFED"/>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spAutoFit/>
          </a:bodyPr>
          <a:lstStyle/>
          <a:p>
            <a:pPr algn="r" defTabSz="975345">
              <a:spcBef>
                <a:spcPts val="0"/>
              </a:spcBef>
              <a:defRPr/>
            </a:pPr>
            <a:r>
              <a:rPr lang="fr-FR" sz="900" b="1">
                <a:solidFill>
                  <a:schemeClr val="tx2">
                    <a:lumMod val="75000"/>
                  </a:schemeClr>
                </a:solidFill>
                <a:latin typeface="+mn-lt"/>
              </a:rPr>
              <a:t>Retour au tableau de bord </a:t>
            </a:r>
            <a:r>
              <a:rPr lang="fr-FR" sz="900">
                <a:solidFill>
                  <a:schemeClr val="tx2">
                    <a:lumMod val="75000"/>
                  </a:schemeClr>
                </a:solidFill>
                <a:latin typeface="+mn-lt"/>
              </a:rPr>
              <a:t>= sortir du dossier actuel (sans enregistrer) et accéder à la liste des dossiers suivis par l’unité</a:t>
            </a:r>
            <a:endParaRPr/>
          </a:p>
        </p:txBody>
      </p:sp>
      <p:sp>
        <p:nvSpPr>
          <p:cNvPr id="1205535769" name="object 13"/>
          <p:cNvSpPr txBox="1">
            <a:spLocks noGrp="1"/>
          </p:cNvSpPr>
          <p:nvPr>
            <p:ph type="sldNum" sz="quarter" idx="7"/>
          </p:nvPr>
        </p:nvSpPr>
        <p:spPr bwMode="auto">
          <a:xfrm>
            <a:off x="8560408" y="6400800"/>
            <a:ext cx="432567" cy="265789"/>
          </a:xfrm>
          <a:prstGeom prst="rect">
            <a:avLst/>
          </a:prstGeom>
        </p:spPr>
        <p:txBody>
          <a:bodyPr vert="horz" wrap="square" lIns="0" tIns="0" rIns="0" bIns="0" rtlCol="0">
            <a:spAutoFit/>
          </a:bodyPr>
          <a:lstStyle/>
          <a:p>
            <a:pPr marL="164464">
              <a:lnSpc>
                <a:spcPts val="2089"/>
              </a:lnSpc>
              <a:defRPr/>
            </a:pPr>
            <a:fld id="{771629E1-523B-3000-DD2F-A38ACF8FE890}" type="slidenum">
              <a:rPr spc="-49"/>
              <a:t>19</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prstGeom prst="rect">
            <a:avLst/>
          </a:prstGeom>
        </p:spPr>
        <p:txBody>
          <a:bodyPr vert="horz" wrap="square" lIns="0" tIns="13335" rIns="0" bIns="0" rtlCol="0">
            <a:spAutoFit/>
          </a:bodyPr>
          <a:lstStyle/>
          <a:p>
            <a:pPr marL="12700">
              <a:lnSpc>
                <a:spcPts val="3304"/>
              </a:lnSpc>
              <a:spcBef>
                <a:spcPts val="105"/>
              </a:spcBef>
              <a:defRPr/>
            </a:pPr>
            <a:r>
              <a:rPr sz="2900">
                <a:solidFill>
                  <a:schemeClr val="accent4">
                    <a:lumMod val="40000"/>
                    <a:lumOff val="60000"/>
                  </a:schemeClr>
                </a:solidFill>
              </a:rPr>
              <a:t>ViaTrajectoire</a:t>
            </a:r>
            <a:r>
              <a:rPr sz="2900" spc="-80">
                <a:solidFill>
                  <a:schemeClr val="accent4">
                    <a:lumMod val="40000"/>
                    <a:lumOff val="60000"/>
                  </a:schemeClr>
                </a:solidFill>
              </a:rPr>
              <a:t> </a:t>
            </a:r>
            <a:r>
              <a:rPr sz="2900">
                <a:solidFill>
                  <a:schemeClr val="accent4">
                    <a:lumMod val="40000"/>
                    <a:lumOff val="60000"/>
                  </a:schemeClr>
                </a:solidFill>
              </a:rPr>
              <a:t>–</a:t>
            </a:r>
            <a:r>
              <a:rPr sz="2900" spc="-40">
                <a:solidFill>
                  <a:schemeClr val="accent4">
                    <a:lumMod val="40000"/>
                    <a:lumOff val="60000"/>
                  </a:schemeClr>
                </a:solidFill>
              </a:rPr>
              <a:t> </a:t>
            </a:r>
            <a:r>
              <a:rPr sz="2900" spc="-10">
                <a:solidFill>
                  <a:schemeClr val="accent4">
                    <a:lumMod val="40000"/>
                    <a:lumOff val="60000"/>
                  </a:schemeClr>
                </a:solidFill>
              </a:rPr>
              <a:t>Handicap:</a:t>
            </a:r>
            <a:endParaRPr sz="2900">
              <a:solidFill>
                <a:schemeClr val="accent4">
                  <a:lumMod val="40000"/>
                  <a:lumOff val="60000"/>
                </a:schemeClr>
              </a:solidFill>
            </a:endParaRPr>
          </a:p>
          <a:p>
            <a:pPr marL="12700">
              <a:lnSpc>
                <a:spcPts val="3304"/>
              </a:lnSpc>
              <a:defRPr/>
            </a:pPr>
            <a:r>
              <a:rPr lang="fr-FR" sz="2900">
                <a:solidFill>
                  <a:schemeClr val="accent4">
                    <a:lumMod val="40000"/>
                    <a:lumOff val="60000"/>
                  </a:schemeClr>
                </a:solidFill>
              </a:rPr>
              <a:t>Le Dossier Unique d’Admission (DUA)</a:t>
            </a:r>
            <a:endParaRPr sz="2900">
              <a:solidFill>
                <a:schemeClr val="accent4">
                  <a:lumMod val="40000"/>
                  <a:lumOff val="60000"/>
                </a:schemeClr>
              </a:solidFill>
            </a:endParaRPr>
          </a:p>
        </p:txBody>
      </p:sp>
      <p:grpSp>
        <p:nvGrpSpPr>
          <p:cNvPr id="4" name="object 4"/>
          <p:cNvGrpSpPr/>
          <p:nvPr/>
        </p:nvGrpSpPr>
        <p:grpSpPr bwMode="auto">
          <a:xfrm>
            <a:off x="1981200" y="4913372"/>
            <a:ext cx="581025" cy="1237615"/>
            <a:chOff x="469193" y="4786884"/>
            <a:chExt cx="581025" cy="1237615"/>
          </a:xfrm>
        </p:grpSpPr>
        <p:pic>
          <p:nvPicPr>
            <p:cNvPr id="5" name="object 5"/>
            <p:cNvPicPr/>
            <p:nvPr/>
          </p:nvPicPr>
          <p:blipFill>
            <a:blip r:embed="rId3"/>
            <a:stretch/>
          </p:blipFill>
          <p:spPr bwMode="auto">
            <a:xfrm>
              <a:off x="507407" y="5442204"/>
              <a:ext cx="542628" cy="582168"/>
            </a:xfrm>
            <a:prstGeom prst="rect">
              <a:avLst/>
            </a:prstGeom>
          </p:spPr>
        </p:pic>
        <p:pic>
          <p:nvPicPr>
            <p:cNvPr id="6" name="object 6"/>
            <p:cNvPicPr/>
            <p:nvPr/>
          </p:nvPicPr>
          <p:blipFill>
            <a:blip r:embed="rId4"/>
            <a:stretch/>
          </p:blipFill>
          <p:spPr bwMode="auto">
            <a:xfrm>
              <a:off x="469193" y="4786884"/>
              <a:ext cx="498546" cy="519771"/>
            </a:xfrm>
            <a:prstGeom prst="rect">
              <a:avLst/>
            </a:prstGeom>
          </p:spPr>
        </p:pic>
      </p:grpSp>
      <p:sp>
        <p:nvSpPr>
          <p:cNvPr id="7" name="object 7"/>
          <p:cNvSpPr txBox="1"/>
          <p:nvPr/>
        </p:nvSpPr>
        <p:spPr bwMode="auto">
          <a:xfrm>
            <a:off x="2558487" y="5579766"/>
            <a:ext cx="1951989" cy="482600"/>
          </a:xfrm>
          <a:prstGeom prst="rect">
            <a:avLst/>
          </a:prstGeom>
        </p:spPr>
        <p:txBody>
          <a:bodyPr vert="horz" wrap="square" lIns="0" tIns="12700" rIns="0" bIns="0" rtlCol="0">
            <a:spAutoFit/>
          </a:bodyPr>
          <a:lstStyle/>
          <a:p>
            <a:pPr marL="12700" marR="5080">
              <a:lnSpc>
                <a:spcPct val="100000"/>
              </a:lnSpc>
              <a:spcBef>
                <a:spcPts val="100"/>
              </a:spcBef>
              <a:defRPr/>
            </a:pPr>
            <a:r>
              <a:rPr sz="1500">
                <a:solidFill>
                  <a:schemeClr val="accent1">
                    <a:lumMod val="75000"/>
                  </a:schemeClr>
                </a:solidFill>
                <a:latin typeface="Arial MT"/>
                <a:cs typeface="Arial MT"/>
              </a:rPr>
              <a:t>Accès</a:t>
            </a:r>
            <a:r>
              <a:rPr sz="1500" spc="-40">
                <a:solidFill>
                  <a:schemeClr val="accent1">
                    <a:lumMod val="75000"/>
                  </a:schemeClr>
                </a:solidFill>
                <a:latin typeface="Arial MT"/>
                <a:cs typeface="Arial MT"/>
              </a:rPr>
              <a:t> </a:t>
            </a:r>
            <a:r>
              <a:rPr sz="1500">
                <a:solidFill>
                  <a:schemeClr val="accent1">
                    <a:lumMod val="75000"/>
                  </a:schemeClr>
                </a:solidFill>
                <a:latin typeface="Arial MT"/>
                <a:cs typeface="Arial MT"/>
              </a:rPr>
              <a:t>au</a:t>
            </a:r>
            <a:r>
              <a:rPr sz="1500" spc="-25">
                <a:solidFill>
                  <a:schemeClr val="accent1">
                    <a:lumMod val="75000"/>
                  </a:schemeClr>
                </a:solidFill>
                <a:latin typeface="Arial MT"/>
                <a:cs typeface="Arial MT"/>
              </a:rPr>
              <a:t> </a:t>
            </a:r>
            <a:r>
              <a:rPr sz="1500">
                <a:solidFill>
                  <a:schemeClr val="accent1">
                    <a:lumMod val="75000"/>
                  </a:schemeClr>
                </a:solidFill>
                <a:latin typeface="Arial MT"/>
                <a:cs typeface="Arial MT"/>
              </a:rPr>
              <a:t>chat</a:t>
            </a:r>
            <a:r>
              <a:rPr sz="1500" spc="-35">
                <a:solidFill>
                  <a:schemeClr val="accent1">
                    <a:lumMod val="75000"/>
                  </a:schemeClr>
                </a:solidFill>
                <a:latin typeface="Arial MT"/>
                <a:cs typeface="Arial MT"/>
              </a:rPr>
              <a:t> </a:t>
            </a:r>
            <a:r>
              <a:rPr sz="1500">
                <a:solidFill>
                  <a:schemeClr val="accent1">
                    <a:lumMod val="75000"/>
                  </a:schemeClr>
                </a:solidFill>
                <a:latin typeface="Arial MT"/>
                <a:cs typeface="Arial MT"/>
              </a:rPr>
              <a:t>pour</a:t>
            </a:r>
            <a:r>
              <a:rPr sz="1500" spc="-40">
                <a:solidFill>
                  <a:schemeClr val="accent1">
                    <a:lumMod val="75000"/>
                  </a:schemeClr>
                </a:solidFill>
                <a:latin typeface="Arial MT"/>
                <a:cs typeface="Arial MT"/>
              </a:rPr>
              <a:t> </a:t>
            </a:r>
            <a:r>
              <a:rPr sz="1500" spc="-25">
                <a:solidFill>
                  <a:schemeClr val="accent1">
                    <a:lumMod val="75000"/>
                  </a:schemeClr>
                </a:solidFill>
                <a:latin typeface="Arial MT"/>
                <a:cs typeface="Arial MT"/>
              </a:rPr>
              <a:t>les </a:t>
            </a:r>
            <a:r>
              <a:rPr sz="1500" spc="-10">
                <a:solidFill>
                  <a:schemeClr val="accent1">
                    <a:lumMod val="75000"/>
                  </a:schemeClr>
                </a:solidFill>
                <a:latin typeface="Arial MT"/>
                <a:cs typeface="Arial MT"/>
              </a:rPr>
              <a:t>questions</a:t>
            </a:r>
            <a:endParaRPr sz="1500">
              <a:solidFill>
                <a:schemeClr val="accent1">
                  <a:lumMod val="75000"/>
                </a:schemeClr>
              </a:solidFill>
              <a:latin typeface="Arial MT"/>
              <a:cs typeface="Arial MT"/>
            </a:endParaRPr>
          </a:p>
        </p:txBody>
      </p:sp>
      <p:sp>
        <p:nvSpPr>
          <p:cNvPr id="8" name="object 8"/>
          <p:cNvSpPr txBox="1"/>
          <p:nvPr/>
        </p:nvSpPr>
        <p:spPr bwMode="auto">
          <a:xfrm>
            <a:off x="2558487" y="4942708"/>
            <a:ext cx="1808480" cy="482600"/>
          </a:xfrm>
          <a:prstGeom prst="rect">
            <a:avLst/>
          </a:prstGeom>
        </p:spPr>
        <p:txBody>
          <a:bodyPr vert="horz" wrap="square" lIns="0" tIns="12700" rIns="0" bIns="0" rtlCol="0">
            <a:spAutoFit/>
          </a:bodyPr>
          <a:lstStyle/>
          <a:p>
            <a:pPr marL="12700" marR="5080">
              <a:lnSpc>
                <a:spcPct val="100000"/>
              </a:lnSpc>
              <a:spcBef>
                <a:spcPts val="100"/>
              </a:spcBef>
              <a:defRPr/>
            </a:pPr>
            <a:r>
              <a:rPr sz="1500">
                <a:solidFill>
                  <a:schemeClr val="accent1">
                    <a:lumMod val="75000"/>
                  </a:schemeClr>
                </a:solidFill>
                <a:latin typeface="Arial MT"/>
                <a:cs typeface="Arial MT"/>
              </a:rPr>
              <a:t>Durée:</a:t>
            </a:r>
            <a:r>
              <a:rPr sz="1500" spc="-45">
                <a:solidFill>
                  <a:schemeClr val="accent1">
                    <a:lumMod val="75000"/>
                  </a:schemeClr>
                </a:solidFill>
                <a:latin typeface="Arial MT"/>
                <a:cs typeface="Arial MT"/>
              </a:rPr>
              <a:t> </a:t>
            </a:r>
            <a:r>
              <a:rPr sz="1500">
                <a:solidFill>
                  <a:schemeClr val="accent1">
                    <a:lumMod val="75000"/>
                  </a:schemeClr>
                </a:solidFill>
                <a:latin typeface="Arial MT"/>
                <a:cs typeface="Arial MT"/>
              </a:rPr>
              <a:t>1h</a:t>
            </a:r>
            <a:r>
              <a:rPr sz="1500" spc="-30">
                <a:solidFill>
                  <a:schemeClr val="accent1">
                    <a:lumMod val="75000"/>
                  </a:schemeClr>
                </a:solidFill>
                <a:latin typeface="Arial MT"/>
                <a:cs typeface="Arial MT"/>
              </a:rPr>
              <a:t> </a:t>
            </a:r>
            <a:r>
              <a:rPr sz="1500" spc="-10">
                <a:solidFill>
                  <a:schemeClr val="accent1">
                    <a:lumMod val="75000"/>
                  </a:schemeClr>
                </a:solidFill>
                <a:latin typeface="Arial MT"/>
                <a:cs typeface="Arial MT"/>
              </a:rPr>
              <a:t>(échanges compris)</a:t>
            </a:r>
            <a:endParaRPr sz="1500">
              <a:solidFill>
                <a:schemeClr val="accent1">
                  <a:lumMod val="75000"/>
                </a:schemeClr>
              </a:solidFill>
              <a:latin typeface="Arial MT"/>
              <a:cs typeface="Arial MT"/>
            </a:endParaRPr>
          </a:p>
        </p:txBody>
      </p:sp>
      <p:grpSp>
        <p:nvGrpSpPr>
          <p:cNvPr id="9" name="object 9"/>
          <p:cNvGrpSpPr/>
          <p:nvPr/>
        </p:nvGrpSpPr>
        <p:grpSpPr bwMode="auto">
          <a:xfrm>
            <a:off x="1836618" y="4791452"/>
            <a:ext cx="5618989" cy="1388745"/>
            <a:chOff x="324611" y="4664964"/>
            <a:chExt cx="8476615" cy="1388745"/>
          </a:xfrm>
        </p:grpSpPr>
        <p:sp>
          <p:nvSpPr>
            <p:cNvPr id="10" name="object 10"/>
            <p:cNvSpPr/>
            <p:nvPr/>
          </p:nvSpPr>
          <p:spPr bwMode="auto">
            <a:xfrm>
              <a:off x="324611" y="4664964"/>
              <a:ext cx="8476615" cy="1388745"/>
            </a:xfrm>
            <a:custGeom>
              <a:avLst/>
              <a:gdLst/>
              <a:ahLst/>
              <a:cxnLst/>
              <a:rect l="l" t="t" r="r" b="b"/>
              <a:pathLst>
                <a:path w="8476615" h="1388745" extrusionOk="0">
                  <a:moveTo>
                    <a:pt x="0" y="231394"/>
                  </a:moveTo>
                  <a:lnTo>
                    <a:pt x="4701" y="184769"/>
                  </a:lnTo>
                  <a:lnTo>
                    <a:pt x="18185" y="141339"/>
                  </a:lnTo>
                  <a:lnTo>
                    <a:pt x="39520" y="102034"/>
                  </a:lnTo>
                  <a:lnTo>
                    <a:pt x="67776" y="67786"/>
                  </a:lnTo>
                  <a:lnTo>
                    <a:pt x="102022" y="39527"/>
                  </a:lnTo>
                  <a:lnTo>
                    <a:pt x="141328" y="18188"/>
                  </a:lnTo>
                  <a:lnTo>
                    <a:pt x="184762" y="4702"/>
                  </a:lnTo>
                  <a:lnTo>
                    <a:pt x="231394" y="0"/>
                  </a:lnTo>
                  <a:lnTo>
                    <a:pt x="8245094" y="0"/>
                  </a:lnTo>
                  <a:lnTo>
                    <a:pt x="8291718" y="4702"/>
                  </a:lnTo>
                  <a:lnTo>
                    <a:pt x="8335148" y="18188"/>
                  </a:lnTo>
                  <a:lnTo>
                    <a:pt x="8374453" y="39527"/>
                  </a:lnTo>
                  <a:lnTo>
                    <a:pt x="8408701" y="67786"/>
                  </a:lnTo>
                  <a:lnTo>
                    <a:pt x="8436960" y="102034"/>
                  </a:lnTo>
                  <a:lnTo>
                    <a:pt x="8458299" y="141339"/>
                  </a:lnTo>
                  <a:lnTo>
                    <a:pt x="8471785" y="184769"/>
                  </a:lnTo>
                  <a:lnTo>
                    <a:pt x="8476488" y="231394"/>
                  </a:lnTo>
                  <a:lnTo>
                    <a:pt x="8476488" y="1156970"/>
                  </a:lnTo>
                  <a:lnTo>
                    <a:pt x="8471785" y="1203601"/>
                  </a:lnTo>
                  <a:lnTo>
                    <a:pt x="8458299" y="1247035"/>
                  </a:lnTo>
                  <a:lnTo>
                    <a:pt x="8436960" y="1286341"/>
                  </a:lnTo>
                  <a:lnTo>
                    <a:pt x="8408701" y="1320587"/>
                  </a:lnTo>
                  <a:lnTo>
                    <a:pt x="8374453" y="1348843"/>
                  </a:lnTo>
                  <a:lnTo>
                    <a:pt x="8335148" y="1370178"/>
                  </a:lnTo>
                  <a:lnTo>
                    <a:pt x="8291718" y="1383662"/>
                  </a:lnTo>
                  <a:lnTo>
                    <a:pt x="8245094" y="1388364"/>
                  </a:lnTo>
                  <a:lnTo>
                    <a:pt x="231394" y="1388364"/>
                  </a:lnTo>
                  <a:lnTo>
                    <a:pt x="184762" y="1383662"/>
                  </a:lnTo>
                  <a:lnTo>
                    <a:pt x="141328" y="1370178"/>
                  </a:lnTo>
                  <a:lnTo>
                    <a:pt x="102022" y="1348843"/>
                  </a:lnTo>
                  <a:lnTo>
                    <a:pt x="67776" y="1320587"/>
                  </a:lnTo>
                  <a:lnTo>
                    <a:pt x="39520" y="1286341"/>
                  </a:lnTo>
                  <a:lnTo>
                    <a:pt x="18185" y="1247035"/>
                  </a:lnTo>
                  <a:lnTo>
                    <a:pt x="4701" y="1203601"/>
                  </a:lnTo>
                  <a:lnTo>
                    <a:pt x="0" y="1156970"/>
                  </a:lnTo>
                  <a:lnTo>
                    <a:pt x="0" y="231394"/>
                  </a:lnTo>
                  <a:close/>
                </a:path>
              </a:pathLst>
            </a:custGeom>
            <a:grpFill/>
            <a:ln w="12192">
              <a:solidFill>
                <a:srgbClr val="E40046"/>
              </a:solidFill>
            </a:ln>
          </p:spPr>
          <p:txBody>
            <a:bodyPr wrap="square" lIns="0" tIns="0" rIns="0" bIns="0" rtlCol="0"/>
            <a:lstStyle/>
            <a:p>
              <a:pPr>
                <a:defRPr/>
              </a:pPr>
              <a:endParaRPr/>
            </a:p>
          </p:txBody>
        </p:sp>
        <p:pic>
          <p:nvPicPr>
            <p:cNvPr id="11" name="object 11"/>
            <p:cNvPicPr/>
            <p:nvPr/>
          </p:nvPicPr>
          <p:blipFill>
            <a:blip r:embed="rId5"/>
            <a:stretch/>
          </p:blipFill>
          <p:spPr bwMode="auto">
            <a:xfrm>
              <a:off x="4512538" y="5369625"/>
              <a:ext cx="831579" cy="519684"/>
            </a:xfrm>
            <a:prstGeom prst="rect">
              <a:avLst/>
            </a:prstGeom>
          </p:spPr>
        </p:pic>
      </p:grpSp>
      <p:sp>
        <p:nvSpPr>
          <p:cNvPr id="12" name="object 12"/>
          <p:cNvSpPr txBox="1"/>
          <p:nvPr/>
        </p:nvSpPr>
        <p:spPr bwMode="auto">
          <a:xfrm>
            <a:off x="5243104" y="5496113"/>
            <a:ext cx="1925955" cy="482600"/>
          </a:xfrm>
          <a:prstGeom prst="rect">
            <a:avLst/>
          </a:prstGeom>
        </p:spPr>
        <p:txBody>
          <a:bodyPr vert="horz" wrap="square" lIns="0" tIns="12700" rIns="0" bIns="0" rtlCol="0">
            <a:spAutoFit/>
          </a:bodyPr>
          <a:lstStyle/>
          <a:p>
            <a:pPr marL="12700" marR="5080">
              <a:lnSpc>
                <a:spcPct val="100000"/>
              </a:lnSpc>
              <a:spcBef>
                <a:spcPts val="100"/>
              </a:spcBef>
              <a:defRPr/>
            </a:pPr>
            <a:r>
              <a:rPr sz="1500">
                <a:solidFill>
                  <a:schemeClr val="accent1">
                    <a:lumMod val="75000"/>
                  </a:schemeClr>
                </a:solidFill>
                <a:latin typeface="Arial MT"/>
                <a:cs typeface="Arial MT"/>
              </a:rPr>
              <a:t>Webinaire</a:t>
            </a:r>
            <a:r>
              <a:rPr sz="1500" spc="-65">
                <a:solidFill>
                  <a:schemeClr val="accent1">
                    <a:lumMod val="75000"/>
                  </a:schemeClr>
                </a:solidFill>
                <a:latin typeface="Arial MT"/>
                <a:cs typeface="Arial MT"/>
              </a:rPr>
              <a:t> </a:t>
            </a:r>
            <a:r>
              <a:rPr sz="1500">
                <a:solidFill>
                  <a:schemeClr val="accent1">
                    <a:lumMod val="75000"/>
                  </a:schemeClr>
                </a:solidFill>
                <a:latin typeface="Arial MT"/>
                <a:cs typeface="Arial MT"/>
              </a:rPr>
              <a:t>à</a:t>
            </a:r>
            <a:r>
              <a:rPr sz="1500" spc="-25">
                <a:solidFill>
                  <a:schemeClr val="accent1">
                    <a:lumMod val="75000"/>
                  </a:schemeClr>
                </a:solidFill>
                <a:latin typeface="Arial MT"/>
                <a:cs typeface="Arial MT"/>
              </a:rPr>
              <a:t> </a:t>
            </a:r>
            <a:r>
              <a:rPr sz="1500" spc="-10">
                <a:solidFill>
                  <a:schemeClr val="accent1">
                    <a:lumMod val="75000"/>
                  </a:schemeClr>
                </a:solidFill>
                <a:latin typeface="Arial MT"/>
                <a:cs typeface="Arial MT"/>
              </a:rPr>
              <a:t>retrouver https://elea.esea-na.fr/</a:t>
            </a:r>
            <a:endParaRPr sz="1500">
              <a:solidFill>
                <a:schemeClr val="accent1">
                  <a:lumMod val="75000"/>
                </a:schemeClr>
              </a:solidFill>
              <a:latin typeface="Arial MT"/>
              <a:cs typeface="Arial MT"/>
            </a:endParaRPr>
          </a:p>
        </p:txBody>
      </p:sp>
      <p:pic>
        <p:nvPicPr>
          <p:cNvPr id="15" name="object 15"/>
          <p:cNvPicPr/>
          <p:nvPr/>
        </p:nvPicPr>
        <p:blipFill>
          <a:blip r:embed="rId6"/>
          <a:stretch/>
        </p:blipFill>
        <p:spPr bwMode="auto">
          <a:xfrm>
            <a:off x="4679040" y="4878307"/>
            <a:ext cx="327660" cy="534924"/>
          </a:xfrm>
          <a:prstGeom prst="rect">
            <a:avLst/>
          </a:prstGeom>
        </p:spPr>
      </p:pic>
      <p:sp>
        <p:nvSpPr>
          <p:cNvPr id="18" name="object 18"/>
          <p:cNvSpPr txBox="1">
            <a:spLocks noGrp="1"/>
          </p:cNvSpPr>
          <p:nvPr>
            <p:ph type="sldNum" sz="quarter" idx="7"/>
          </p:nvPr>
        </p:nvSpPr>
        <p:spPr bwMode="auto">
          <a:prstGeom prst="rect">
            <a:avLst/>
          </a:prstGeom>
        </p:spPr>
        <p:txBody>
          <a:bodyPr vert="horz" wrap="square" lIns="0" tIns="0" rIns="0" bIns="0" rtlCol="0">
            <a:spAutoFit/>
          </a:bodyPr>
          <a:lstStyle/>
          <a:p>
            <a:pPr marL="164465">
              <a:lnSpc>
                <a:spcPts val="2090"/>
              </a:lnSpc>
              <a:defRPr/>
            </a:pPr>
            <a:fld id="{81D60167-4931-47E6-BA6A-407CBD079E47}" type="slidenum">
              <a:rPr spc="-50"/>
              <a:t>2</a:t>
            </a:fld>
            <a:endParaRPr spc="-50"/>
          </a:p>
        </p:txBody>
      </p:sp>
      <p:sp>
        <p:nvSpPr>
          <p:cNvPr id="17" name="object 17"/>
          <p:cNvSpPr txBox="1"/>
          <p:nvPr/>
        </p:nvSpPr>
        <p:spPr bwMode="auto">
          <a:xfrm>
            <a:off x="5208468" y="4917421"/>
            <a:ext cx="1732914" cy="482600"/>
          </a:xfrm>
          <a:prstGeom prst="rect">
            <a:avLst/>
          </a:prstGeom>
        </p:spPr>
        <p:txBody>
          <a:bodyPr vert="horz" wrap="square" lIns="0" tIns="12700" rIns="0" bIns="0" rtlCol="0">
            <a:spAutoFit/>
          </a:bodyPr>
          <a:lstStyle/>
          <a:p>
            <a:pPr marL="12700" marR="5080">
              <a:lnSpc>
                <a:spcPct val="100000"/>
              </a:lnSpc>
              <a:spcBef>
                <a:spcPts val="100"/>
              </a:spcBef>
              <a:defRPr/>
            </a:pPr>
            <a:r>
              <a:rPr sz="1500">
                <a:solidFill>
                  <a:schemeClr val="accent1">
                    <a:lumMod val="75000"/>
                  </a:schemeClr>
                </a:solidFill>
                <a:latin typeface="Arial MT"/>
                <a:cs typeface="Arial MT"/>
              </a:rPr>
              <a:t>Je</a:t>
            </a:r>
            <a:r>
              <a:rPr sz="1500" spc="-35">
                <a:solidFill>
                  <a:schemeClr val="accent1">
                    <a:lumMod val="75000"/>
                  </a:schemeClr>
                </a:solidFill>
                <a:latin typeface="Arial MT"/>
                <a:cs typeface="Arial MT"/>
              </a:rPr>
              <a:t> </a:t>
            </a:r>
            <a:r>
              <a:rPr sz="1500">
                <a:solidFill>
                  <a:schemeClr val="accent1">
                    <a:lumMod val="75000"/>
                  </a:schemeClr>
                </a:solidFill>
                <a:latin typeface="Arial MT"/>
                <a:cs typeface="Arial MT"/>
              </a:rPr>
              <a:t>lève</a:t>
            </a:r>
            <a:r>
              <a:rPr sz="1500" spc="-25">
                <a:solidFill>
                  <a:schemeClr val="accent1">
                    <a:lumMod val="75000"/>
                  </a:schemeClr>
                </a:solidFill>
                <a:latin typeface="Arial MT"/>
                <a:cs typeface="Arial MT"/>
              </a:rPr>
              <a:t> </a:t>
            </a:r>
            <a:r>
              <a:rPr sz="1500">
                <a:solidFill>
                  <a:schemeClr val="accent1">
                    <a:lumMod val="75000"/>
                  </a:schemeClr>
                </a:solidFill>
                <a:latin typeface="Arial MT"/>
                <a:cs typeface="Arial MT"/>
              </a:rPr>
              <a:t>la</a:t>
            </a:r>
            <a:r>
              <a:rPr sz="1500" spc="-25">
                <a:solidFill>
                  <a:schemeClr val="accent1">
                    <a:lumMod val="75000"/>
                  </a:schemeClr>
                </a:solidFill>
                <a:latin typeface="Arial MT"/>
                <a:cs typeface="Arial MT"/>
              </a:rPr>
              <a:t> </a:t>
            </a:r>
            <a:r>
              <a:rPr sz="1500">
                <a:solidFill>
                  <a:schemeClr val="accent1">
                    <a:lumMod val="75000"/>
                  </a:schemeClr>
                </a:solidFill>
                <a:latin typeface="Arial MT"/>
                <a:cs typeface="Arial MT"/>
              </a:rPr>
              <a:t>main</a:t>
            </a:r>
            <a:r>
              <a:rPr sz="1500" spc="-30">
                <a:solidFill>
                  <a:schemeClr val="accent1">
                    <a:lumMod val="75000"/>
                  </a:schemeClr>
                </a:solidFill>
                <a:latin typeface="Arial MT"/>
                <a:cs typeface="Arial MT"/>
              </a:rPr>
              <a:t> </a:t>
            </a:r>
            <a:r>
              <a:rPr sz="1500" spc="-20">
                <a:solidFill>
                  <a:schemeClr val="accent1">
                    <a:lumMod val="75000"/>
                  </a:schemeClr>
                </a:solidFill>
                <a:latin typeface="Arial MT"/>
                <a:cs typeface="Arial MT"/>
              </a:rPr>
              <a:t>pour </a:t>
            </a:r>
            <a:r>
              <a:rPr sz="1500" spc="-10">
                <a:solidFill>
                  <a:schemeClr val="accent1">
                    <a:lumMod val="75000"/>
                  </a:schemeClr>
                </a:solidFill>
                <a:latin typeface="Arial MT"/>
                <a:cs typeface="Arial MT"/>
              </a:rPr>
              <a:t>intervenir</a:t>
            </a:r>
            <a:endParaRPr sz="1500">
              <a:solidFill>
                <a:schemeClr val="accent1">
                  <a:lumMod val="75000"/>
                </a:schemeClr>
              </a:solidFill>
              <a:latin typeface="Arial MT"/>
              <a:cs typeface="Arial MT"/>
            </a:endParaRPr>
          </a:p>
        </p:txBody>
      </p:sp>
      <p:sp>
        <p:nvSpPr>
          <p:cNvPr id="19" name="ZoneTexte 18"/>
          <p:cNvSpPr txBox="1"/>
          <p:nvPr/>
        </p:nvSpPr>
        <p:spPr bwMode="auto">
          <a:xfrm>
            <a:off x="469193" y="1371600"/>
            <a:ext cx="8033838" cy="2677656"/>
          </a:xfrm>
          <a:prstGeom prst="rect">
            <a:avLst/>
          </a:prstGeom>
          <a:noFill/>
        </p:spPr>
        <p:txBody>
          <a:bodyPr wrap="square" rtlCol="0">
            <a:spAutoFit/>
          </a:bodyPr>
          <a:lstStyle/>
          <a:p>
            <a:pPr>
              <a:defRPr/>
            </a:pPr>
            <a:r>
              <a:rPr lang="fr-FR" sz="2400" b="1">
                <a:solidFill>
                  <a:schemeClr val="accent1">
                    <a:lumMod val="75000"/>
                  </a:schemeClr>
                </a:solidFill>
                <a:latin typeface="Arial MT"/>
              </a:rPr>
              <a:t>Objectif du Webinaire: </a:t>
            </a:r>
            <a:endParaRPr/>
          </a:p>
          <a:p>
            <a:pPr>
              <a:defRPr/>
            </a:pPr>
            <a:endParaRPr lang="fr-FR" sz="2400">
              <a:solidFill>
                <a:schemeClr val="accent1">
                  <a:lumMod val="75000"/>
                </a:schemeClr>
              </a:solidFill>
            </a:endParaRPr>
          </a:p>
          <a:p>
            <a:pPr>
              <a:defRPr/>
            </a:pPr>
            <a:r>
              <a:rPr lang="fr-FR" sz="2400">
                <a:solidFill>
                  <a:schemeClr val="accent1">
                    <a:lumMod val="75000"/>
                  </a:schemeClr>
                </a:solidFill>
              </a:rPr>
              <a:t>Présenter la nouvelle fonctionnalité aux accompagnants professionnels et utilisateurs de ViaTrajectoire</a:t>
            </a:r>
            <a:endParaRPr/>
          </a:p>
          <a:p>
            <a:pPr>
              <a:defRPr/>
            </a:pPr>
            <a:endParaRPr lang="fr-FR" sz="2400">
              <a:solidFill>
                <a:schemeClr val="accent1">
                  <a:lumMod val="75000"/>
                </a:schemeClr>
              </a:solidFill>
            </a:endParaRPr>
          </a:p>
          <a:p>
            <a:pPr>
              <a:defRPr/>
            </a:pPr>
            <a:r>
              <a:rPr lang="fr-FR" sz="2400" b="1">
                <a:solidFill>
                  <a:schemeClr val="accent1">
                    <a:lumMod val="75000"/>
                  </a:schemeClr>
                </a:solidFill>
                <a:latin typeface="Arial MT"/>
              </a:rPr>
              <a:t>Cible: </a:t>
            </a:r>
            <a:endParaRPr/>
          </a:p>
          <a:p>
            <a:pPr marL="285750" indent="-285750">
              <a:buFont typeface="Arial"/>
              <a:buChar char="•"/>
              <a:defRPr/>
            </a:pPr>
            <a:r>
              <a:rPr lang="fr-FR" sz="2400">
                <a:solidFill>
                  <a:schemeClr val="accent1">
                    <a:lumMod val="75000"/>
                  </a:schemeClr>
                </a:solidFill>
              </a:rPr>
              <a:t>Utilisateurs acc. professionnels</a:t>
            </a:r>
            <a:endParaRPr/>
          </a:p>
        </p:txBody>
      </p:sp>
      <p:pic>
        <p:nvPicPr>
          <p:cNvPr id="20" name="object 8"/>
          <p:cNvPicPr/>
          <p:nvPr/>
        </p:nvPicPr>
        <p:blipFill>
          <a:blip r:embed="rId7">
            <a:lum bright="70000" contrast="-70000"/>
          </a:blip>
          <a:stretch/>
        </p:blipFill>
        <p:spPr bwMode="auto">
          <a:xfrm>
            <a:off x="82907" y="412940"/>
            <a:ext cx="667512" cy="5913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 name="Rectangle 35"/>
          <p:cNvSpPr/>
          <p:nvPr/>
        </p:nvSpPr>
        <p:spPr bwMode="auto">
          <a:xfrm>
            <a:off x="5998648" y="5867399"/>
            <a:ext cx="2632062" cy="826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2" name="Rectangle 21"/>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 name="Titre 1"/>
          <p:cNvSpPr>
            <a:spLocks noGrp="1"/>
          </p:cNvSpPr>
          <p:nvPr>
            <p:ph type="title"/>
          </p:nvPr>
        </p:nvSpPr>
        <p:spPr bwMode="auto">
          <a:xfrm>
            <a:off x="975781" y="577001"/>
            <a:ext cx="7709205" cy="369332"/>
          </a:xfrm>
        </p:spPr>
        <p:txBody>
          <a:bodyPr/>
          <a:lstStyle/>
          <a:p>
            <a:pPr>
              <a:defRPr/>
            </a:pPr>
            <a:r>
              <a:rPr lang="fr-FR" sz="2400">
                <a:solidFill>
                  <a:schemeClr val="accent4">
                    <a:lumMod val="40000"/>
                    <a:lumOff val="60000"/>
                  </a:schemeClr>
                </a:solidFill>
              </a:rPr>
              <a:t>Gestion des demandes – Décisions et demandes  </a:t>
            </a:r>
            <a:endParaRPr lang="fr-FR" sz="2400"/>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4" name="Rectangle 23"/>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pic>
        <p:nvPicPr>
          <p:cNvPr id="25" name="object 8"/>
          <p:cNvPicPr/>
          <p:nvPr/>
        </p:nvPicPr>
        <p:blipFill>
          <a:blip r:embed="rId3">
            <a:lum bright="70000" contrast="-70000"/>
          </a:blip>
          <a:stretch/>
        </p:blipFill>
        <p:spPr bwMode="auto">
          <a:xfrm>
            <a:off x="88569" y="476734"/>
            <a:ext cx="599116" cy="569866"/>
          </a:xfrm>
          <a:prstGeom prst="rect">
            <a:avLst/>
          </a:prstGeom>
        </p:spPr>
      </p:pic>
      <p:sp>
        <p:nvSpPr>
          <p:cNvPr id="7" name="ZoneTexte 6"/>
          <p:cNvSpPr txBox="1"/>
          <p:nvPr/>
        </p:nvSpPr>
        <p:spPr bwMode="auto">
          <a:xfrm>
            <a:off x="228600" y="1665660"/>
            <a:ext cx="6455558" cy="2031325"/>
          </a:xfrm>
          <a:prstGeom prst="rect">
            <a:avLst/>
          </a:prstGeom>
          <a:noFill/>
        </p:spPr>
        <p:txBody>
          <a:bodyPr wrap="square" rtlCol="0">
            <a:spAutoFit/>
          </a:bodyPr>
          <a:lstStyle/>
          <a:p>
            <a:pPr algn="just">
              <a:defRPr/>
            </a:pPr>
            <a:r>
              <a:rPr lang="fr-FR" sz="1400" b="1">
                <a:solidFill>
                  <a:schemeClr val="accent1">
                    <a:lumMod val="75000"/>
                  </a:schemeClr>
                </a:solidFill>
                <a:latin typeface="Arial MT"/>
                <a:ea typeface="Open Sans"/>
                <a:cs typeface="Open Sans"/>
              </a:rPr>
              <a:t>Possibilité d’accéder à </a:t>
            </a:r>
            <a:r>
              <a:rPr lang="fr-FR" sz="1400" b="1" u="sng">
                <a:solidFill>
                  <a:schemeClr val="accent1">
                    <a:lumMod val="75000"/>
                  </a:schemeClr>
                </a:solidFill>
                <a:latin typeface="Arial MT"/>
                <a:ea typeface="Open Sans"/>
                <a:cs typeface="Open Sans"/>
              </a:rPr>
              <a:t>toutes les décisions d’orientation de l’usager </a:t>
            </a:r>
            <a:r>
              <a:rPr lang="fr-FR" sz="1400" b="1">
                <a:solidFill>
                  <a:schemeClr val="accent1">
                    <a:lumMod val="75000"/>
                  </a:schemeClr>
                </a:solidFill>
                <a:latin typeface="Arial MT"/>
                <a:ea typeface="Open Sans"/>
                <a:cs typeface="Open Sans"/>
              </a:rPr>
              <a:t>: en cours de validité, à venir ou expirées </a:t>
            </a:r>
            <a:r>
              <a:rPr lang="fr-FR" sz="1400">
                <a:solidFill>
                  <a:schemeClr val="accent1">
                    <a:lumMod val="75000"/>
                  </a:schemeClr>
                </a:solidFill>
                <a:latin typeface="Arial MT"/>
                <a:ea typeface="Open Sans"/>
                <a:cs typeface="Open Sans"/>
              </a:rPr>
              <a:t>(seules les décisions d’orientation en cours de validité sont affichées par défaut).</a:t>
            </a:r>
            <a:endParaRPr/>
          </a:p>
          <a:p>
            <a:pPr algn="just">
              <a:defRPr/>
            </a:pPr>
            <a:endParaRPr lang="fr-FR" sz="1400">
              <a:solidFill>
                <a:schemeClr val="accent1">
                  <a:lumMod val="75000"/>
                </a:schemeClr>
              </a:solidFill>
              <a:latin typeface="Arial MT"/>
              <a:ea typeface="Open Sans"/>
              <a:cs typeface="Open Sans"/>
            </a:endParaRPr>
          </a:p>
          <a:p>
            <a:pPr algn="just">
              <a:defRPr/>
            </a:pPr>
            <a:r>
              <a:rPr lang="fr-FR" sz="1400">
                <a:solidFill>
                  <a:schemeClr val="accent1">
                    <a:lumMod val="75000"/>
                  </a:schemeClr>
                </a:solidFill>
                <a:ea typeface="Open Sans"/>
                <a:cs typeface="Open Sans"/>
              </a:rPr>
              <a:t>Pour chaque </a:t>
            </a:r>
            <a:r>
              <a:rPr lang="fr-FR" sz="1400" b="1">
                <a:solidFill>
                  <a:schemeClr val="accent1">
                    <a:lumMod val="75000"/>
                  </a:schemeClr>
                </a:solidFill>
                <a:ea typeface="Open Sans"/>
                <a:cs typeface="Open Sans"/>
              </a:rPr>
              <a:t>décision d’orientation</a:t>
            </a:r>
            <a:r>
              <a:rPr lang="fr-FR" sz="1400">
                <a:solidFill>
                  <a:schemeClr val="accent1">
                    <a:lumMod val="75000"/>
                  </a:schemeClr>
                </a:solidFill>
                <a:ea typeface="Open Sans"/>
                <a:cs typeface="Open Sans"/>
              </a:rPr>
              <a:t> </a:t>
            </a:r>
            <a:r>
              <a:rPr lang="fr-FR" sz="1400">
                <a:solidFill>
                  <a:schemeClr val="accent6"/>
                </a:solidFill>
                <a:ea typeface="Open Sans"/>
                <a:cs typeface="Open Sans"/>
              </a:rPr>
              <a:t></a:t>
            </a:r>
            <a:r>
              <a:rPr lang="fr-FR" sz="1400">
                <a:solidFill>
                  <a:schemeClr val="accent1">
                    <a:lumMod val="75000"/>
                  </a:schemeClr>
                </a:solidFill>
                <a:ea typeface="Open Sans"/>
                <a:cs typeface="Open Sans"/>
              </a:rPr>
              <a:t>, accès aux </a:t>
            </a:r>
            <a:r>
              <a:rPr lang="fr-FR" sz="1400" b="1">
                <a:solidFill>
                  <a:schemeClr val="accent1">
                    <a:lumMod val="75000"/>
                  </a:schemeClr>
                </a:solidFill>
                <a:ea typeface="Open Sans"/>
                <a:cs typeface="Open Sans"/>
              </a:rPr>
              <a:t>notifications</a:t>
            </a:r>
            <a:r>
              <a:rPr lang="fr-FR" sz="1400">
                <a:solidFill>
                  <a:schemeClr val="accent1">
                    <a:lumMod val="75000"/>
                  </a:schemeClr>
                </a:solidFill>
                <a:ea typeface="Open Sans"/>
                <a:cs typeface="Open Sans"/>
              </a:rPr>
              <a:t> envoyées </a:t>
            </a:r>
            <a:r>
              <a:rPr lang="fr-FR" sz="1400">
                <a:solidFill>
                  <a:schemeClr val="accent6"/>
                </a:solidFill>
                <a:ea typeface="Open Sans"/>
                <a:cs typeface="Open Sans"/>
              </a:rPr>
              <a:t></a:t>
            </a:r>
            <a:r>
              <a:rPr lang="fr-FR" sz="1400">
                <a:solidFill>
                  <a:schemeClr val="accent1">
                    <a:lumMod val="75000"/>
                  </a:schemeClr>
                </a:solidFill>
                <a:ea typeface="Open Sans"/>
                <a:cs typeface="Open Sans"/>
              </a:rPr>
              <a:t> aux ESMS et à leur « </a:t>
            </a:r>
            <a:r>
              <a:rPr lang="fr-FR" sz="1400" b="1">
                <a:solidFill>
                  <a:schemeClr val="accent1">
                    <a:lumMod val="75000"/>
                  </a:schemeClr>
                </a:solidFill>
                <a:ea typeface="Open Sans"/>
                <a:cs typeface="Open Sans"/>
              </a:rPr>
              <a:t>réponse</a:t>
            </a:r>
            <a:r>
              <a:rPr lang="fr-FR" sz="1400">
                <a:solidFill>
                  <a:schemeClr val="accent1">
                    <a:lumMod val="75000"/>
                  </a:schemeClr>
                </a:solidFill>
                <a:ea typeface="Open Sans"/>
                <a:cs typeface="Open Sans"/>
              </a:rPr>
              <a:t> » (= statut) </a:t>
            </a:r>
            <a:r>
              <a:rPr lang="fr-FR" sz="1400">
                <a:solidFill>
                  <a:schemeClr val="accent6"/>
                </a:solidFill>
                <a:ea typeface="Open Sans"/>
                <a:cs typeface="Open Sans"/>
              </a:rPr>
              <a:t></a:t>
            </a:r>
            <a:r>
              <a:rPr lang="fr-FR" sz="1400">
                <a:solidFill>
                  <a:schemeClr val="accent1">
                    <a:lumMod val="75000"/>
                  </a:schemeClr>
                </a:solidFill>
                <a:ea typeface="Open Sans"/>
                <a:cs typeface="Open Sans"/>
              </a:rPr>
              <a:t>, et possibilité d’annuler / réactiver une notification auprès d’un ESMS depuis la liste déroulante « </a:t>
            </a:r>
            <a:r>
              <a:rPr lang="fr-FR" sz="1400" b="1">
                <a:solidFill>
                  <a:schemeClr val="accent1">
                    <a:lumMod val="75000"/>
                  </a:schemeClr>
                </a:solidFill>
                <a:ea typeface="Open Sans"/>
                <a:cs typeface="Open Sans"/>
              </a:rPr>
              <a:t>sélectionner une action </a:t>
            </a:r>
            <a:r>
              <a:rPr lang="fr-FR" sz="1400">
                <a:solidFill>
                  <a:schemeClr val="accent1">
                    <a:lumMod val="75000"/>
                  </a:schemeClr>
                </a:solidFill>
                <a:ea typeface="Open Sans"/>
                <a:cs typeface="Open Sans"/>
              </a:rPr>
              <a:t>» </a:t>
            </a:r>
            <a:r>
              <a:rPr lang="fr-FR" sz="1400">
                <a:solidFill>
                  <a:schemeClr val="accent6"/>
                </a:solidFill>
                <a:ea typeface="Open Sans"/>
                <a:cs typeface="Open Sans"/>
              </a:rPr>
              <a:t></a:t>
            </a:r>
            <a:r>
              <a:rPr lang="fr-FR" sz="1400">
                <a:solidFill>
                  <a:schemeClr val="accent1">
                    <a:lumMod val="75000"/>
                  </a:schemeClr>
                </a:solidFill>
                <a:ea typeface="Open Sans"/>
                <a:cs typeface="Open Sans"/>
              </a:rPr>
              <a:t>. </a:t>
            </a:r>
            <a:endParaRPr/>
          </a:p>
          <a:p>
            <a:pPr algn="just">
              <a:defRPr/>
            </a:pPr>
            <a:endParaRPr lang="fr-FR" sz="1400">
              <a:solidFill>
                <a:schemeClr val="accent1">
                  <a:lumMod val="75000"/>
                </a:schemeClr>
              </a:solidFill>
              <a:latin typeface="Arial MT"/>
              <a:ea typeface="Open Sans"/>
              <a:cs typeface="Open Sans"/>
            </a:endParaRPr>
          </a:p>
        </p:txBody>
      </p:sp>
      <p:pic>
        <p:nvPicPr>
          <p:cNvPr id="4" name="Image 3"/>
          <p:cNvPicPr>
            <a:picLocks noChangeAspect="1"/>
          </p:cNvPicPr>
          <p:nvPr/>
        </p:nvPicPr>
        <p:blipFill>
          <a:blip r:embed="rId4"/>
          <a:stretch/>
        </p:blipFill>
        <p:spPr bwMode="auto">
          <a:xfrm>
            <a:off x="6934200" y="1074852"/>
            <a:ext cx="2041289" cy="965079"/>
          </a:xfrm>
          <a:prstGeom prst="rect">
            <a:avLst/>
          </a:prstGeom>
        </p:spPr>
      </p:pic>
      <p:pic>
        <p:nvPicPr>
          <p:cNvPr id="5" name="Image 4"/>
          <p:cNvPicPr>
            <a:picLocks noChangeAspect="1"/>
          </p:cNvPicPr>
          <p:nvPr/>
        </p:nvPicPr>
        <p:blipFill>
          <a:blip r:embed="rId5"/>
          <a:stretch/>
        </p:blipFill>
        <p:spPr bwMode="auto">
          <a:xfrm>
            <a:off x="886374" y="3474941"/>
            <a:ext cx="7696200" cy="3137832"/>
          </a:xfrm>
          <a:prstGeom prst="rect">
            <a:avLst/>
          </a:prstGeom>
        </p:spPr>
      </p:pic>
      <p:sp>
        <p:nvSpPr>
          <p:cNvPr id="39" name="Graphique 11" descr="Badge 3 avec un remplissage uni"/>
          <p:cNvSpPr/>
          <p:nvPr/>
        </p:nvSpPr>
        <p:spPr bwMode="auto">
          <a:xfrm>
            <a:off x="8673263" y="4827857"/>
            <a:ext cx="216000" cy="216000"/>
          </a:xfrm>
          <a:prstGeom prst="ellipse">
            <a:avLst/>
          </a:prstGeom>
          <a:solidFill>
            <a:srgbClr val="FF9900"/>
          </a:solidFill>
          <a:ln w="7838" cap="flat">
            <a:noFill/>
            <a:prstDash val="solid"/>
            <a:miter/>
          </a:ln>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defRPr/>
            </a:pPr>
            <a:r>
              <a:rPr lang="fr-FR" sz="1200" b="1">
                <a:solidFill>
                  <a:schemeClr val="bg1"/>
                </a:solidFill>
              </a:rPr>
              <a:t>3</a:t>
            </a:r>
            <a:endParaRPr/>
          </a:p>
        </p:txBody>
      </p:sp>
      <p:sp>
        <p:nvSpPr>
          <p:cNvPr id="40" name="Graphique 11" descr="Badge 3 avec un remplissage uni"/>
          <p:cNvSpPr/>
          <p:nvPr/>
        </p:nvSpPr>
        <p:spPr bwMode="auto">
          <a:xfrm>
            <a:off x="687685" y="5387311"/>
            <a:ext cx="216000" cy="216000"/>
          </a:xfrm>
          <a:prstGeom prst="ellipse">
            <a:avLst/>
          </a:prstGeom>
          <a:solidFill>
            <a:srgbClr val="FF9900"/>
          </a:solidFill>
          <a:ln w="7838" cap="flat">
            <a:noFill/>
            <a:prstDash val="solid"/>
            <a:miter/>
          </a:ln>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defRPr/>
            </a:pPr>
            <a:r>
              <a:rPr lang="fr-FR" sz="1200" b="1">
                <a:solidFill>
                  <a:schemeClr val="bg1"/>
                </a:solidFill>
              </a:rPr>
              <a:t>2</a:t>
            </a:r>
            <a:endParaRPr/>
          </a:p>
        </p:txBody>
      </p:sp>
      <p:sp>
        <p:nvSpPr>
          <p:cNvPr id="41" name="Graphique 11" descr="Badge 3 avec un remplissage uni"/>
          <p:cNvSpPr/>
          <p:nvPr/>
        </p:nvSpPr>
        <p:spPr bwMode="auto">
          <a:xfrm>
            <a:off x="398698" y="4493286"/>
            <a:ext cx="216000" cy="216000"/>
          </a:xfrm>
          <a:prstGeom prst="ellipse">
            <a:avLst/>
          </a:prstGeom>
          <a:solidFill>
            <a:srgbClr val="FF9900"/>
          </a:solidFill>
          <a:ln w="7838" cap="flat">
            <a:noFill/>
            <a:prstDash val="solid"/>
            <a:miter/>
          </a:ln>
        </p:spPr>
        <p:txBody>
          <a:bodyPr lIns="0" tIns="0" rIns="0" bIns="0" rtlCol="0" anchor="ctr" anchorCtr="1"/>
          <a:lstStyle/>
          <a:p>
            <a:pPr>
              <a:defRPr/>
            </a:pPr>
            <a:r>
              <a:rPr lang="fr-FR" sz="1200" b="1">
                <a:solidFill>
                  <a:schemeClr val="bg1"/>
                </a:solidFill>
              </a:rPr>
              <a:t>1</a:t>
            </a:r>
            <a:endParaRPr/>
          </a:p>
        </p:txBody>
      </p:sp>
      <p:sp>
        <p:nvSpPr>
          <p:cNvPr id="42" name="Graphique 11" descr="Badge 3 avec un remplissage uni"/>
          <p:cNvSpPr/>
          <p:nvPr/>
        </p:nvSpPr>
        <p:spPr bwMode="auto">
          <a:xfrm>
            <a:off x="7206678" y="5495311"/>
            <a:ext cx="216000" cy="216000"/>
          </a:xfrm>
          <a:prstGeom prst="ellipse">
            <a:avLst/>
          </a:prstGeom>
          <a:solidFill>
            <a:srgbClr val="FF9900"/>
          </a:solidFill>
          <a:ln w="7838" cap="flat">
            <a:noFill/>
            <a:prstDash val="solid"/>
            <a:miter/>
          </a:ln>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defRPr/>
            </a:pPr>
            <a:r>
              <a:rPr lang="fr-FR" sz="1200" b="1">
                <a:solidFill>
                  <a:schemeClr val="bg1"/>
                </a:solidFill>
              </a:rPr>
              <a:t>4</a:t>
            </a:r>
            <a:endParaRPr/>
          </a:p>
        </p:txBody>
      </p:sp>
      <p:sp>
        <p:nvSpPr>
          <p:cNvPr id="44" name="Accolade ouvrante 43"/>
          <p:cNvSpPr/>
          <p:nvPr/>
        </p:nvSpPr>
        <p:spPr bwMode="auto">
          <a:xfrm>
            <a:off x="687685" y="4434714"/>
            <a:ext cx="198689" cy="274572"/>
          </a:xfrm>
          <a:prstGeom prst="leftBrace">
            <a:avLst>
              <a:gd name="adj1" fmla="val 8333"/>
              <a:gd name="adj2" fmla="val 50000"/>
            </a:avLst>
          </a:prstGeom>
          <a:ln>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650285597" name="object 13"/>
          <p:cNvSpPr txBox="1">
            <a:spLocks noGrp="1"/>
          </p:cNvSpPr>
          <p:nvPr>
            <p:ph type="sldNum" sz="quarter" idx="7"/>
          </p:nvPr>
        </p:nvSpPr>
        <p:spPr bwMode="auto">
          <a:xfrm>
            <a:off x="8560408" y="6400800"/>
            <a:ext cx="432927" cy="265789"/>
          </a:xfrm>
          <a:prstGeom prst="rect">
            <a:avLst/>
          </a:prstGeom>
        </p:spPr>
        <p:txBody>
          <a:bodyPr vert="horz" wrap="square" lIns="0" tIns="0" rIns="0" bIns="0" rtlCol="0">
            <a:spAutoFit/>
          </a:bodyPr>
          <a:lstStyle/>
          <a:p>
            <a:pPr marL="164464">
              <a:lnSpc>
                <a:spcPts val="2089"/>
              </a:lnSpc>
              <a:defRPr/>
            </a:pPr>
            <a:fld id="{7226CD08-EEE1-5419-BBAC-8485B88ABBA1}" type="slidenum">
              <a:rPr spc="-49"/>
              <a:t>20</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 name="Rectangle 35"/>
          <p:cNvSpPr/>
          <p:nvPr/>
        </p:nvSpPr>
        <p:spPr bwMode="auto">
          <a:xfrm>
            <a:off x="5998648" y="5867399"/>
            <a:ext cx="2632062" cy="826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2" name="Rectangle 21"/>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 name="Titre 1"/>
          <p:cNvSpPr>
            <a:spLocks noGrp="1"/>
          </p:cNvSpPr>
          <p:nvPr>
            <p:ph type="title"/>
          </p:nvPr>
        </p:nvSpPr>
        <p:spPr bwMode="auto">
          <a:xfrm>
            <a:off x="829622" y="308418"/>
            <a:ext cx="7709205" cy="430887"/>
          </a:xfrm>
        </p:spPr>
        <p:txBody>
          <a:bodyPr/>
          <a:lstStyle/>
          <a:p>
            <a:pPr>
              <a:defRPr/>
            </a:pPr>
            <a:r>
              <a:rPr lang="fr-FR" sz="2800">
                <a:solidFill>
                  <a:schemeClr val="accent4">
                    <a:lumMod val="40000"/>
                    <a:lumOff val="60000"/>
                  </a:schemeClr>
                </a:solidFill>
              </a:rPr>
              <a:t>Gestion des demandes – Annuaire ESMS  </a:t>
            </a:r>
            <a:endParaRPr lang="fr-FR" sz="2800"/>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4" name="Rectangle 23"/>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pic>
        <p:nvPicPr>
          <p:cNvPr id="25" name="object 8"/>
          <p:cNvPicPr/>
          <p:nvPr/>
        </p:nvPicPr>
        <p:blipFill>
          <a:blip r:embed="rId3">
            <a:lum bright="70000" contrast="-70000"/>
          </a:blip>
          <a:stretch/>
        </p:blipFill>
        <p:spPr bwMode="auto">
          <a:xfrm>
            <a:off x="88569" y="288978"/>
            <a:ext cx="599116" cy="569866"/>
          </a:xfrm>
          <a:prstGeom prst="rect">
            <a:avLst/>
          </a:prstGeom>
        </p:spPr>
      </p:pic>
      <p:pic>
        <p:nvPicPr>
          <p:cNvPr id="10" name="Image 9"/>
          <p:cNvPicPr>
            <a:picLocks noChangeAspect="1"/>
          </p:cNvPicPr>
          <p:nvPr/>
        </p:nvPicPr>
        <p:blipFill>
          <a:blip r:embed="rId4"/>
          <a:stretch/>
        </p:blipFill>
        <p:spPr bwMode="auto">
          <a:xfrm>
            <a:off x="7325552" y="852091"/>
            <a:ext cx="1701077" cy="907971"/>
          </a:xfrm>
          <a:prstGeom prst="rect">
            <a:avLst/>
          </a:prstGeom>
        </p:spPr>
      </p:pic>
      <p:pic>
        <p:nvPicPr>
          <p:cNvPr id="13" name="Image 12"/>
          <p:cNvPicPr>
            <a:picLocks noChangeAspect="1"/>
          </p:cNvPicPr>
          <p:nvPr/>
        </p:nvPicPr>
        <p:blipFill>
          <a:blip r:embed="rId5"/>
          <a:stretch/>
        </p:blipFill>
        <p:spPr bwMode="auto">
          <a:xfrm>
            <a:off x="681262" y="1885156"/>
            <a:ext cx="7455381" cy="3182937"/>
          </a:xfrm>
          <a:prstGeom prst="rect">
            <a:avLst/>
          </a:prstGeom>
        </p:spPr>
      </p:pic>
      <p:sp>
        <p:nvSpPr>
          <p:cNvPr id="16" name="ZoneTexte 15"/>
          <p:cNvSpPr txBox="1"/>
          <p:nvPr/>
        </p:nvSpPr>
        <p:spPr bwMode="auto">
          <a:xfrm>
            <a:off x="1431870" y="5577480"/>
            <a:ext cx="6504707" cy="823320"/>
          </a:xfrm>
          <a:prstGeom prst="rect">
            <a:avLst/>
          </a:prstGeom>
          <a:noFill/>
        </p:spPr>
        <p:txBody>
          <a:bodyPr wrap="square" rtlCol="0">
            <a:spAutoFit/>
          </a:bodyPr>
          <a:lstStyle/>
          <a:p>
            <a:pPr algn="l">
              <a:defRPr/>
            </a:pPr>
            <a:r>
              <a:rPr lang="fr-FR" sz="1200">
                <a:solidFill>
                  <a:schemeClr val="accent1">
                    <a:lumMod val="75000"/>
                  </a:schemeClr>
                </a:solidFill>
                <a:latin typeface="Arial MT"/>
                <a:ea typeface="Open Sans"/>
                <a:cs typeface="Open Sans"/>
              </a:rPr>
              <a:t>Recherche des ESMS en fonction de la </a:t>
            </a:r>
            <a:r>
              <a:rPr lang="fr-FR" sz="1200" b="1">
                <a:solidFill>
                  <a:schemeClr val="accent1">
                    <a:lumMod val="75000"/>
                  </a:schemeClr>
                </a:solidFill>
                <a:latin typeface="Arial MT"/>
                <a:ea typeface="Open Sans"/>
                <a:cs typeface="Open Sans"/>
              </a:rPr>
              <a:t>catégorie</a:t>
            </a:r>
            <a:r>
              <a:rPr lang="fr-FR" sz="1200">
                <a:solidFill>
                  <a:schemeClr val="accent1">
                    <a:lumMod val="75000"/>
                  </a:schemeClr>
                </a:solidFill>
                <a:latin typeface="Arial MT"/>
                <a:ea typeface="Open Sans"/>
                <a:cs typeface="Open Sans"/>
              </a:rPr>
              <a:t>, du </a:t>
            </a:r>
            <a:r>
              <a:rPr lang="fr-FR" sz="1200" b="1">
                <a:solidFill>
                  <a:schemeClr val="accent1">
                    <a:lumMod val="75000"/>
                  </a:schemeClr>
                </a:solidFill>
                <a:latin typeface="Arial MT"/>
                <a:ea typeface="Open Sans"/>
                <a:cs typeface="Open Sans"/>
              </a:rPr>
              <a:t>mode de prise en charge </a:t>
            </a:r>
            <a:r>
              <a:rPr lang="fr-FR" sz="1200">
                <a:solidFill>
                  <a:schemeClr val="accent1">
                    <a:lumMod val="75000"/>
                  </a:schemeClr>
                </a:solidFill>
                <a:latin typeface="Arial MT"/>
                <a:ea typeface="Open Sans"/>
                <a:cs typeface="Open Sans"/>
              </a:rPr>
              <a:t>(accueil de jour, hébergement complet…) et du </a:t>
            </a:r>
            <a:r>
              <a:rPr lang="fr-FR" sz="1200" b="1">
                <a:solidFill>
                  <a:schemeClr val="accent1">
                    <a:lumMod val="75000"/>
                  </a:schemeClr>
                </a:solidFill>
                <a:latin typeface="Arial MT"/>
                <a:ea typeface="Open Sans"/>
                <a:cs typeface="Open Sans"/>
              </a:rPr>
              <a:t>critère géographique </a:t>
            </a:r>
            <a:r>
              <a:rPr lang="fr-FR" sz="1200">
                <a:solidFill>
                  <a:schemeClr val="accent1">
                    <a:lumMod val="75000"/>
                  </a:schemeClr>
                </a:solidFill>
                <a:latin typeface="Arial MT"/>
                <a:ea typeface="Open Sans"/>
                <a:cs typeface="Open Sans"/>
              </a:rPr>
              <a:t>(périmètre autour d’une commune, ou dans un ou plusieurs départements).</a:t>
            </a:r>
            <a:endParaRPr/>
          </a:p>
          <a:p>
            <a:pPr>
              <a:defRPr/>
            </a:pPr>
            <a:endParaRPr lang="fr-FR" sz="1200">
              <a:latin typeface="Arial MT"/>
            </a:endParaRPr>
          </a:p>
        </p:txBody>
      </p:sp>
      <p:sp>
        <p:nvSpPr>
          <p:cNvPr id="983886169" name="object 13"/>
          <p:cNvSpPr txBox="1">
            <a:spLocks noGrp="1"/>
          </p:cNvSpPr>
          <p:nvPr>
            <p:ph type="sldNum" sz="quarter" idx="7"/>
          </p:nvPr>
        </p:nvSpPr>
        <p:spPr bwMode="auto">
          <a:xfrm>
            <a:off x="8560408" y="6400800"/>
            <a:ext cx="432927" cy="265789"/>
          </a:xfrm>
          <a:prstGeom prst="rect">
            <a:avLst/>
          </a:prstGeom>
        </p:spPr>
        <p:txBody>
          <a:bodyPr vert="horz" wrap="square" lIns="0" tIns="0" rIns="0" bIns="0" rtlCol="0">
            <a:spAutoFit/>
          </a:bodyPr>
          <a:lstStyle/>
          <a:p>
            <a:pPr marL="164464">
              <a:lnSpc>
                <a:spcPts val="2089"/>
              </a:lnSpc>
              <a:defRPr/>
            </a:pPr>
            <a:fld id="{ECE1D813-3758-6F15-B13F-D71B74234906}" type="slidenum">
              <a:rPr spc="-49"/>
              <a:t>21</a:t>
            </a:fld>
            <a:endParaRPr spc="-49"/>
          </a:p>
        </p:txBody>
      </p:sp>
      <p:cxnSp>
        <p:nvCxnSpPr>
          <p:cNvPr id="1677450060" name="Connecteur droit avec flèche 44"/>
          <p:cNvCxnSpPr>
            <a:cxnSpLocks/>
          </p:cNvCxnSpPr>
          <p:nvPr/>
        </p:nvCxnSpPr>
        <p:spPr bwMode="auto">
          <a:xfrm flipH="1">
            <a:off x="5557264" y="3599851"/>
            <a:ext cx="2301302" cy="761262"/>
          </a:xfrm>
          <a:prstGeom prst="straightConnector1">
            <a:avLst/>
          </a:prstGeom>
          <a:ln w="19050">
            <a:solidFill>
              <a:srgbClr val="E40046"/>
            </a:solidFill>
            <a:tailEnd type="triangle"/>
          </a:ln>
        </p:spPr>
        <p:style>
          <a:lnRef idx="1">
            <a:schemeClr val="accent1"/>
          </a:lnRef>
          <a:fillRef idx="0">
            <a:schemeClr val="accent1"/>
          </a:fillRef>
          <a:effectRef idx="0">
            <a:schemeClr val="accent1"/>
          </a:effectRef>
          <a:fontRef idx="minor">
            <a:schemeClr val="tx1"/>
          </a:fontRef>
        </p:style>
      </p:cxnSp>
      <p:sp>
        <p:nvSpPr>
          <p:cNvPr id="1891621274" name="Rectangle 45"/>
          <p:cNvSpPr/>
          <p:nvPr/>
        </p:nvSpPr>
        <p:spPr bwMode="auto">
          <a:xfrm flipH="1">
            <a:off x="7511874" y="3347456"/>
            <a:ext cx="803957" cy="258337"/>
          </a:xfrm>
          <a:prstGeom prst="rect">
            <a:avLst/>
          </a:prstGeom>
          <a:noFill/>
          <a:ln w="28575">
            <a:solidFill>
              <a:srgbClr val="E4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E40046"/>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32482528" name="Rectangle 35"/>
          <p:cNvSpPr/>
          <p:nvPr/>
        </p:nvSpPr>
        <p:spPr bwMode="auto">
          <a:xfrm>
            <a:off x="5998647" y="5867398"/>
            <a:ext cx="2632061" cy="82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Arial"/>
              <a:cs typeface="Arial"/>
            </a:endParaRPr>
          </a:p>
        </p:txBody>
      </p:sp>
      <p:sp>
        <p:nvSpPr>
          <p:cNvPr id="1060875885" name="Rectangle 21"/>
          <p:cNvSpPr/>
          <p:nvPr/>
        </p:nvSpPr>
        <p:spPr bwMode="auto">
          <a:xfrm>
            <a:off x="8136643" y="135730"/>
            <a:ext cx="988132" cy="1080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Arial"/>
              <a:cs typeface="Arial"/>
            </a:endParaRPr>
          </a:p>
        </p:txBody>
      </p:sp>
      <p:sp>
        <p:nvSpPr>
          <p:cNvPr id="983924691" name="Titre 1"/>
          <p:cNvSpPr>
            <a:spLocks noGrp="1"/>
          </p:cNvSpPr>
          <p:nvPr>
            <p:ph type="title"/>
          </p:nvPr>
        </p:nvSpPr>
        <p:spPr bwMode="auto">
          <a:xfrm>
            <a:off x="829621" y="308417"/>
            <a:ext cx="7709203" cy="430886"/>
          </a:xfrm>
        </p:spPr>
        <p:txBody>
          <a:bodyPr/>
          <a:lstStyle/>
          <a:p>
            <a:pPr>
              <a:defRPr/>
            </a:pPr>
            <a:r>
              <a:rPr lang="fr-FR" sz="2800">
                <a:solidFill>
                  <a:schemeClr val="accent4">
                    <a:lumMod val="40000"/>
                    <a:lumOff val="60000"/>
                  </a:schemeClr>
                </a:solidFill>
              </a:rPr>
              <a:t>Gestion des demandes – Annuaire ESMS  </a:t>
            </a:r>
            <a:endParaRPr lang="fr-FR" sz="2800"/>
          </a:p>
        </p:txBody>
      </p:sp>
      <p:sp>
        <p:nvSpPr>
          <p:cNvPr id="970454669" name="Rectangle 7"/>
          <p:cNvSpPr/>
          <p:nvPr/>
        </p:nvSpPr>
        <p:spPr bwMode="auto">
          <a:xfrm>
            <a:off x="4343400" y="4361114"/>
            <a:ext cx="1305255" cy="2108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Arial"/>
              <a:cs typeface="Arial"/>
            </a:endParaRPr>
          </a:p>
        </p:txBody>
      </p:sp>
      <p:sp>
        <p:nvSpPr>
          <p:cNvPr id="894168416" name="Rectangle 23"/>
          <p:cNvSpPr/>
          <p:nvPr/>
        </p:nvSpPr>
        <p:spPr bwMode="auto">
          <a:xfrm>
            <a:off x="9524" y="353126"/>
            <a:ext cx="717606" cy="855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Arial"/>
              <a:cs typeface="Arial"/>
            </a:endParaRPr>
          </a:p>
        </p:txBody>
      </p:sp>
      <p:pic>
        <p:nvPicPr>
          <p:cNvPr id="942928388" name="object 8"/>
          <p:cNvPicPr/>
          <p:nvPr/>
        </p:nvPicPr>
        <p:blipFill>
          <a:blip r:embed="rId3">
            <a:lum bright="70000" contrast="-70000"/>
          </a:blip>
          <a:stretch/>
        </p:blipFill>
        <p:spPr bwMode="auto">
          <a:xfrm>
            <a:off x="88568" y="288977"/>
            <a:ext cx="599115" cy="569865"/>
          </a:xfrm>
          <a:prstGeom prst="rect">
            <a:avLst/>
          </a:prstGeom>
        </p:spPr>
      </p:pic>
      <p:pic>
        <p:nvPicPr>
          <p:cNvPr id="780370643" name="Image 9"/>
          <p:cNvPicPr>
            <a:picLocks noChangeAspect="1"/>
          </p:cNvPicPr>
          <p:nvPr/>
        </p:nvPicPr>
        <p:blipFill>
          <a:blip r:embed="rId4"/>
          <a:stretch/>
        </p:blipFill>
        <p:spPr bwMode="auto">
          <a:xfrm>
            <a:off x="7325551" y="852090"/>
            <a:ext cx="1701076" cy="907970"/>
          </a:xfrm>
          <a:prstGeom prst="rect">
            <a:avLst/>
          </a:prstGeom>
        </p:spPr>
      </p:pic>
      <p:pic>
        <p:nvPicPr>
          <p:cNvPr id="404300156" name="Image 12"/>
          <p:cNvPicPr>
            <a:picLocks noChangeAspect="1"/>
          </p:cNvPicPr>
          <p:nvPr/>
        </p:nvPicPr>
        <p:blipFill>
          <a:blip r:embed="rId5"/>
          <a:srcRect t="67040" r="29420"/>
          <a:stretch/>
        </p:blipFill>
        <p:spPr bwMode="auto">
          <a:xfrm>
            <a:off x="191660" y="1291640"/>
            <a:ext cx="4813570" cy="936843"/>
          </a:xfrm>
          <a:prstGeom prst="rect">
            <a:avLst/>
          </a:prstGeom>
        </p:spPr>
      </p:pic>
      <p:pic>
        <p:nvPicPr>
          <p:cNvPr id="246114899" name="Image 13"/>
          <p:cNvPicPr>
            <a:picLocks noChangeAspect="1"/>
          </p:cNvPicPr>
          <p:nvPr/>
        </p:nvPicPr>
        <p:blipFill>
          <a:blip r:embed="rId6"/>
          <a:stretch/>
        </p:blipFill>
        <p:spPr bwMode="auto">
          <a:xfrm>
            <a:off x="2763498" y="2464682"/>
            <a:ext cx="6292437" cy="2379897"/>
          </a:xfrm>
          <a:prstGeom prst="rect">
            <a:avLst/>
          </a:prstGeom>
        </p:spPr>
      </p:pic>
      <p:cxnSp>
        <p:nvCxnSpPr>
          <p:cNvPr id="2142079236" name="Connecteur droit avec flèche 44"/>
          <p:cNvCxnSpPr>
            <a:cxnSpLocks/>
            <a:stCxn id="285114792" idx="2"/>
          </p:cNvCxnSpPr>
          <p:nvPr/>
        </p:nvCxnSpPr>
        <p:spPr bwMode="auto">
          <a:xfrm>
            <a:off x="4216250" y="2228483"/>
            <a:ext cx="239373" cy="236198"/>
          </a:xfrm>
          <a:prstGeom prst="straightConnector1">
            <a:avLst/>
          </a:prstGeom>
          <a:ln w="19050">
            <a:solidFill>
              <a:srgbClr val="E40046"/>
            </a:solidFill>
            <a:tailEnd type="triangle"/>
          </a:ln>
        </p:spPr>
        <p:style>
          <a:lnRef idx="1">
            <a:schemeClr val="accent1"/>
          </a:lnRef>
          <a:fillRef idx="0">
            <a:schemeClr val="accent1"/>
          </a:fillRef>
          <a:effectRef idx="0">
            <a:schemeClr val="accent1"/>
          </a:effectRef>
          <a:fontRef idx="minor">
            <a:schemeClr val="tx1"/>
          </a:fontRef>
        </p:style>
      </p:cxnSp>
      <p:sp>
        <p:nvSpPr>
          <p:cNvPr id="285114792" name="Rectangle 45"/>
          <p:cNvSpPr/>
          <p:nvPr/>
        </p:nvSpPr>
        <p:spPr bwMode="auto">
          <a:xfrm>
            <a:off x="3748276" y="1982029"/>
            <a:ext cx="935947" cy="246453"/>
          </a:xfrm>
          <a:prstGeom prst="rect">
            <a:avLst/>
          </a:prstGeom>
          <a:noFill/>
          <a:ln w="28575">
            <a:solidFill>
              <a:srgbClr val="E4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E40046"/>
              </a:solidFill>
            </a:endParaRPr>
          </a:p>
        </p:txBody>
      </p:sp>
      <p:sp>
        <p:nvSpPr>
          <p:cNvPr id="1497267260" name="Rectangle 16"/>
          <p:cNvSpPr/>
          <p:nvPr/>
        </p:nvSpPr>
        <p:spPr bwMode="auto">
          <a:xfrm>
            <a:off x="-59652" y="3205242"/>
            <a:ext cx="2893790" cy="1714478"/>
          </a:xfrm>
          <a:prstGeom prst="rect">
            <a:avLst/>
          </a:prstGeom>
        </p:spPr>
        <p:txBody>
          <a:bodyPr wrap="square">
            <a:spAutoFit/>
          </a:bodyPr>
          <a:lstStyle/>
          <a:p>
            <a:pPr marL="85725" algn="l">
              <a:spcAft>
                <a:spcPts val="299"/>
              </a:spcAft>
              <a:buClr>
                <a:schemeClr val="accent6">
                  <a:lumMod val="75000"/>
                </a:schemeClr>
              </a:buClr>
              <a:defRPr/>
            </a:pPr>
            <a:r>
              <a:rPr lang="fr-FR" sz="1100">
                <a:solidFill>
                  <a:schemeClr val="accent1">
                    <a:lumMod val="75000"/>
                  </a:schemeClr>
                </a:solidFill>
                <a:latin typeface="Arial MT"/>
                <a:ea typeface="Open Sans"/>
                <a:cs typeface="Open Sans"/>
              </a:rPr>
              <a:t>1. Sélectionner la/les décision(s) d’orientation concernées (ici, la plus récente des deux)</a:t>
            </a:r>
            <a:endParaRPr/>
          </a:p>
          <a:p>
            <a:pPr marL="85725" algn="l">
              <a:spcAft>
                <a:spcPts val="299"/>
              </a:spcAft>
              <a:buClr>
                <a:schemeClr val="accent6">
                  <a:lumMod val="75000"/>
                </a:schemeClr>
              </a:buClr>
              <a:defRPr/>
            </a:pPr>
            <a:r>
              <a:rPr lang="fr-FR" sz="1100">
                <a:solidFill>
                  <a:schemeClr val="accent1">
                    <a:lumMod val="75000"/>
                  </a:schemeClr>
                </a:solidFill>
                <a:latin typeface="Arial MT"/>
                <a:ea typeface="Open Sans"/>
                <a:cs typeface="Open Sans"/>
              </a:rPr>
              <a:t>2. Ajouter une éventuelle précision (par exemple, proximité géographique avec le domicile…)</a:t>
            </a:r>
            <a:endParaRPr/>
          </a:p>
          <a:p>
            <a:pPr marL="85725" algn="l">
              <a:spcAft>
                <a:spcPts val="299"/>
              </a:spcAft>
              <a:buClr>
                <a:schemeClr val="accent6">
                  <a:lumMod val="75000"/>
                </a:schemeClr>
              </a:buClr>
              <a:defRPr/>
            </a:pPr>
            <a:r>
              <a:rPr lang="fr-FR" sz="1100">
                <a:solidFill>
                  <a:schemeClr val="accent1">
                    <a:lumMod val="75000"/>
                  </a:schemeClr>
                </a:solidFill>
                <a:latin typeface="Arial MT"/>
                <a:ea typeface="Open Sans"/>
                <a:cs typeface="Open Sans"/>
              </a:rPr>
              <a:t>3. Cocher la case pour </a:t>
            </a:r>
            <a:r>
              <a:rPr lang="fr-FR" sz="1100" b="1">
                <a:solidFill>
                  <a:schemeClr val="accent1">
                    <a:lumMod val="75000"/>
                  </a:schemeClr>
                </a:solidFill>
                <a:latin typeface="Arial MT"/>
                <a:ea typeface="Open Sans"/>
                <a:cs typeface="Open Sans"/>
              </a:rPr>
              <a:t>partager le contenu du DUA </a:t>
            </a:r>
            <a:r>
              <a:rPr lang="fr-FR" sz="1100">
                <a:solidFill>
                  <a:schemeClr val="accent1">
                    <a:lumMod val="75000"/>
                  </a:schemeClr>
                </a:solidFill>
                <a:latin typeface="Arial MT"/>
                <a:ea typeface="Open Sans"/>
                <a:cs typeface="Open Sans"/>
              </a:rPr>
              <a:t>(obligatoire) </a:t>
            </a:r>
            <a:endParaRPr/>
          </a:p>
          <a:p>
            <a:pPr marL="85725" algn="l">
              <a:spcAft>
                <a:spcPts val="299"/>
              </a:spcAft>
              <a:buClr>
                <a:schemeClr val="accent6">
                  <a:lumMod val="75000"/>
                </a:schemeClr>
              </a:buClr>
              <a:defRPr/>
            </a:pPr>
            <a:r>
              <a:rPr lang="fr-FR" sz="1100">
                <a:solidFill>
                  <a:schemeClr val="accent1">
                    <a:lumMod val="75000"/>
                  </a:schemeClr>
                </a:solidFill>
                <a:latin typeface="Arial MT"/>
                <a:ea typeface="Open Sans"/>
                <a:cs typeface="Open Sans"/>
              </a:rPr>
              <a:t>4. Cliquer sur « </a:t>
            </a:r>
            <a:r>
              <a:rPr lang="fr-FR" sz="1100" b="1">
                <a:solidFill>
                  <a:schemeClr val="accent1">
                    <a:lumMod val="75000"/>
                  </a:schemeClr>
                </a:solidFill>
                <a:latin typeface="Arial MT"/>
                <a:ea typeface="Open Sans"/>
                <a:cs typeface="Open Sans"/>
              </a:rPr>
              <a:t>envoyer</a:t>
            </a:r>
            <a:r>
              <a:rPr lang="fr-FR" sz="1100">
                <a:solidFill>
                  <a:schemeClr val="accent1">
                    <a:lumMod val="75000"/>
                  </a:schemeClr>
                </a:solidFill>
                <a:latin typeface="Arial MT"/>
                <a:ea typeface="Open Sans"/>
                <a:cs typeface="Open Sans"/>
              </a:rPr>
              <a:t> </a:t>
            </a:r>
            <a:r>
              <a:rPr lang="fr-FR" sz="1100" b="1">
                <a:solidFill>
                  <a:schemeClr val="accent1">
                    <a:lumMod val="75000"/>
                  </a:schemeClr>
                </a:solidFill>
                <a:latin typeface="Arial MT"/>
                <a:ea typeface="Open Sans"/>
                <a:cs typeface="Open Sans"/>
              </a:rPr>
              <a:t>le dossier </a:t>
            </a:r>
            <a:r>
              <a:rPr lang="fr-FR" sz="1100">
                <a:solidFill>
                  <a:schemeClr val="accent1">
                    <a:lumMod val="75000"/>
                  </a:schemeClr>
                </a:solidFill>
                <a:latin typeface="Arial MT"/>
                <a:ea typeface="Open Sans"/>
                <a:cs typeface="Open Sans"/>
              </a:rPr>
              <a:t>»</a:t>
            </a:r>
            <a:endParaRPr/>
          </a:p>
        </p:txBody>
      </p:sp>
      <p:sp>
        <p:nvSpPr>
          <p:cNvPr id="1233525620" name="ZoneTexte 46"/>
          <p:cNvSpPr txBox="1"/>
          <p:nvPr/>
        </p:nvSpPr>
        <p:spPr bwMode="auto">
          <a:xfrm>
            <a:off x="368328" y="5405732"/>
            <a:ext cx="4403052" cy="461664"/>
          </a:xfrm>
          <a:prstGeom prst="rect">
            <a:avLst/>
          </a:prstGeom>
          <a:noFill/>
        </p:spPr>
        <p:txBody>
          <a:bodyPr wrap="square">
            <a:spAutoFit/>
          </a:bodyPr>
          <a:lstStyle/>
          <a:p>
            <a:pPr algn="l">
              <a:defRPr/>
            </a:pPr>
            <a:r>
              <a:rPr lang="fr-FR" sz="1200" b="0" i="1" u="none" strike="noStrike" cap="none" spc="0">
                <a:ln>
                  <a:noFill/>
                </a:ln>
                <a:solidFill>
                  <a:srgbClr val="FF9900"/>
                </a:solidFill>
                <a:latin typeface="Arial"/>
                <a:ea typeface="Open Sans"/>
                <a:cs typeface="Open Sans"/>
              </a:rPr>
              <a:t>Nota : Un message d’alerte s’affiche si l’ESMS n’a pas déclaré avoir pris en charge ce type de décision d’orientation :</a:t>
            </a:r>
            <a:endParaRPr lang="fr-FR" sz="1600" i="1">
              <a:solidFill>
                <a:srgbClr val="FF9900"/>
              </a:solidFill>
            </a:endParaRPr>
          </a:p>
        </p:txBody>
      </p:sp>
      <p:pic>
        <p:nvPicPr>
          <p:cNvPr id="1976359441" name="Image 47"/>
          <p:cNvPicPr>
            <a:picLocks noChangeAspect="1"/>
          </p:cNvPicPr>
          <p:nvPr/>
        </p:nvPicPr>
        <p:blipFill>
          <a:blip r:embed="rId7"/>
          <a:stretch/>
        </p:blipFill>
        <p:spPr bwMode="auto">
          <a:xfrm>
            <a:off x="4216250" y="5722981"/>
            <a:ext cx="4442286" cy="28883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3566682" name="object 13"/>
          <p:cNvSpPr txBox="1">
            <a:spLocks noGrp="1"/>
          </p:cNvSpPr>
          <p:nvPr>
            <p:ph type="sldNum" sz="quarter" idx="7"/>
          </p:nvPr>
        </p:nvSpPr>
        <p:spPr bwMode="auto">
          <a:xfrm>
            <a:off x="8560408" y="6400800"/>
            <a:ext cx="432927" cy="265789"/>
          </a:xfrm>
          <a:prstGeom prst="rect">
            <a:avLst/>
          </a:prstGeom>
        </p:spPr>
        <p:txBody>
          <a:bodyPr vert="horz" wrap="square" lIns="0" tIns="0" rIns="0" bIns="0" rtlCol="0">
            <a:spAutoFit/>
          </a:bodyPr>
          <a:lstStyle/>
          <a:p>
            <a:pPr marL="164464">
              <a:lnSpc>
                <a:spcPts val="2089"/>
              </a:lnSpc>
              <a:defRPr/>
            </a:pPr>
            <a:fld id="{59F06E69-6EBF-A881-7AB0-A671F643713C}" type="slidenum">
              <a:rPr spc="-49"/>
              <a:t>22</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 name="Rectangle 35"/>
          <p:cNvSpPr/>
          <p:nvPr/>
        </p:nvSpPr>
        <p:spPr bwMode="auto">
          <a:xfrm>
            <a:off x="5998648" y="5867399"/>
            <a:ext cx="2632062" cy="826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2" name="Rectangle 21"/>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 name="Titre 1"/>
          <p:cNvSpPr>
            <a:spLocks noGrp="1"/>
          </p:cNvSpPr>
          <p:nvPr>
            <p:ph type="title"/>
          </p:nvPr>
        </p:nvSpPr>
        <p:spPr bwMode="auto">
          <a:xfrm>
            <a:off x="829622" y="308418"/>
            <a:ext cx="7709205" cy="430887"/>
          </a:xfrm>
        </p:spPr>
        <p:txBody>
          <a:bodyPr/>
          <a:lstStyle/>
          <a:p>
            <a:pPr>
              <a:defRPr/>
            </a:pPr>
            <a:r>
              <a:rPr lang="fr-FR" sz="2800">
                <a:solidFill>
                  <a:schemeClr val="accent4">
                    <a:lumMod val="40000"/>
                    <a:lumOff val="60000"/>
                  </a:schemeClr>
                </a:solidFill>
              </a:rPr>
              <a:t>Gestion des demandes – Historique des actions</a:t>
            </a:r>
            <a:endParaRPr lang="fr-FR" sz="2800"/>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4" name="Rectangle 23"/>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pic>
        <p:nvPicPr>
          <p:cNvPr id="25" name="object 8"/>
          <p:cNvPicPr/>
          <p:nvPr/>
        </p:nvPicPr>
        <p:blipFill>
          <a:blip r:embed="rId3">
            <a:lum bright="70000" contrast="-70000"/>
          </a:blip>
          <a:stretch/>
        </p:blipFill>
        <p:spPr bwMode="auto">
          <a:xfrm>
            <a:off x="88569" y="288978"/>
            <a:ext cx="599116" cy="569866"/>
          </a:xfrm>
          <a:prstGeom prst="rect">
            <a:avLst/>
          </a:prstGeom>
        </p:spPr>
      </p:pic>
      <p:pic>
        <p:nvPicPr>
          <p:cNvPr id="3" name="Image 2"/>
          <p:cNvPicPr>
            <a:picLocks noChangeAspect="1"/>
          </p:cNvPicPr>
          <p:nvPr/>
        </p:nvPicPr>
        <p:blipFill>
          <a:blip r:embed="rId4"/>
          <a:stretch/>
        </p:blipFill>
        <p:spPr bwMode="auto">
          <a:xfrm>
            <a:off x="7543800" y="795461"/>
            <a:ext cx="1481343" cy="885948"/>
          </a:xfrm>
          <a:prstGeom prst="rect">
            <a:avLst/>
          </a:prstGeom>
        </p:spPr>
      </p:pic>
      <p:pic>
        <p:nvPicPr>
          <p:cNvPr id="4" name="Image 3"/>
          <p:cNvPicPr>
            <a:picLocks noChangeAspect="1"/>
          </p:cNvPicPr>
          <p:nvPr/>
        </p:nvPicPr>
        <p:blipFill>
          <a:blip r:embed="rId5"/>
          <a:stretch/>
        </p:blipFill>
        <p:spPr bwMode="auto">
          <a:xfrm>
            <a:off x="856312" y="1737565"/>
            <a:ext cx="6974176" cy="3881905"/>
          </a:xfrm>
          <a:prstGeom prst="rect">
            <a:avLst/>
          </a:prstGeom>
        </p:spPr>
      </p:pic>
      <p:sp>
        <p:nvSpPr>
          <p:cNvPr id="19" name="ZoneTexte 18"/>
          <p:cNvSpPr txBox="1"/>
          <p:nvPr/>
        </p:nvSpPr>
        <p:spPr bwMode="auto">
          <a:xfrm>
            <a:off x="368328" y="2624468"/>
            <a:ext cx="2426031" cy="1293971"/>
          </a:xfrm>
          <a:prstGeom prst="roundRect">
            <a:avLst>
              <a:gd name="adj" fmla="val 16667"/>
            </a:avLst>
          </a:prstGeom>
          <a:solidFill>
            <a:schemeClr val="bg1"/>
          </a:solidFill>
          <a:ln>
            <a:solidFill>
              <a:srgbClr val="E40046"/>
            </a:solidFill>
          </a:ln>
        </p:spPr>
        <p:txBody>
          <a:bodyPr wrap="square">
            <a:spAutoFit/>
          </a:bodyPr>
          <a:lstStyle/>
          <a:p>
            <a:pPr algn="ctr">
              <a:defRPr/>
            </a:pPr>
            <a:r>
              <a:rPr lang="fr-FR" sz="1400" i="0" u="none" strike="noStrike" cap="none" spc="0">
                <a:ln>
                  <a:noFill/>
                </a:ln>
                <a:solidFill>
                  <a:schemeClr val="accent1">
                    <a:lumMod val="75000"/>
                  </a:schemeClr>
                </a:solidFill>
                <a:latin typeface="Arial"/>
                <a:ea typeface="Open Sans"/>
                <a:cs typeface="Open Sans"/>
              </a:rPr>
              <a:t>PARTIE GAUCHE</a:t>
            </a:r>
            <a:endParaRPr/>
          </a:p>
          <a:p>
            <a:pPr algn="ctr">
              <a:defRPr/>
            </a:pPr>
            <a:r>
              <a:rPr lang="fr-FR" sz="1400">
                <a:solidFill>
                  <a:schemeClr val="accent1">
                    <a:lumMod val="75000"/>
                  </a:schemeClr>
                </a:solidFill>
                <a:latin typeface="Arial"/>
                <a:ea typeface="Open Sans"/>
                <a:cs typeface="Open Sans"/>
              </a:rPr>
              <a:t>Actions des « demandeurs » : MDPH, accompagnants et usagers</a:t>
            </a:r>
            <a:endParaRPr lang="fr-FR" sz="1600">
              <a:solidFill>
                <a:schemeClr val="accent1">
                  <a:lumMod val="75000"/>
                </a:schemeClr>
              </a:solidFill>
            </a:endParaRPr>
          </a:p>
        </p:txBody>
      </p:sp>
      <p:sp>
        <p:nvSpPr>
          <p:cNvPr id="20" name="ZoneTexte 19"/>
          <p:cNvSpPr txBox="1"/>
          <p:nvPr/>
        </p:nvSpPr>
        <p:spPr bwMode="auto">
          <a:xfrm>
            <a:off x="5648656" y="4267200"/>
            <a:ext cx="3221541" cy="817245"/>
          </a:xfrm>
          <a:prstGeom prst="roundRect">
            <a:avLst>
              <a:gd name="adj" fmla="val 16667"/>
            </a:avLst>
          </a:prstGeom>
          <a:solidFill>
            <a:schemeClr val="bg1"/>
          </a:solidFill>
          <a:ln>
            <a:solidFill>
              <a:srgbClr val="E40046"/>
            </a:solidFill>
          </a:ln>
        </p:spPr>
        <p:txBody>
          <a:bodyPr wrap="square">
            <a:spAutoFit/>
          </a:bodyPr>
          <a:lstStyle/>
          <a:p>
            <a:pPr algn="ctr">
              <a:defRPr/>
            </a:pPr>
            <a:r>
              <a:rPr lang="fr-FR" sz="1400" i="0" u="none" strike="noStrike" cap="none" spc="0">
                <a:ln>
                  <a:noFill/>
                </a:ln>
                <a:solidFill>
                  <a:schemeClr val="accent1">
                    <a:lumMod val="75000"/>
                  </a:schemeClr>
                </a:solidFill>
                <a:latin typeface="Arial"/>
                <a:ea typeface="Open Sans"/>
                <a:cs typeface="Open Sans"/>
              </a:rPr>
              <a:t>PARTIE DROITE</a:t>
            </a:r>
            <a:endParaRPr/>
          </a:p>
          <a:p>
            <a:pPr algn="ctr">
              <a:defRPr/>
            </a:pPr>
            <a:r>
              <a:rPr lang="fr-FR" sz="1400">
                <a:solidFill>
                  <a:schemeClr val="accent1">
                    <a:lumMod val="75000"/>
                  </a:schemeClr>
                </a:solidFill>
                <a:latin typeface="Arial"/>
                <a:ea typeface="Open Sans"/>
                <a:cs typeface="Open Sans"/>
              </a:rPr>
              <a:t>Actions des « receveurs » : professionnels en ESMS</a:t>
            </a:r>
            <a:endParaRPr lang="fr-FR" sz="1600">
              <a:solidFill>
                <a:schemeClr val="accent1">
                  <a:lumMod val="75000"/>
                </a:schemeClr>
              </a:solidFill>
            </a:endParaRPr>
          </a:p>
        </p:txBody>
      </p:sp>
      <p:sp>
        <p:nvSpPr>
          <p:cNvPr id="1283346086" name="object 13"/>
          <p:cNvSpPr txBox="1">
            <a:spLocks noGrp="1"/>
          </p:cNvSpPr>
          <p:nvPr>
            <p:ph type="sldNum" sz="quarter" idx="7"/>
          </p:nvPr>
        </p:nvSpPr>
        <p:spPr bwMode="auto">
          <a:xfrm>
            <a:off x="8560408" y="6400800"/>
            <a:ext cx="432927" cy="265789"/>
          </a:xfrm>
          <a:prstGeom prst="rect">
            <a:avLst/>
          </a:prstGeom>
        </p:spPr>
        <p:txBody>
          <a:bodyPr vert="horz" wrap="square" lIns="0" tIns="0" rIns="0" bIns="0" rtlCol="0">
            <a:spAutoFit/>
          </a:bodyPr>
          <a:lstStyle/>
          <a:p>
            <a:pPr marL="164464">
              <a:lnSpc>
                <a:spcPts val="2089"/>
              </a:lnSpc>
              <a:defRPr/>
            </a:pPr>
            <a:fld id="{6783ABDA-2AFC-4513-D03C-ADCF93EF1FC2}" type="slidenum">
              <a:rPr spc="-49"/>
              <a:t>23</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56795535" name="Rectangle 35"/>
          <p:cNvSpPr/>
          <p:nvPr/>
        </p:nvSpPr>
        <p:spPr bwMode="auto">
          <a:xfrm>
            <a:off x="5998647" y="5867398"/>
            <a:ext cx="2632061" cy="82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Arial"/>
              <a:cs typeface="Arial"/>
            </a:endParaRPr>
          </a:p>
        </p:txBody>
      </p:sp>
      <p:pic>
        <p:nvPicPr>
          <p:cNvPr id="28" name="Image 27"/>
          <p:cNvPicPr>
            <a:picLocks noChangeAspect="1"/>
          </p:cNvPicPr>
          <p:nvPr/>
        </p:nvPicPr>
        <p:blipFill>
          <a:blip r:embed="rId3"/>
          <a:stretch/>
        </p:blipFill>
        <p:spPr bwMode="auto">
          <a:xfrm>
            <a:off x="180531" y="1612391"/>
            <a:ext cx="8698875" cy="4726455"/>
          </a:xfrm>
          <a:prstGeom prst="rect">
            <a:avLst/>
          </a:prstGeom>
        </p:spPr>
      </p:pic>
      <p:sp>
        <p:nvSpPr>
          <p:cNvPr id="22" name="Rectangle 21"/>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p:nvPr>
        </p:nvSpPr>
        <p:spPr bwMode="auto">
          <a:xfrm>
            <a:off x="921504" y="391497"/>
            <a:ext cx="7709564" cy="488039"/>
          </a:xfrm>
        </p:spPr>
        <p:txBody>
          <a:bodyPr/>
          <a:lstStyle/>
          <a:p>
            <a:pPr>
              <a:defRPr/>
            </a:pPr>
            <a:r>
              <a:rPr lang="fr-FR">
                <a:solidFill>
                  <a:schemeClr val="accent4">
                    <a:lumMod val="40000"/>
                    <a:lumOff val="60000"/>
                  </a:schemeClr>
                </a:solidFill>
              </a:rPr>
              <a:t>Le DUA – Les actions sur le dossier </a:t>
            </a:r>
            <a:endParaRPr lang="fr-FR"/>
          </a:p>
        </p:txBody>
      </p:sp>
      <p:sp>
        <p:nvSpPr>
          <p:cNvPr id="14" name="Rectangle 13"/>
          <p:cNvSpPr/>
          <p:nvPr/>
        </p:nvSpPr>
        <p:spPr bwMode="auto">
          <a:xfrm>
            <a:off x="6620510" y="1620292"/>
            <a:ext cx="2258897" cy="1335103"/>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r>
              <a:rPr lang="fr-FR" sz="900" b="1">
                <a:solidFill>
                  <a:srgbClr val="404040"/>
                </a:solidFill>
              </a:rPr>
              <a:t>Résumé du dossier :</a:t>
            </a:r>
            <a:endParaRPr/>
          </a:p>
          <a:p>
            <a:pPr marL="67628" algn="ctr">
              <a:lnSpc>
                <a:spcPct val="114999"/>
              </a:lnSpc>
              <a:spcAft>
                <a:spcPts val="750"/>
              </a:spcAft>
              <a:defRPr/>
            </a:pPr>
            <a:r>
              <a:rPr lang="fr-FR" sz="900" b="1">
                <a:solidFill>
                  <a:srgbClr val="404040"/>
                </a:solidFill>
              </a:rPr>
              <a:t> informations sur l’usager</a:t>
            </a:r>
            <a:endParaRPr/>
          </a:p>
        </p:txBody>
      </p:sp>
      <p:sp>
        <p:nvSpPr>
          <p:cNvPr id="15" name="Rectangle 14"/>
          <p:cNvSpPr/>
          <p:nvPr/>
        </p:nvSpPr>
        <p:spPr bwMode="auto">
          <a:xfrm>
            <a:off x="6620510" y="4130394"/>
            <a:ext cx="2235362" cy="998868"/>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r>
              <a:rPr lang="fr-FR" sz="900" b="1">
                <a:solidFill>
                  <a:srgbClr val="404040"/>
                </a:solidFill>
              </a:rPr>
              <a:t>Gestion des demandes : accès à l’annuaire, aux décisions d’orientation et à l’historique des actions</a:t>
            </a:r>
            <a:endParaRPr/>
          </a:p>
        </p:txBody>
      </p:sp>
      <p:sp>
        <p:nvSpPr>
          <p:cNvPr id="20" name="Rectangle 19"/>
          <p:cNvSpPr/>
          <p:nvPr/>
        </p:nvSpPr>
        <p:spPr bwMode="auto">
          <a:xfrm>
            <a:off x="6596975" y="5129262"/>
            <a:ext cx="2282431" cy="111913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4" name="Rectangle 23"/>
          <p:cNvSpPr/>
          <p:nvPr/>
        </p:nvSpPr>
        <p:spPr bwMode="auto">
          <a:xfrm>
            <a:off x="6615469" y="2963774"/>
            <a:ext cx="2263937" cy="1166619"/>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r>
              <a:rPr lang="fr-FR" sz="900" b="1">
                <a:solidFill>
                  <a:srgbClr val="404040"/>
                </a:solidFill>
              </a:rPr>
              <a:t>Contenu du dossier :</a:t>
            </a:r>
            <a:endParaRPr/>
          </a:p>
          <a:p>
            <a:pPr marL="54000" algn="ctr">
              <a:defRPr/>
            </a:pPr>
            <a:r>
              <a:rPr lang="fr-FR" sz="900" b="1">
                <a:solidFill>
                  <a:srgbClr val="404040"/>
                </a:solidFill>
              </a:rPr>
              <a:t>3 onglets à compléter </a:t>
            </a:r>
            <a:endParaRPr/>
          </a:p>
        </p:txBody>
      </p:sp>
      <p:pic>
        <p:nvPicPr>
          <p:cNvPr id="25" name="Image 24"/>
          <p:cNvPicPr>
            <a:picLocks noChangeAspect="1"/>
          </p:cNvPicPr>
          <p:nvPr/>
        </p:nvPicPr>
        <p:blipFill>
          <a:blip r:embed="rId4"/>
          <a:stretch/>
        </p:blipFill>
        <p:spPr bwMode="auto">
          <a:xfrm>
            <a:off x="6615469" y="5163818"/>
            <a:ext cx="1713509" cy="964312"/>
          </a:xfrm>
          <a:prstGeom prst="rect">
            <a:avLst/>
          </a:prstGeom>
        </p:spPr>
      </p:pic>
      <p:sp>
        <p:nvSpPr>
          <p:cNvPr id="26" name="Rectangle 25"/>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7" name="object 8"/>
          <p:cNvPicPr/>
          <p:nvPr/>
        </p:nvPicPr>
        <p:blipFill>
          <a:blip r:embed="rId5">
            <a:lum bright="70000" contrast="-70000"/>
          </a:blip>
          <a:stretch/>
        </p:blipFill>
        <p:spPr bwMode="auto">
          <a:xfrm>
            <a:off x="88569" y="476734"/>
            <a:ext cx="599116" cy="569866"/>
          </a:xfrm>
          <a:prstGeom prst="rect">
            <a:avLst/>
          </a:prstGeom>
        </p:spPr>
      </p:pic>
      <p:sp>
        <p:nvSpPr>
          <p:cNvPr id="29" name="Rectangle 28"/>
          <p:cNvSpPr/>
          <p:nvPr/>
        </p:nvSpPr>
        <p:spPr bwMode="auto">
          <a:xfrm>
            <a:off x="198115" y="1985480"/>
            <a:ext cx="6375326" cy="4353366"/>
          </a:xfrm>
          <a:prstGeom prst="rect">
            <a:avLst/>
          </a:prstGeom>
          <a:solidFill>
            <a:srgbClr val="D9D9D9"/>
          </a:solidFill>
          <a:ln w="19050">
            <a:solidFill>
              <a:srgbClr val="85BFE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7628" algn="ctr">
              <a:lnSpc>
                <a:spcPct val="114999"/>
              </a:lnSpc>
              <a:spcAft>
                <a:spcPts val="750"/>
              </a:spcAft>
              <a:defRPr/>
            </a:pPr>
            <a:endParaRPr lang="fr-FR" sz="900" b="1">
              <a:solidFill>
                <a:srgbClr val="404040"/>
              </a:solidFill>
            </a:endParaRPr>
          </a:p>
        </p:txBody>
      </p:sp>
      <p:sp>
        <p:nvSpPr>
          <p:cNvPr id="37511609" name="object 13"/>
          <p:cNvSpPr txBox="1">
            <a:spLocks noGrp="1"/>
          </p:cNvSpPr>
          <p:nvPr>
            <p:ph type="sldNum" sz="quarter" idx="7"/>
          </p:nvPr>
        </p:nvSpPr>
        <p:spPr bwMode="auto">
          <a:xfrm>
            <a:off x="8560408" y="6400800"/>
            <a:ext cx="432927" cy="265789"/>
          </a:xfrm>
          <a:prstGeom prst="rect">
            <a:avLst/>
          </a:prstGeom>
        </p:spPr>
        <p:txBody>
          <a:bodyPr vert="horz" wrap="square" lIns="0" tIns="0" rIns="0" bIns="0" rtlCol="0">
            <a:spAutoFit/>
          </a:bodyPr>
          <a:lstStyle/>
          <a:p>
            <a:pPr marL="164464">
              <a:lnSpc>
                <a:spcPts val="2089"/>
              </a:lnSpc>
              <a:defRPr/>
            </a:pPr>
            <a:fld id="{D5B8E5B4-993D-2388-A627-E553BAB0AD7E}" type="slidenum">
              <a:rPr spc="-49"/>
              <a:t>24</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 name="Rectangle 35"/>
          <p:cNvSpPr/>
          <p:nvPr/>
        </p:nvSpPr>
        <p:spPr bwMode="auto">
          <a:xfrm>
            <a:off x="5998648" y="5867399"/>
            <a:ext cx="2632062" cy="826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2" name="Rectangle 21"/>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 name="Titre 1"/>
          <p:cNvSpPr>
            <a:spLocks noGrp="1"/>
          </p:cNvSpPr>
          <p:nvPr>
            <p:ph type="title"/>
          </p:nvPr>
        </p:nvSpPr>
        <p:spPr bwMode="auto">
          <a:xfrm>
            <a:off x="879541" y="565363"/>
            <a:ext cx="7709205" cy="430887"/>
          </a:xfrm>
        </p:spPr>
        <p:txBody>
          <a:bodyPr/>
          <a:lstStyle/>
          <a:p>
            <a:pPr>
              <a:defRPr/>
            </a:pPr>
            <a:r>
              <a:rPr lang="fr-FR" sz="2800">
                <a:solidFill>
                  <a:schemeClr val="accent4">
                    <a:lumMod val="40000"/>
                    <a:lumOff val="60000"/>
                  </a:schemeClr>
                </a:solidFill>
              </a:rPr>
              <a:t>Le DUA – Actions sur le dossier </a:t>
            </a:r>
            <a:endParaRPr lang="fr-FR" sz="2800"/>
          </a:p>
        </p:txBody>
      </p:sp>
      <p:sp>
        <p:nvSpPr>
          <p:cNvPr id="8" name="Rectangle 7"/>
          <p:cNvSpPr/>
          <p:nvPr/>
        </p:nvSpPr>
        <p:spPr bwMode="auto">
          <a:xfrm>
            <a:off x="4343400" y="4361115"/>
            <a:ext cx="1305256" cy="210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4" name="Rectangle 23"/>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pic>
        <p:nvPicPr>
          <p:cNvPr id="25" name="object 8"/>
          <p:cNvPicPr/>
          <p:nvPr/>
        </p:nvPicPr>
        <p:blipFill>
          <a:blip r:embed="rId3">
            <a:lum bright="70000" contrast="-70000"/>
          </a:blip>
          <a:stretch/>
        </p:blipFill>
        <p:spPr bwMode="auto">
          <a:xfrm>
            <a:off x="41650" y="495874"/>
            <a:ext cx="599116" cy="569866"/>
          </a:xfrm>
          <a:prstGeom prst="rect">
            <a:avLst/>
          </a:prstGeom>
        </p:spPr>
      </p:pic>
      <p:pic>
        <p:nvPicPr>
          <p:cNvPr id="12" name="Image 11"/>
          <p:cNvPicPr>
            <a:picLocks noChangeAspect="1"/>
          </p:cNvPicPr>
          <p:nvPr/>
        </p:nvPicPr>
        <p:blipFill>
          <a:blip r:embed="rId4"/>
          <a:stretch/>
        </p:blipFill>
        <p:spPr bwMode="auto">
          <a:xfrm>
            <a:off x="6184360" y="840765"/>
            <a:ext cx="1713509" cy="964312"/>
          </a:xfrm>
          <a:prstGeom prst="rect">
            <a:avLst/>
          </a:prstGeom>
        </p:spPr>
      </p:pic>
      <p:sp>
        <p:nvSpPr>
          <p:cNvPr id="14" name="ZoneTexte 13"/>
          <p:cNvSpPr txBox="1"/>
          <p:nvPr/>
        </p:nvSpPr>
        <p:spPr bwMode="auto">
          <a:xfrm>
            <a:off x="41651" y="2627839"/>
            <a:ext cx="6511550" cy="1277273"/>
          </a:xfrm>
          <a:prstGeom prst="rect">
            <a:avLst/>
          </a:prstGeom>
          <a:noFill/>
        </p:spPr>
        <p:txBody>
          <a:bodyPr wrap="square">
            <a:spAutoFit/>
          </a:bodyPr>
          <a:lstStyle/>
          <a:p>
            <a:pPr algn="just">
              <a:spcAft>
                <a:spcPts val="300"/>
              </a:spcAft>
              <a:defRPr/>
            </a:pPr>
            <a:r>
              <a:rPr lang="fr-FR" sz="1200">
                <a:solidFill>
                  <a:schemeClr val="accent1">
                    <a:lumMod val="75000"/>
                  </a:schemeClr>
                </a:solidFill>
                <a:ea typeface="Open Sans"/>
                <a:cs typeface="Open Sans"/>
              </a:rPr>
              <a:t>Pour </a:t>
            </a:r>
            <a:r>
              <a:rPr lang="fr-FR" sz="1200" b="1">
                <a:solidFill>
                  <a:schemeClr val="accent1">
                    <a:lumMod val="75000"/>
                  </a:schemeClr>
                </a:solidFill>
                <a:ea typeface="Open Sans"/>
                <a:cs typeface="Open Sans"/>
              </a:rPr>
              <a:t>passer le relais </a:t>
            </a:r>
            <a:r>
              <a:rPr lang="fr-FR" sz="1200">
                <a:solidFill>
                  <a:schemeClr val="accent1">
                    <a:lumMod val="75000"/>
                  </a:schemeClr>
                </a:solidFill>
                <a:ea typeface="Open Sans"/>
                <a:cs typeface="Open Sans"/>
              </a:rPr>
              <a:t>à un </a:t>
            </a:r>
            <a:r>
              <a:rPr lang="fr-FR" sz="1200" u="sng">
                <a:solidFill>
                  <a:schemeClr val="accent1">
                    <a:lumMod val="75000"/>
                  </a:schemeClr>
                </a:solidFill>
                <a:ea typeface="Open Sans"/>
                <a:cs typeface="Open Sans"/>
              </a:rPr>
              <a:t>autre professionnel </a:t>
            </a:r>
            <a:r>
              <a:rPr lang="fr-FR" sz="1200">
                <a:solidFill>
                  <a:schemeClr val="accent1">
                    <a:lumMod val="75000"/>
                  </a:schemeClr>
                </a:solidFill>
                <a:ea typeface="Open Sans"/>
                <a:cs typeface="Open Sans"/>
              </a:rPr>
              <a:t>si la situation évolue</a:t>
            </a:r>
            <a:endParaRPr/>
          </a:p>
          <a:p>
            <a:pPr algn="just">
              <a:spcAft>
                <a:spcPts val="300"/>
              </a:spcAft>
              <a:defRPr/>
            </a:pPr>
            <a:r>
              <a:rPr lang="fr-FR" sz="1200">
                <a:solidFill>
                  <a:schemeClr val="accent1">
                    <a:lumMod val="75000"/>
                  </a:schemeClr>
                </a:solidFill>
                <a:ea typeface="Open Sans"/>
                <a:cs typeface="Open Sans"/>
              </a:rPr>
              <a:t>Sélection dans la liste déroulante de la nouvelle unité qui sera amenée à accompagner l’usager dans ses démarches (la liste affiche toutes les structures disposant d’habilitations « accompagnant PH »). </a:t>
            </a:r>
            <a:endParaRPr/>
          </a:p>
          <a:p>
            <a:pPr algn="just">
              <a:spcAft>
                <a:spcPts val="300"/>
              </a:spcAft>
              <a:defRPr/>
            </a:pPr>
            <a:r>
              <a:rPr lang="fr-FR" sz="1200">
                <a:solidFill>
                  <a:schemeClr val="accent1">
                    <a:lumMod val="75000"/>
                  </a:schemeClr>
                </a:solidFill>
                <a:ea typeface="Open Sans"/>
                <a:cs typeface="Open Sans"/>
              </a:rPr>
              <a:t> </a:t>
            </a:r>
            <a:r>
              <a:rPr lang="fr-FR" sz="1200">
                <a:solidFill>
                  <a:srgbClr val="E40046"/>
                </a:solidFill>
                <a:latin typeface="Arial"/>
                <a:ea typeface="Open Sans"/>
                <a:cs typeface="Open Sans"/>
              </a:rPr>
              <a:t>⚠</a:t>
            </a:r>
            <a:r>
              <a:rPr lang="fr-FR" sz="1200">
                <a:solidFill>
                  <a:schemeClr val="accent1">
                    <a:lumMod val="75000"/>
                  </a:schemeClr>
                </a:solidFill>
                <a:latin typeface="Arial"/>
                <a:ea typeface="Open Sans"/>
                <a:cs typeface="Open Sans"/>
              </a:rPr>
              <a:t> </a:t>
            </a:r>
            <a:r>
              <a:rPr lang="fr-FR" sz="1200">
                <a:solidFill>
                  <a:schemeClr val="accent1">
                    <a:lumMod val="75000"/>
                  </a:schemeClr>
                </a:solidFill>
                <a:ea typeface="Open Sans"/>
                <a:cs typeface="Open Sans"/>
              </a:rPr>
              <a:t>Une fois le transfert effectué, le DUA n’est plus accessible (ou l’autre unité devra transférer le dossier, ou « abandonner la gestion du dossier »)</a:t>
            </a:r>
            <a:r>
              <a:rPr lang="fr-FR" sz="1200" b="0" i="0">
                <a:solidFill>
                  <a:schemeClr val="accent1">
                    <a:lumMod val="75000"/>
                  </a:schemeClr>
                </a:solidFill>
                <a:highlight>
                  <a:srgbClr val="FFFFFF"/>
                </a:highlight>
                <a:latin typeface="arial"/>
              </a:rPr>
              <a:t> </a:t>
            </a:r>
            <a:r>
              <a:rPr lang="fr-FR" sz="1200">
                <a:solidFill>
                  <a:srgbClr val="E40046"/>
                </a:solidFill>
                <a:latin typeface="Arial"/>
                <a:ea typeface="Open Sans"/>
                <a:cs typeface="Open Sans"/>
              </a:rPr>
              <a:t>⚠</a:t>
            </a:r>
            <a:r>
              <a:rPr lang="fr-FR" sz="1200">
                <a:solidFill>
                  <a:schemeClr val="accent1">
                    <a:lumMod val="75000"/>
                  </a:schemeClr>
                </a:solidFill>
                <a:ea typeface="Open Sans"/>
                <a:cs typeface="Open Sans"/>
              </a:rPr>
              <a:t> </a:t>
            </a:r>
            <a:endParaRPr/>
          </a:p>
        </p:txBody>
      </p:sp>
      <p:pic>
        <p:nvPicPr>
          <p:cNvPr id="15" name="Image 14"/>
          <p:cNvPicPr>
            <a:picLocks noChangeAspect="1"/>
          </p:cNvPicPr>
          <p:nvPr/>
        </p:nvPicPr>
        <p:blipFill>
          <a:blip r:embed="rId5"/>
          <a:srcRect l="510" r="1644" b="12018"/>
          <a:stretch/>
        </p:blipFill>
        <p:spPr bwMode="auto">
          <a:xfrm>
            <a:off x="61949" y="2208014"/>
            <a:ext cx="3256682" cy="342147"/>
          </a:xfrm>
          <a:prstGeom prst="rect">
            <a:avLst/>
          </a:prstGeom>
          <a:ln>
            <a:noFill/>
          </a:ln>
          <a:effectLst>
            <a:outerShdw blurRad="50800" dist="38100" dir="2700000" algn="tl" rotWithShape="0">
              <a:prstClr val="black">
                <a:alpha val="40000"/>
              </a:prstClr>
            </a:outerShdw>
          </a:effectLst>
        </p:spPr>
      </p:pic>
      <p:pic>
        <p:nvPicPr>
          <p:cNvPr id="16" name="Image 15"/>
          <p:cNvPicPr>
            <a:picLocks noChangeAspect="1"/>
          </p:cNvPicPr>
          <p:nvPr/>
        </p:nvPicPr>
        <p:blipFill>
          <a:blip r:embed="rId6"/>
          <a:srcRect l="1094" t="10012" r="3018" b="-2012"/>
          <a:stretch/>
        </p:blipFill>
        <p:spPr bwMode="auto">
          <a:xfrm>
            <a:off x="73046" y="4087381"/>
            <a:ext cx="2884434" cy="366278"/>
          </a:xfrm>
          <a:prstGeom prst="rect">
            <a:avLst/>
          </a:prstGeom>
          <a:effectLst>
            <a:outerShdw blurRad="50800" dist="38100" dir="2700000" algn="tl" rotWithShape="0">
              <a:prstClr val="black">
                <a:alpha val="40000"/>
              </a:prstClr>
            </a:outerShdw>
          </a:effectLst>
        </p:spPr>
      </p:pic>
      <p:pic>
        <p:nvPicPr>
          <p:cNvPr id="17" name="Image 16"/>
          <p:cNvPicPr>
            <a:picLocks noChangeAspect="1"/>
          </p:cNvPicPr>
          <p:nvPr/>
        </p:nvPicPr>
        <p:blipFill>
          <a:blip r:embed="rId7"/>
          <a:stretch/>
        </p:blipFill>
        <p:spPr bwMode="auto">
          <a:xfrm>
            <a:off x="78014" y="5678063"/>
            <a:ext cx="2705256" cy="398133"/>
          </a:xfrm>
          <a:prstGeom prst="rect">
            <a:avLst/>
          </a:prstGeom>
        </p:spPr>
      </p:pic>
      <p:sp>
        <p:nvSpPr>
          <p:cNvPr id="18" name="ZoneTexte 17"/>
          <p:cNvSpPr txBox="1"/>
          <p:nvPr/>
        </p:nvSpPr>
        <p:spPr bwMode="auto">
          <a:xfrm>
            <a:off x="41650" y="4472436"/>
            <a:ext cx="6455076" cy="869468"/>
          </a:xfrm>
          <a:prstGeom prst="rect">
            <a:avLst/>
          </a:prstGeom>
          <a:noFill/>
        </p:spPr>
        <p:txBody>
          <a:bodyPr wrap="square">
            <a:spAutoFit/>
          </a:bodyPr>
          <a:lstStyle/>
          <a:p>
            <a:pPr algn="just">
              <a:spcAft>
                <a:spcPts val="300"/>
              </a:spcAft>
              <a:defRPr/>
            </a:pPr>
            <a:r>
              <a:rPr lang="fr-FR" sz="1200">
                <a:solidFill>
                  <a:schemeClr val="accent1">
                    <a:lumMod val="75000"/>
                  </a:schemeClr>
                </a:solidFill>
                <a:ea typeface="Open Sans"/>
                <a:cs typeface="Open Sans"/>
              </a:rPr>
              <a:t>Pour se décharger de la responsabilité du dossier si </a:t>
            </a:r>
            <a:r>
              <a:rPr lang="fr-FR" sz="1200" b="1">
                <a:solidFill>
                  <a:schemeClr val="accent1">
                    <a:lumMod val="75000"/>
                  </a:schemeClr>
                </a:solidFill>
                <a:ea typeface="Open Sans"/>
                <a:cs typeface="Open Sans"/>
              </a:rPr>
              <a:t>l’unité n’accompagne plus l’usager</a:t>
            </a:r>
            <a:endParaRPr/>
          </a:p>
          <a:p>
            <a:pPr marL="0" marR="0" lvl="0" indent="0" algn="just" defTabSz="914400">
              <a:lnSpc>
                <a:spcPct val="100000"/>
              </a:lnSpc>
              <a:spcBef>
                <a:spcPts val="0"/>
              </a:spcBef>
              <a:spcAft>
                <a:spcPts val="300"/>
              </a:spcAft>
              <a:buClrTx/>
              <a:buSzTx/>
              <a:buFontTx/>
              <a:buNone/>
              <a:defRPr/>
            </a:pPr>
            <a:r>
              <a:rPr lang="fr-FR" sz="1200" b="0" i="0" u="none" strike="noStrike" cap="none" spc="0">
                <a:ln>
                  <a:noFill/>
                </a:ln>
                <a:solidFill>
                  <a:schemeClr val="accent1">
                    <a:lumMod val="75000"/>
                  </a:schemeClr>
                </a:solidFill>
                <a:latin typeface="Arial"/>
                <a:ea typeface="Open Sans"/>
                <a:cs typeface="Open Sans"/>
              </a:rPr>
              <a:t> </a:t>
            </a:r>
            <a:r>
              <a:rPr lang="fr-FR" sz="1200" b="0" i="0" u="none" strike="noStrike" cap="none" spc="0">
                <a:ln>
                  <a:noFill/>
                </a:ln>
                <a:solidFill>
                  <a:srgbClr val="E40046"/>
                </a:solidFill>
                <a:highlight>
                  <a:srgbClr val="FFFFFF"/>
                </a:highlight>
                <a:latin typeface="arial"/>
                <a:ea typeface="+mn-ea"/>
                <a:cs typeface="+mn-cs"/>
              </a:rPr>
              <a:t>⚠</a:t>
            </a:r>
            <a:r>
              <a:rPr lang="fr-FR" sz="1200" b="0" i="0" u="none" strike="noStrike" cap="none" spc="0">
                <a:ln>
                  <a:noFill/>
                </a:ln>
                <a:solidFill>
                  <a:schemeClr val="accent1">
                    <a:lumMod val="75000"/>
                  </a:schemeClr>
                </a:solidFill>
                <a:highlight>
                  <a:srgbClr val="FFFFFF"/>
                </a:highlight>
                <a:latin typeface="arial"/>
                <a:ea typeface="+mn-ea"/>
                <a:cs typeface="+mn-cs"/>
              </a:rPr>
              <a:t> </a:t>
            </a:r>
            <a:r>
              <a:rPr lang="fr-FR" sz="1200" b="0" i="0" u="none" strike="noStrike" cap="none" spc="0">
                <a:ln>
                  <a:noFill/>
                </a:ln>
                <a:solidFill>
                  <a:schemeClr val="accent1">
                    <a:lumMod val="75000"/>
                  </a:schemeClr>
                </a:solidFill>
                <a:latin typeface="Arial"/>
                <a:ea typeface="Open Sans"/>
                <a:cs typeface="Open Sans"/>
              </a:rPr>
              <a:t>Une fois l’abandon effectué, le DUA n’est plus accessible dans le tableau de bord. Si l’unité doit de nouveau y accéder il faudra utiliser la fonction «Rechercher un dossier unique de demande d’admission (DUA) »  </a:t>
            </a:r>
            <a:r>
              <a:rPr lang="fr-FR" sz="1200">
                <a:solidFill>
                  <a:srgbClr val="E40046"/>
                </a:solidFill>
                <a:latin typeface="Arial"/>
                <a:ea typeface="Open Sans"/>
                <a:cs typeface="Open Sans"/>
              </a:rPr>
              <a:t>⚠</a:t>
            </a:r>
            <a:r>
              <a:rPr lang="fr-FR" sz="1200">
                <a:solidFill>
                  <a:schemeClr val="accent1">
                    <a:lumMod val="75000"/>
                  </a:schemeClr>
                </a:solidFill>
                <a:latin typeface="Arial"/>
                <a:ea typeface="Open Sans"/>
                <a:cs typeface="Open Sans"/>
              </a:rPr>
              <a:t> </a:t>
            </a:r>
            <a:endParaRPr/>
          </a:p>
        </p:txBody>
      </p:sp>
      <p:sp>
        <p:nvSpPr>
          <p:cNvPr id="21" name="ZoneTexte 20"/>
          <p:cNvSpPr txBox="1"/>
          <p:nvPr/>
        </p:nvSpPr>
        <p:spPr bwMode="auto">
          <a:xfrm>
            <a:off x="57715" y="6040701"/>
            <a:ext cx="8376640" cy="500137"/>
          </a:xfrm>
          <a:prstGeom prst="rect">
            <a:avLst/>
          </a:prstGeom>
          <a:noFill/>
        </p:spPr>
        <p:txBody>
          <a:bodyPr wrap="square">
            <a:spAutoFit/>
          </a:bodyPr>
          <a:lstStyle/>
          <a:p>
            <a:pPr algn="just">
              <a:spcAft>
                <a:spcPts val="300"/>
              </a:spcAft>
              <a:defRPr/>
            </a:pPr>
            <a:r>
              <a:rPr lang="fr-FR" sz="1200" b="1">
                <a:solidFill>
                  <a:schemeClr val="accent1">
                    <a:lumMod val="75000"/>
                  </a:schemeClr>
                </a:solidFill>
                <a:ea typeface="Open Sans"/>
                <a:cs typeface="Open Sans"/>
              </a:rPr>
              <a:t>Passer le relais </a:t>
            </a:r>
            <a:r>
              <a:rPr lang="fr-FR" sz="1200">
                <a:solidFill>
                  <a:schemeClr val="accent1">
                    <a:lumMod val="75000"/>
                  </a:schemeClr>
                </a:solidFill>
                <a:ea typeface="Open Sans"/>
                <a:cs typeface="Open Sans"/>
              </a:rPr>
              <a:t>à </a:t>
            </a:r>
            <a:r>
              <a:rPr lang="fr-FR" sz="1200" u="sng">
                <a:solidFill>
                  <a:schemeClr val="accent1">
                    <a:lumMod val="75000"/>
                  </a:schemeClr>
                </a:solidFill>
                <a:ea typeface="Open Sans"/>
                <a:cs typeface="Open Sans"/>
              </a:rPr>
              <a:t>l’usager pour qu’il se connecte et (co-)remplisse les informations du DUA</a:t>
            </a:r>
            <a:endParaRPr lang="fr-FR" sz="1200">
              <a:solidFill>
                <a:schemeClr val="accent1">
                  <a:lumMod val="75000"/>
                </a:schemeClr>
              </a:solidFill>
              <a:ea typeface="Open Sans"/>
              <a:cs typeface="Open Sans"/>
            </a:endParaRPr>
          </a:p>
          <a:p>
            <a:pPr algn="just">
              <a:spcAft>
                <a:spcPts val="300"/>
              </a:spcAft>
              <a:defRPr/>
            </a:pPr>
            <a:r>
              <a:rPr lang="fr-FR" sz="1200">
                <a:solidFill>
                  <a:schemeClr val="accent1">
                    <a:lumMod val="75000"/>
                  </a:schemeClr>
                </a:solidFill>
                <a:ea typeface="Open Sans"/>
                <a:cs typeface="Open Sans"/>
              </a:rPr>
              <a:t>Affiche la procédure en PDF à distribuer à l’usager pour lui permettre de se connecter à son espace ViaTrajectoire.</a:t>
            </a:r>
            <a:endParaRPr/>
          </a:p>
        </p:txBody>
      </p:sp>
      <p:pic>
        <p:nvPicPr>
          <p:cNvPr id="23" name="Image 22"/>
          <p:cNvPicPr>
            <a:picLocks noChangeAspect="1"/>
          </p:cNvPicPr>
          <p:nvPr/>
        </p:nvPicPr>
        <p:blipFill>
          <a:blip r:embed="rId8"/>
          <a:stretch/>
        </p:blipFill>
        <p:spPr bwMode="auto">
          <a:xfrm>
            <a:off x="6746345" y="2447334"/>
            <a:ext cx="2303716" cy="180690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6" name="Image 25"/>
          <p:cNvPicPr>
            <a:picLocks noChangeAspect="1"/>
          </p:cNvPicPr>
          <p:nvPr/>
        </p:nvPicPr>
        <p:blipFill>
          <a:blip r:embed="rId9"/>
          <a:stretch/>
        </p:blipFill>
        <p:spPr bwMode="auto">
          <a:xfrm>
            <a:off x="6717323" y="4548587"/>
            <a:ext cx="2339903" cy="893857"/>
          </a:xfrm>
          <a:prstGeom prst="rect">
            <a:avLst/>
          </a:prstGeom>
          <a:effectLst>
            <a:outerShdw blurRad="50800" dist="38100" dir="2700000" algn="tl" rotWithShape="0">
              <a:prstClr val="black">
                <a:alpha val="40000"/>
              </a:prstClr>
            </a:outerShdw>
          </a:effectLst>
        </p:spPr>
      </p:pic>
      <p:sp>
        <p:nvSpPr>
          <p:cNvPr id="247794227" name="object 13"/>
          <p:cNvSpPr txBox="1">
            <a:spLocks noGrp="1"/>
          </p:cNvSpPr>
          <p:nvPr>
            <p:ph type="sldNum" sz="quarter" idx="7"/>
          </p:nvPr>
        </p:nvSpPr>
        <p:spPr bwMode="auto">
          <a:xfrm>
            <a:off x="8560408" y="6400800"/>
            <a:ext cx="433287" cy="265789"/>
          </a:xfrm>
          <a:prstGeom prst="rect">
            <a:avLst/>
          </a:prstGeom>
        </p:spPr>
        <p:txBody>
          <a:bodyPr vert="horz" wrap="square" lIns="0" tIns="0" rIns="0" bIns="0" rtlCol="0">
            <a:spAutoFit/>
          </a:bodyPr>
          <a:lstStyle/>
          <a:p>
            <a:pPr marL="164464">
              <a:lnSpc>
                <a:spcPts val="2089"/>
              </a:lnSpc>
              <a:defRPr/>
            </a:pPr>
            <a:fld id="{D52FA741-93EA-3314-400B-EF5176EB5A97}" type="slidenum">
              <a:rPr spc="-49"/>
              <a:t>25</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3" name="Image 22"/>
          <p:cNvPicPr>
            <a:picLocks noChangeAspect="1"/>
          </p:cNvPicPr>
          <p:nvPr/>
        </p:nvPicPr>
        <p:blipFill>
          <a:blip r:embed="rId3"/>
          <a:stretch/>
        </p:blipFill>
        <p:spPr bwMode="auto">
          <a:xfrm>
            <a:off x="88569" y="2413373"/>
            <a:ext cx="8903032" cy="2643439"/>
          </a:xfrm>
          <a:prstGeom prst="rect">
            <a:avLst/>
          </a:prstGeom>
        </p:spPr>
      </p:pic>
      <p:sp>
        <p:nvSpPr>
          <p:cNvPr id="6" name="Rectangle 5"/>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p:nvPr>
        </p:nvSpPr>
        <p:spPr bwMode="auto">
          <a:xfrm>
            <a:off x="817168" y="457200"/>
            <a:ext cx="7493609" cy="492443"/>
          </a:xfrm>
        </p:spPr>
        <p:txBody>
          <a:bodyPr/>
          <a:lstStyle/>
          <a:p>
            <a:pPr>
              <a:defRPr/>
            </a:pPr>
            <a:r>
              <a:rPr lang="fr-FR">
                <a:solidFill>
                  <a:schemeClr val="accent4">
                    <a:lumMod val="40000"/>
                    <a:lumOff val="60000"/>
                  </a:schemeClr>
                </a:solidFill>
              </a:rPr>
              <a:t>Gérer et suivre les DUA récupérés</a:t>
            </a:r>
            <a:endParaRPr/>
          </a:p>
        </p:txBody>
      </p:sp>
      <p:pic>
        <p:nvPicPr>
          <p:cNvPr id="3" name="Image 2"/>
          <p:cNvPicPr>
            <a:picLocks noChangeAspect="1"/>
          </p:cNvPicPr>
          <p:nvPr/>
        </p:nvPicPr>
        <p:blipFill>
          <a:blip r:embed="rId4"/>
          <a:stretch/>
        </p:blipFill>
        <p:spPr bwMode="auto">
          <a:xfrm>
            <a:off x="6944007" y="992843"/>
            <a:ext cx="1773770" cy="971718"/>
          </a:xfrm>
          <a:prstGeom prst="rect">
            <a:avLst/>
          </a:prstGeom>
        </p:spPr>
      </p:pic>
      <p:sp>
        <p:nvSpPr>
          <p:cNvPr id="4" name="Rectangle 3"/>
          <p:cNvSpPr/>
          <p:nvPr/>
        </p:nvSpPr>
        <p:spPr bwMode="auto">
          <a:xfrm>
            <a:off x="7803377" y="949641"/>
            <a:ext cx="914400" cy="2395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6"/>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9" name="object 8"/>
          <p:cNvPicPr/>
          <p:nvPr/>
        </p:nvPicPr>
        <p:blipFill>
          <a:blip r:embed="rId5">
            <a:lum bright="70000" contrast="-70000"/>
          </a:blip>
          <a:stretch/>
        </p:blipFill>
        <p:spPr bwMode="auto">
          <a:xfrm>
            <a:off x="88569" y="476734"/>
            <a:ext cx="599116" cy="569866"/>
          </a:xfrm>
          <a:prstGeom prst="rect">
            <a:avLst/>
          </a:prstGeom>
        </p:spPr>
      </p:pic>
      <p:sp>
        <p:nvSpPr>
          <p:cNvPr id="10" name="Rectangle 9"/>
          <p:cNvSpPr/>
          <p:nvPr/>
        </p:nvSpPr>
        <p:spPr bwMode="auto">
          <a:xfrm>
            <a:off x="3505199" y="2514600"/>
            <a:ext cx="2305254" cy="236988"/>
          </a:xfrm>
          <a:prstGeom prst="rect">
            <a:avLst/>
          </a:prstGeom>
          <a:solidFill>
            <a:schemeClr val="bg1"/>
          </a:solidFill>
          <a:ln w="19050" cap="flat" cmpd="sng" algn="ctr">
            <a:solidFill>
              <a:srgbClr val="85BFED"/>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spAutoFit/>
          </a:bodyPr>
          <a:lstStyle/>
          <a:p>
            <a:pPr algn="r" defTabSz="975345">
              <a:spcBef>
                <a:spcPts val="0"/>
              </a:spcBef>
              <a:defRPr/>
            </a:pPr>
            <a:r>
              <a:rPr lang="fr-FR" sz="900" b="1">
                <a:solidFill>
                  <a:schemeClr val="tx2">
                    <a:lumMod val="75000"/>
                  </a:schemeClr>
                </a:solidFill>
                <a:latin typeface="+mn-lt"/>
              </a:rPr>
              <a:t>Filtrage possible en fonction de la recherche </a:t>
            </a:r>
            <a:endParaRPr lang="fr-FR" sz="900">
              <a:solidFill>
                <a:schemeClr val="tx2">
                  <a:lumMod val="75000"/>
                </a:schemeClr>
              </a:solidFill>
              <a:latin typeface="+mn-lt"/>
            </a:endParaRPr>
          </a:p>
        </p:txBody>
      </p:sp>
      <p:cxnSp>
        <p:nvCxnSpPr>
          <p:cNvPr id="11" name="Connecteur droit avec flèche 10"/>
          <p:cNvCxnSpPr>
            <a:cxnSpLocks/>
          </p:cNvCxnSpPr>
          <p:nvPr/>
        </p:nvCxnSpPr>
        <p:spPr bwMode="auto">
          <a:xfrm flipH="1">
            <a:off x="2971800" y="2633093"/>
            <a:ext cx="533400" cy="0"/>
          </a:xfrm>
          <a:prstGeom prst="straightConnector1">
            <a:avLst/>
          </a:prstGeom>
          <a:noFill/>
          <a:ln w="19050">
            <a:solidFill>
              <a:srgbClr val="85BFED"/>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Connecteur droit avec flèche 12"/>
          <p:cNvCxnSpPr>
            <a:cxnSpLocks/>
          </p:cNvCxnSpPr>
          <p:nvPr/>
        </p:nvCxnSpPr>
        <p:spPr bwMode="auto">
          <a:xfrm flipH="1">
            <a:off x="2971800" y="2633093"/>
            <a:ext cx="533400" cy="338706"/>
          </a:xfrm>
          <a:prstGeom prst="straightConnector1">
            <a:avLst/>
          </a:prstGeom>
          <a:noFill/>
          <a:ln w="19050">
            <a:solidFill>
              <a:srgbClr val="85BFED"/>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bwMode="auto">
          <a:xfrm>
            <a:off x="-12002" y="3581400"/>
            <a:ext cx="829171" cy="1475412"/>
          </a:xfrm>
          <a:prstGeom prst="rect">
            <a:avLst/>
          </a:prstGeom>
          <a:noFill/>
          <a:ln w="28575">
            <a:solidFill>
              <a:srgbClr val="E4004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400" b="0" i="0" u="none" strike="noStrike" cap="none" spc="0">
              <a:ln>
                <a:noFill/>
              </a:ln>
              <a:solidFill>
                <a:srgbClr val="E40046"/>
              </a:solidFill>
              <a:ea typeface="+mn-ea"/>
              <a:cs typeface="+mn-cs"/>
            </a:endParaRPr>
          </a:p>
        </p:txBody>
      </p:sp>
      <p:sp>
        <p:nvSpPr>
          <p:cNvPr id="25" name="Rectangle 24"/>
          <p:cNvSpPr/>
          <p:nvPr/>
        </p:nvSpPr>
        <p:spPr bwMode="auto">
          <a:xfrm>
            <a:off x="990600" y="3581400"/>
            <a:ext cx="1828800" cy="1475412"/>
          </a:xfrm>
          <a:prstGeom prst="rect">
            <a:avLst/>
          </a:prstGeom>
          <a:noFill/>
          <a:ln w="28575">
            <a:solidFill>
              <a:srgbClr val="E4004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400" b="0" i="0" u="none" strike="noStrike" cap="none" spc="0">
              <a:ln>
                <a:noFill/>
              </a:ln>
              <a:solidFill>
                <a:srgbClr val="E40046"/>
              </a:solidFill>
              <a:ea typeface="+mn-ea"/>
              <a:cs typeface="+mn-cs"/>
            </a:endParaRPr>
          </a:p>
        </p:txBody>
      </p:sp>
      <p:sp>
        <p:nvSpPr>
          <p:cNvPr id="26" name="Rectangle 25"/>
          <p:cNvSpPr/>
          <p:nvPr/>
        </p:nvSpPr>
        <p:spPr bwMode="auto">
          <a:xfrm>
            <a:off x="3429000" y="3581400"/>
            <a:ext cx="228600" cy="1475412"/>
          </a:xfrm>
          <a:prstGeom prst="rect">
            <a:avLst/>
          </a:prstGeom>
          <a:noFill/>
          <a:ln w="28575">
            <a:solidFill>
              <a:srgbClr val="E4004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400" b="0" i="0" u="none" strike="noStrike" cap="none" spc="0">
              <a:ln>
                <a:noFill/>
              </a:ln>
              <a:solidFill>
                <a:srgbClr val="E40046"/>
              </a:solidFill>
              <a:ea typeface="+mn-ea"/>
              <a:cs typeface="+mn-cs"/>
            </a:endParaRPr>
          </a:p>
        </p:txBody>
      </p:sp>
      <p:sp>
        <p:nvSpPr>
          <p:cNvPr id="27" name="Rectangle 26"/>
          <p:cNvSpPr/>
          <p:nvPr/>
        </p:nvSpPr>
        <p:spPr bwMode="auto">
          <a:xfrm>
            <a:off x="3657600" y="3581400"/>
            <a:ext cx="533400" cy="1475412"/>
          </a:xfrm>
          <a:prstGeom prst="rect">
            <a:avLst/>
          </a:prstGeom>
          <a:noFill/>
          <a:ln w="28575">
            <a:solidFill>
              <a:srgbClr val="E4004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400" b="0" i="0" u="none" strike="noStrike" cap="none" spc="0">
              <a:ln>
                <a:noFill/>
              </a:ln>
              <a:solidFill>
                <a:srgbClr val="E40046"/>
              </a:solidFill>
              <a:ea typeface="+mn-ea"/>
              <a:cs typeface="+mn-cs"/>
            </a:endParaRPr>
          </a:p>
        </p:txBody>
      </p:sp>
      <p:sp>
        <p:nvSpPr>
          <p:cNvPr id="28" name="Rectangle 27"/>
          <p:cNvSpPr/>
          <p:nvPr/>
        </p:nvSpPr>
        <p:spPr bwMode="auto">
          <a:xfrm>
            <a:off x="4186388" y="3581400"/>
            <a:ext cx="353697" cy="1475412"/>
          </a:xfrm>
          <a:prstGeom prst="rect">
            <a:avLst/>
          </a:prstGeom>
          <a:noFill/>
          <a:ln w="28575">
            <a:solidFill>
              <a:srgbClr val="E4004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400" b="0" i="0" u="none" strike="noStrike" cap="none" spc="0">
              <a:ln>
                <a:noFill/>
              </a:ln>
              <a:solidFill>
                <a:srgbClr val="E40046"/>
              </a:solidFill>
              <a:ea typeface="+mn-ea"/>
              <a:cs typeface="+mn-cs"/>
            </a:endParaRPr>
          </a:p>
        </p:txBody>
      </p:sp>
      <p:sp>
        <p:nvSpPr>
          <p:cNvPr id="29" name="Rectangle 28"/>
          <p:cNvSpPr/>
          <p:nvPr/>
        </p:nvSpPr>
        <p:spPr bwMode="auto">
          <a:xfrm>
            <a:off x="5524500" y="3581400"/>
            <a:ext cx="571499" cy="1475412"/>
          </a:xfrm>
          <a:prstGeom prst="rect">
            <a:avLst/>
          </a:prstGeom>
          <a:noFill/>
          <a:ln w="28575">
            <a:solidFill>
              <a:srgbClr val="E4004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400" b="0" i="0" u="none" strike="noStrike" cap="none" spc="0">
              <a:ln>
                <a:noFill/>
              </a:ln>
              <a:solidFill>
                <a:srgbClr val="E40046"/>
              </a:solidFill>
              <a:ea typeface="+mn-ea"/>
              <a:cs typeface="+mn-cs"/>
            </a:endParaRPr>
          </a:p>
        </p:txBody>
      </p:sp>
      <p:sp>
        <p:nvSpPr>
          <p:cNvPr id="30" name="Rectangle 29"/>
          <p:cNvSpPr/>
          <p:nvPr/>
        </p:nvSpPr>
        <p:spPr bwMode="auto">
          <a:xfrm>
            <a:off x="8763001" y="3581400"/>
            <a:ext cx="228600" cy="1475412"/>
          </a:xfrm>
          <a:prstGeom prst="rect">
            <a:avLst/>
          </a:prstGeom>
          <a:noFill/>
          <a:ln w="28575">
            <a:solidFill>
              <a:srgbClr val="E4004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400" b="0" i="0" u="none" strike="noStrike" cap="none" spc="0">
              <a:ln>
                <a:noFill/>
              </a:ln>
              <a:solidFill>
                <a:srgbClr val="E40046"/>
              </a:solidFill>
              <a:ea typeface="+mn-ea"/>
              <a:cs typeface="+mn-cs"/>
            </a:endParaRPr>
          </a:p>
        </p:txBody>
      </p:sp>
      <p:cxnSp>
        <p:nvCxnSpPr>
          <p:cNvPr id="32" name="Connecteur droit avec flèche 31"/>
          <p:cNvCxnSpPr>
            <a:cxnSpLocks/>
            <a:stCxn id="24" idx="2"/>
          </p:cNvCxnSpPr>
          <p:nvPr/>
        </p:nvCxnSpPr>
        <p:spPr bwMode="auto">
          <a:xfrm flipH="1">
            <a:off x="402582" y="5056812"/>
            <a:ext cx="1" cy="277188"/>
          </a:xfrm>
          <a:prstGeom prst="straightConnector1">
            <a:avLst/>
          </a:prstGeom>
          <a:ln>
            <a:solidFill>
              <a:srgbClr val="E4004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cxnSpLocks/>
          </p:cNvCxnSpPr>
          <p:nvPr/>
        </p:nvCxnSpPr>
        <p:spPr bwMode="auto">
          <a:xfrm flipH="1">
            <a:off x="1888480" y="5070618"/>
            <a:ext cx="1" cy="277188"/>
          </a:xfrm>
          <a:prstGeom prst="straightConnector1">
            <a:avLst/>
          </a:prstGeom>
          <a:ln>
            <a:solidFill>
              <a:srgbClr val="E4004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cxnSpLocks/>
          </p:cNvCxnSpPr>
          <p:nvPr/>
        </p:nvCxnSpPr>
        <p:spPr bwMode="auto">
          <a:xfrm flipH="1">
            <a:off x="3430885" y="5084424"/>
            <a:ext cx="1" cy="277188"/>
          </a:xfrm>
          <a:prstGeom prst="straightConnector1">
            <a:avLst/>
          </a:prstGeom>
          <a:ln>
            <a:solidFill>
              <a:srgbClr val="E4004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cxnSpLocks/>
          </p:cNvCxnSpPr>
          <p:nvPr/>
        </p:nvCxnSpPr>
        <p:spPr bwMode="auto">
          <a:xfrm flipH="1">
            <a:off x="3922435" y="5070618"/>
            <a:ext cx="1" cy="277188"/>
          </a:xfrm>
          <a:prstGeom prst="straightConnector1">
            <a:avLst/>
          </a:prstGeom>
          <a:ln>
            <a:solidFill>
              <a:srgbClr val="E4004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cxnSpLocks/>
          </p:cNvCxnSpPr>
          <p:nvPr/>
        </p:nvCxnSpPr>
        <p:spPr bwMode="auto">
          <a:xfrm flipH="1">
            <a:off x="4413984" y="5084424"/>
            <a:ext cx="1" cy="277188"/>
          </a:xfrm>
          <a:prstGeom prst="straightConnector1">
            <a:avLst/>
          </a:prstGeom>
          <a:ln>
            <a:solidFill>
              <a:srgbClr val="E4004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cxnSpLocks/>
          </p:cNvCxnSpPr>
          <p:nvPr/>
        </p:nvCxnSpPr>
        <p:spPr bwMode="auto">
          <a:xfrm flipH="1">
            <a:off x="5810249" y="5055936"/>
            <a:ext cx="1" cy="277188"/>
          </a:xfrm>
          <a:prstGeom prst="straightConnector1">
            <a:avLst/>
          </a:prstGeom>
          <a:ln>
            <a:solidFill>
              <a:srgbClr val="E4004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cxnSpLocks/>
          </p:cNvCxnSpPr>
          <p:nvPr/>
        </p:nvCxnSpPr>
        <p:spPr bwMode="auto">
          <a:xfrm flipH="1">
            <a:off x="8877301" y="5084424"/>
            <a:ext cx="1" cy="277188"/>
          </a:xfrm>
          <a:prstGeom prst="straightConnector1">
            <a:avLst/>
          </a:prstGeom>
          <a:ln>
            <a:solidFill>
              <a:srgbClr val="E40046"/>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bwMode="auto">
          <a:xfrm>
            <a:off x="106329" y="5361611"/>
            <a:ext cx="728599" cy="584775"/>
          </a:xfrm>
          <a:prstGeom prst="rect">
            <a:avLst/>
          </a:prstGeom>
          <a:noFill/>
        </p:spPr>
        <p:txBody>
          <a:bodyPr wrap="square" rtlCol="0">
            <a:spAutoFit/>
          </a:bodyPr>
          <a:lstStyle/>
          <a:p>
            <a:pPr>
              <a:defRPr/>
            </a:pPr>
            <a:r>
              <a:rPr lang="fr-FR" sz="800" i="1">
                <a:solidFill>
                  <a:srgbClr val="E40046"/>
                </a:solidFill>
                <a:latin typeface="Arial MT"/>
              </a:rPr>
              <a:t>N°individu (à utiliser pour la connexion)</a:t>
            </a:r>
            <a:endParaRPr/>
          </a:p>
        </p:txBody>
      </p:sp>
      <p:sp>
        <p:nvSpPr>
          <p:cNvPr id="41" name="ZoneTexte 40"/>
          <p:cNvSpPr txBox="1"/>
          <p:nvPr/>
        </p:nvSpPr>
        <p:spPr bwMode="auto">
          <a:xfrm>
            <a:off x="1566784" y="5361611"/>
            <a:ext cx="728599" cy="338554"/>
          </a:xfrm>
          <a:prstGeom prst="rect">
            <a:avLst/>
          </a:prstGeom>
          <a:noFill/>
        </p:spPr>
        <p:txBody>
          <a:bodyPr wrap="square" rtlCol="0">
            <a:spAutoFit/>
          </a:bodyPr>
          <a:lstStyle/>
          <a:p>
            <a:pPr>
              <a:defRPr/>
            </a:pPr>
            <a:r>
              <a:rPr lang="fr-FR" sz="800" i="1">
                <a:solidFill>
                  <a:srgbClr val="E40046"/>
                </a:solidFill>
                <a:latin typeface="Arial MT"/>
              </a:rPr>
              <a:t>Identité de l’usager</a:t>
            </a:r>
            <a:endParaRPr/>
          </a:p>
        </p:txBody>
      </p:sp>
      <p:sp>
        <p:nvSpPr>
          <p:cNvPr id="42" name="ZoneTexte 41"/>
          <p:cNvSpPr txBox="1"/>
          <p:nvPr/>
        </p:nvSpPr>
        <p:spPr bwMode="auto">
          <a:xfrm>
            <a:off x="3634637" y="5396317"/>
            <a:ext cx="728599" cy="338554"/>
          </a:xfrm>
          <a:prstGeom prst="rect">
            <a:avLst/>
          </a:prstGeom>
          <a:noFill/>
        </p:spPr>
        <p:txBody>
          <a:bodyPr wrap="square" rtlCol="0">
            <a:spAutoFit/>
          </a:bodyPr>
          <a:lstStyle/>
          <a:p>
            <a:pPr>
              <a:defRPr/>
            </a:pPr>
            <a:r>
              <a:rPr lang="fr-FR" sz="800" i="1">
                <a:solidFill>
                  <a:srgbClr val="E40046"/>
                </a:solidFill>
                <a:latin typeface="Arial MT"/>
              </a:rPr>
              <a:t>Usager connecté</a:t>
            </a:r>
            <a:endParaRPr/>
          </a:p>
        </p:txBody>
      </p:sp>
      <p:sp>
        <p:nvSpPr>
          <p:cNvPr id="44" name="ZoneTexte 43"/>
          <p:cNvSpPr txBox="1"/>
          <p:nvPr/>
        </p:nvSpPr>
        <p:spPr bwMode="auto">
          <a:xfrm>
            <a:off x="3238499" y="5359707"/>
            <a:ext cx="424458" cy="457560"/>
          </a:xfrm>
          <a:prstGeom prst="rect">
            <a:avLst/>
          </a:prstGeom>
          <a:noFill/>
        </p:spPr>
        <p:txBody>
          <a:bodyPr wrap="square" rtlCol="0">
            <a:spAutoFit/>
          </a:bodyPr>
          <a:lstStyle/>
          <a:p>
            <a:pPr>
              <a:defRPr/>
            </a:pPr>
            <a:r>
              <a:rPr lang="fr-FR" sz="800" i="1" u="none">
                <a:solidFill>
                  <a:srgbClr val="E40046"/>
                </a:solidFill>
                <a:latin typeface="Arial MT"/>
              </a:rPr>
              <a:t>État</a:t>
            </a:r>
            <a:endParaRPr/>
          </a:p>
          <a:p>
            <a:pPr>
              <a:defRPr/>
            </a:pPr>
            <a:r>
              <a:rPr lang="fr-FR" sz="800" i="1">
                <a:solidFill>
                  <a:srgbClr val="E40046"/>
                </a:solidFill>
                <a:latin typeface="Arial MT"/>
              </a:rPr>
              <a:t>du</a:t>
            </a:r>
            <a:endParaRPr/>
          </a:p>
          <a:p>
            <a:pPr>
              <a:defRPr/>
            </a:pPr>
            <a:r>
              <a:rPr lang="fr-FR" sz="800" i="1">
                <a:solidFill>
                  <a:srgbClr val="E40046"/>
                </a:solidFill>
                <a:latin typeface="Arial MT"/>
              </a:rPr>
              <a:t>DUA </a:t>
            </a:r>
            <a:endParaRPr/>
          </a:p>
        </p:txBody>
      </p:sp>
      <p:sp>
        <p:nvSpPr>
          <p:cNvPr id="45" name="ZoneTexte 44"/>
          <p:cNvSpPr txBox="1"/>
          <p:nvPr/>
        </p:nvSpPr>
        <p:spPr bwMode="auto">
          <a:xfrm>
            <a:off x="4108772" y="5358238"/>
            <a:ext cx="728599" cy="461665"/>
          </a:xfrm>
          <a:prstGeom prst="rect">
            <a:avLst/>
          </a:prstGeom>
          <a:noFill/>
        </p:spPr>
        <p:txBody>
          <a:bodyPr wrap="square" rtlCol="0">
            <a:spAutoFit/>
          </a:bodyPr>
          <a:lstStyle/>
          <a:p>
            <a:pPr algn="ctr">
              <a:defRPr/>
            </a:pPr>
            <a:r>
              <a:rPr lang="fr-FR" sz="800" i="1">
                <a:solidFill>
                  <a:srgbClr val="E40046"/>
                </a:solidFill>
                <a:latin typeface="Arial MT"/>
              </a:rPr>
              <a:t>Unité où se trouve le dossier </a:t>
            </a:r>
            <a:endParaRPr/>
          </a:p>
        </p:txBody>
      </p:sp>
      <p:sp>
        <p:nvSpPr>
          <p:cNvPr id="46" name="ZoneTexte 45"/>
          <p:cNvSpPr txBox="1"/>
          <p:nvPr/>
        </p:nvSpPr>
        <p:spPr bwMode="auto">
          <a:xfrm>
            <a:off x="5552744" y="5334763"/>
            <a:ext cx="728599" cy="461665"/>
          </a:xfrm>
          <a:prstGeom prst="rect">
            <a:avLst/>
          </a:prstGeom>
          <a:noFill/>
        </p:spPr>
        <p:txBody>
          <a:bodyPr wrap="square" rtlCol="0">
            <a:spAutoFit/>
          </a:bodyPr>
          <a:lstStyle/>
          <a:p>
            <a:pPr>
              <a:defRPr/>
            </a:pPr>
            <a:r>
              <a:rPr lang="fr-FR" sz="800" i="1">
                <a:solidFill>
                  <a:srgbClr val="E40046"/>
                </a:solidFill>
                <a:latin typeface="Arial MT"/>
              </a:rPr>
              <a:t>Date de dernière mise à jour </a:t>
            </a:r>
            <a:endParaRPr/>
          </a:p>
        </p:txBody>
      </p:sp>
      <p:sp>
        <p:nvSpPr>
          <p:cNvPr id="47" name="ZoneTexte 46"/>
          <p:cNvSpPr txBox="1"/>
          <p:nvPr/>
        </p:nvSpPr>
        <p:spPr bwMode="auto">
          <a:xfrm>
            <a:off x="8513001" y="5396318"/>
            <a:ext cx="728599" cy="338554"/>
          </a:xfrm>
          <a:prstGeom prst="rect">
            <a:avLst/>
          </a:prstGeom>
          <a:noFill/>
        </p:spPr>
        <p:txBody>
          <a:bodyPr wrap="square" rtlCol="0">
            <a:spAutoFit/>
          </a:bodyPr>
          <a:lstStyle/>
          <a:p>
            <a:pPr algn="ctr">
              <a:defRPr/>
            </a:pPr>
            <a:r>
              <a:rPr lang="fr-FR" sz="800" i="1">
                <a:solidFill>
                  <a:srgbClr val="E40046"/>
                </a:solidFill>
                <a:latin typeface="Arial MT"/>
              </a:rPr>
              <a:t>Accéder au DUA</a:t>
            </a:r>
            <a:endParaRPr/>
          </a:p>
        </p:txBody>
      </p:sp>
      <p:sp>
        <p:nvSpPr>
          <p:cNvPr id="1619907554" name="object 13"/>
          <p:cNvSpPr txBox="1">
            <a:spLocks noGrp="1"/>
          </p:cNvSpPr>
          <p:nvPr>
            <p:ph type="sldNum" sz="quarter" idx="7"/>
          </p:nvPr>
        </p:nvSpPr>
        <p:spPr bwMode="auto">
          <a:xfrm>
            <a:off x="8560408" y="6400800"/>
            <a:ext cx="433287" cy="265789"/>
          </a:xfrm>
          <a:prstGeom prst="rect">
            <a:avLst/>
          </a:prstGeom>
        </p:spPr>
        <p:txBody>
          <a:bodyPr vert="horz" wrap="square" lIns="0" tIns="0" rIns="0" bIns="0" rtlCol="0">
            <a:spAutoFit/>
          </a:bodyPr>
          <a:lstStyle/>
          <a:p>
            <a:pPr marL="164464">
              <a:lnSpc>
                <a:spcPts val="2089"/>
              </a:lnSpc>
              <a:defRPr/>
            </a:pPr>
            <a:fld id="{24109711-4792-15CE-FAFD-B89717A69EE1}" type="slidenum">
              <a:rPr spc="-49"/>
              <a:t>26</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p:nvPr>
        </p:nvSpPr>
        <p:spPr bwMode="auto">
          <a:xfrm>
            <a:off x="817168" y="457200"/>
            <a:ext cx="7493609" cy="984885"/>
          </a:xfrm>
        </p:spPr>
        <p:txBody>
          <a:bodyPr/>
          <a:lstStyle/>
          <a:p>
            <a:pPr>
              <a:defRPr/>
            </a:pPr>
            <a:r>
              <a:rPr lang="fr-FR">
                <a:solidFill>
                  <a:schemeClr val="accent4">
                    <a:lumMod val="40000"/>
                    <a:lumOff val="60000"/>
                  </a:schemeClr>
                </a:solidFill>
              </a:rPr>
              <a:t>Gérer les dossiers uniques de demande d’admission (DUA)</a:t>
            </a:r>
            <a:endParaRPr/>
          </a:p>
        </p:txBody>
      </p:sp>
      <p:pic>
        <p:nvPicPr>
          <p:cNvPr id="3" name="Image 2"/>
          <p:cNvPicPr>
            <a:picLocks noChangeAspect="1"/>
          </p:cNvPicPr>
          <p:nvPr/>
        </p:nvPicPr>
        <p:blipFill>
          <a:blip r:embed="rId3"/>
          <a:stretch/>
        </p:blipFill>
        <p:spPr bwMode="auto">
          <a:xfrm>
            <a:off x="6944007" y="992843"/>
            <a:ext cx="1773770" cy="971718"/>
          </a:xfrm>
          <a:prstGeom prst="rect">
            <a:avLst/>
          </a:prstGeom>
        </p:spPr>
      </p:pic>
      <p:sp>
        <p:nvSpPr>
          <p:cNvPr id="4" name="Rectangle 3"/>
          <p:cNvSpPr/>
          <p:nvPr/>
        </p:nvSpPr>
        <p:spPr bwMode="auto">
          <a:xfrm>
            <a:off x="7803377" y="949641"/>
            <a:ext cx="914400" cy="2395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6"/>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9" name="object 8"/>
          <p:cNvPicPr/>
          <p:nvPr/>
        </p:nvPicPr>
        <p:blipFill>
          <a:blip r:embed="rId4">
            <a:lum bright="70000" contrast="-70000"/>
          </a:blip>
          <a:stretch/>
        </p:blipFill>
        <p:spPr bwMode="auto">
          <a:xfrm>
            <a:off x="88569" y="476734"/>
            <a:ext cx="599116" cy="569866"/>
          </a:xfrm>
          <a:prstGeom prst="rect">
            <a:avLst/>
          </a:prstGeom>
        </p:spPr>
      </p:pic>
      <p:pic>
        <p:nvPicPr>
          <p:cNvPr id="27" name="Image 26"/>
          <p:cNvPicPr>
            <a:picLocks noChangeAspect="1"/>
          </p:cNvPicPr>
          <p:nvPr/>
        </p:nvPicPr>
        <p:blipFill>
          <a:blip r:embed="rId5"/>
          <a:srcRect t="42423"/>
          <a:stretch/>
        </p:blipFill>
        <p:spPr bwMode="auto">
          <a:xfrm>
            <a:off x="9525" y="2066377"/>
            <a:ext cx="8903032" cy="1522014"/>
          </a:xfrm>
          <a:prstGeom prst="rect">
            <a:avLst/>
          </a:prstGeom>
        </p:spPr>
      </p:pic>
      <p:pic>
        <p:nvPicPr>
          <p:cNvPr id="28" name="Image 27"/>
          <p:cNvPicPr>
            <a:picLocks noChangeAspect="1"/>
          </p:cNvPicPr>
          <p:nvPr/>
        </p:nvPicPr>
        <p:blipFill>
          <a:blip r:embed="rId6"/>
          <a:stretch/>
        </p:blipFill>
        <p:spPr bwMode="auto">
          <a:xfrm>
            <a:off x="2012949" y="4346037"/>
            <a:ext cx="289585" cy="297206"/>
          </a:xfrm>
          <a:prstGeom prst="rect">
            <a:avLst/>
          </a:prstGeom>
        </p:spPr>
      </p:pic>
      <p:pic>
        <p:nvPicPr>
          <p:cNvPr id="29" name="Image 28"/>
          <p:cNvPicPr>
            <a:picLocks noChangeAspect="1"/>
          </p:cNvPicPr>
          <p:nvPr/>
        </p:nvPicPr>
        <p:blipFill>
          <a:blip r:embed="rId7"/>
          <a:stretch/>
        </p:blipFill>
        <p:spPr bwMode="auto">
          <a:xfrm>
            <a:off x="2047241" y="4071959"/>
            <a:ext cx="220999" cy="266723"/>
          </a:xfrm>
          <a:prstGeom prst="rect">
            <a:avLst/>
          </a:prstGeom>
        </p:spPr>
      </p:pic>
      <p:sp>
        <p:nvSpPr>
          <p:cNvPr id="30" name="ZoneTexte 29"/>
          <p:cNvSpPr txBox="1"/>
          <p:nvPr/>
        </p:nvSpPr>
        <p:spPr bwMode="auto">
          <a:xfrm>
            <a:off x="2192108" y="4038600"/>
            <a:ext cx="1447800" cy="600164"/>
          </a:xfrm>
          <a:prstGeom prst="rect">
            <a:avLst/>
          </a:prstGeom>
          <a:noFill/>
        </p:spPr>
        <p:txBody>
          <a:bodyPr wrap="square" rtlCol="0">
            <a:spAutoFit/>
          </a:bodyPr>
          <a:lstStyle/>
          <a:p>
            <a:pPr>
              <a:defRPr/>
            </a:pPr>
            <a:r>
              <a:rPr lang="fr-FR" sz="1100">
                <a:solidFill>
                  <a:schemeClr val="accent1">
                    <a:lumMod val="75000"/>
                  </a:schemeClr>
                </a:solidFill>
                <a:latin typeface="Arial MT"/>
                <a:cs typeface="Arial"/>
              </a:rPr>
              <a:t>: DUA INCOMPLET</a:t>
            </a:r>
            <a:endParaRPr/>
          </a:p>
          <a:p>
            <a:pPr>
              <a:defRPr/>
            </a:pPr>
            <a:endParaRPr lang="fr-FR" sz="1100">
              <a:solidFill>
                <a:schemeClr val="accent1">
                  <a:lumMod val="75000"/>
                </a:schemeClr>
              </a:solidFill>
              <a:latin typeface="Arial MT"/>
              <a:cs typeface="Arial"/>
            </a:endParaRPr>
          </a:p>
          <a:p>
            <a:pPr>
              <a:defRPr/>
            </a:pPr>
            <a:r>
              <a:rPr lang="fr-FR" sz="1100">
                <a:solidFill>
                  <a:schemeClr val="accent1">
                    <a:lumMod val="75000"/>
                  </a:schemeClr>
                </a:solidFill>
                <a:latin typeface="Arial MT"/>
                <a:cs typeface="Arial"/>
              </a:rPr>
              <a:t>: DUA COMPLET </a:t>
            </a:r>
            <a:endParaRPr/>
          </a:p>
        </p:txBody>
      </p:sp>
      <p:sp>
        <p:nvSpPr>
          <p:cNvPr id="31" name="Rectangle à coins arrondis 30"/>
          <p:cNvSpPr/>
          <p:nvPr/>
        </p:nvSpPr>
        <p:spPr bwMode="auto">
          <a:xfrm>
            <a:off x="1893170" y="3926615"/>
            <a:ext cx="1752599" cy="771984"/>
          </a:xfrm>
          <a:prstGeom prst="roundRect">
            <a:avLst>
              <a:gd name="adj" fmla="val 16667"/>
            </a:avLst>
          </a:prstGeom>
          <a:noFill/>
          <a:ln w="952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4" name="ZoneTexte 33"/>
          <p:cNvSpPr txBox="1"/>
          <p:nvPr/>
        </p:nvSpPr>
        <p:spPr bwMode="auto">
          <a:xfrm>
            <a:off x="3879848" y="3930279"/>
            <a:ext cx="1600201" cy="1615827"/>
          </a:xfrm>
          <a:prstGeom prst="rect">
            <a:avLst/>
          </a:prstGeom>
          <a:noFill/>
        </p:spPr>
        <p:txBody>
          <a:bodyPr wrap="square" rtlCol="0">
            <a:spAutoFit/>
          </a:bodyPr>
          <a:lstStyle/>
          <a:p>
            <a:pPr>
              <a:defRPr/>
            </a:pPr>
            <a:endParaRPr lang="fr-FR" sz="1100">
              <a:solidFill>
                <a:schemeClr val="accent1">
                  <a:lumMod val="75000"/>
                </a:schemeClr>
              </a:solidFill>
              <a:latin typeface="Arial MT"/>
              <a:cs typeface="Arial"/>
            </a:endParaRPr>
          </a:p>
          <a:p>
            <a:pPr>
              <a:defRPr/>
            </a:pPr>
            <a:r>
              <a:rPr lang="fr-FR" sz="1100">
                <a:solidFill>
                  <a:schemeClr val="accent1">
                    <a:lumMod val="75000"/>
                  </a:schemeClr>
                </a:solidFill>
                <a:latin typeface="Arial MT"/>
                <a:cs typeface="Arial"/>
              </a:rPr>
              <a:t>  : L’usager s’est connecté à son espace particulier</a:t>
            </a:r>
            <a:endParaRPr/>
          </a:p>
          <a:p>
            <a:pPr>
              <a:defRPr/>
            </a:pPr>
            <a:endParaRPr lang="fr-FR" sz="1100">
              <a:solidFill>
                <a:schemeClr val="accent1">
                  <a:lumMod val="75000"/>
                </a:schemeClr>
              </a:solidFill>
              <a:latin typeface="Arial MT"/>
              <a:cs typeface="Arial"/>
            </a:endParaRPr>
          </a:p>
          <a:p>
            <a:pPr>
              <a:defRPr/>
            </a:pPr>
            <a:r>
              <a:rPr lang="fr-FR" sz="1100">
                <a:solidFill>
                  <a:schemeClr val="accent1">
                    <a:lumMod val="75000"/>
                  </a:schemeClr>
                </a:solidFill>
                <a:latin typeface="Arial MT"/>
                <a:cs typeface="Arial"/>
              </a:rPr>
              <a:t>Pas de coche: L’usager ne s’est pas connecté par le biais de l’espace particulier</a:t>
            </a:r>
            <a:endParaRPr/>
          </a:p>
        </p:txBody>
      </p:sp>
      <p:sp>
        <p:nvSpPr>
          <p:cNvPr id="35" name="Rectangle à coins arrondis 34"/>
          <p:cNvSpPr/>
          <p:nvPr/>
        </p:nvSpPr>
        <p:spPr bwMode="auto">
          <a:xfrm>
            <a:off x="3727449" y="3926614"/>
            <a:ext cx="1752599" cy="1864585"/>
          </a:xfrm>
          <a:prstGeom prst="roundRect">
            <a:avLst>
              <a:gd name="adj" fmla="val 16667"/>
            </a:avLst>
          </a:prstGeom>
          <a:noFill/>
          <a:ln w="952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6" name="Connecteur en arc 35"/>
          <p:cNvCxnSpPr>
            <a:cxnSpLocks/>
            <a:endCxn id="31" idx="0"/>
          </p:cNvCxnSpPr>
          <p:nvPr/>
        </p:nvCxnSpPr>
        <p:spPr bwMode="auto">
          <a:xfrm rot="10800000" flipV="1">
            <a:off x="2769470" y="3588391"/>
            <a:ext cx="735730" cy="33822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en arc 37"/>
          <p:cNvCxnSpPr>
            <a:cxnSpLocks/>
            <a:endCxn id="35" idx="0"/>
          </p:cNvCxnSpPr>
          <p:nvPr/>
        </p:nvCxnSpPr>
        <p:spPr bwMode="auto">
          <a:xfrm>
            <a:off x="3727449" y="3588391"/>
            <a:ext cx="876299" cy="33822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Image 39"/>
          <p:cNvPicPr>
            <a:picLocks noChangeAspect="1"/>
          </p:cNvPicPr>
          <p:nvPr/>
        </p:nvPicPr>
        <p:blipFill>
          <a:blip r:embed="rId8"/>
          <a:stretch/>
        </p:blipFill>
        <p:spPr bwMode="auto">
          <a:xfrm>
            <a:off x="3829534" y="4129103"/>
            <a:ext cx="161948" cy="209579"/>
          </a:xfrm>
          <a:prstGeom prst="rect">
            <a:avLst/>
          </a:prstGeom>
        </p:spPr>
      </p:pic>
      <p:sp>
        <p:nvSpPr>
          <p:cNvPr id="1869897766" name="object 13"/>
          <p:cNvSpPr txBox="1">
            <a:spLocks noGrp="1"/>
          </p:cNvSpPr>
          <p:nvPr>
            <p:ph type="sldNum" sz="quarter" idx="7"/>
          </p:nvPr>
        </p:nvSpPr>
        <p:spPr bwMode="auto">
          <a:xfrm>
            <a:off x="8560408" y="6400800"/>
            <a:ext cx="433287" cy="265789"/>
          </a:xfrm>
          <a:prstGeom prst="rect">
            <a:avLst/>
          </a:prstGeom>
        </p:spPr>
        <p:txBody>
          <a:bodyPr vert="horz" wrap="square" lIns="0" tIns="0" rIns="0" bIns="0" rtlCol="0">
            <a:spAutoFit/>
          </a:bodyPr>
          <a:lstStyle/>
          <a:p>
            <a:pPr marL="164464">
              <a:lnSpc>
                <a:spcPts val="2089"/>
              </a:lnSpc>
              <a:defRPr/>
            </a:pPr>
            <a:fld id="{D866A437-2499-E5AB-65A4-C3A0AAA3097D}" type="slidenum">
              <a:rPr spc="-49"/>
              <a:t>27</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tangle 14"/>
          <p:cNvSpPr/>
          <p:nvPr/>
        </p:nvSpPr>
        <p:spPr bwMode="auto">
          <a:xfrm>
            <a:off x="5998648" y="5867399"/>
            <a:ext cx="2632062" cy="826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6" name="Rectangle 5"/>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p:nvPr>
        </p:nvSpPr>
        <p:spPr bwMode="auto">
          <a:xfrm>
            <a:off x="817168" y="457200"/>
            <a:ext cx="7493609" cy="984885"/>
          </a:xfrm>
        </p:spPr>
        <p:txBody>
          <a:bodyPr/>
          <a:lstStyle/>
          <a:p>
            <a:pPr>
              <a:defRPr/>
            </a:pPr>
            <a:r>
              <a:rPr lang="fr-FR">
                <a:solidFill>
                  <a:schemeClr val="accent4">
                    <a:lumMod val="40000"/>
                    <a:lumOff val="60000"/>
                  </a:schemeClr>
                </a:solidFill>
              </a:rPr>
              <a:t>Gérer les dossiers uniques de demande d’admission (DUA)</a:t>
            </a:r>
            <a:endParaRPr/>
          </a:p>
        </p:txBody>
      </p:sp>
      <p:pic>
        <p:nvPicPr>
          <p:cNvPr id="3" name="Image 2"/>
          <p:cNvPicPr>
            <a:picLocks noChangeAspect="1"/>
          </p:cNvPicPr>
          <p:nvPr/>
        </p:nvPicPr>
        <p:blipFill>
          <a:blip r:embed="rId3"/>
          <a:stretch/>
        </p:blipFill>
        <p:spPr bwMode="auto">
          <a:xfrm>
            <a:off x="6944007" y="992843"/>
            <a:ext cx="1773770" cy="971718"/>
          </a:xfrm>
          <a:prstGeom prst="rect">
            <a:avLst/>
          </a:prstGeom>
        </p:spPr>
      </p:pic>
      <p:sp>
        <p:nvSpPr>
          <p:cNvPr id="4" name="Rectangle 3"/>
          <p:cNvSpPr/>
          <p:nvPr/>
        </p:nvSpPr>
        <p:spPr bwMode="auto">
          <a:xfrm>
            <a:off x="7803377" y="949641"/>
            <a:ext cx="914400" cy="2395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6"/>
          <p:cNvSpPr/>
          <p:nvPr/>
        </p:nvSpPr>
        <p:spPr bwMode="auto">
          <a:xfrm>
            <a:off x="9525" y="353127"/>
            <a:ext cx="717607" cy="855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9" name="object 8"/>
          <p:cNvPicPr/>
          <p:nvPr/>
        </p:nvPicPr>
        <p:blipFill>
          <a:blip r:embed="rId4">
            <a:lum bright="70000" contrast="-70000"/>
          </a:blip>
          <a:stretch/>
        </p:blipFill>
        <p:spPr bwMode="auto">
          <a:xfrm>
            <a:off x="88569" y="476734"/>
            <a:ext cx="599116" cy="569866"/>
          </a:xfrm>
          <a:prstGeom prst="rect">
            <a:avLst/>
          </a:prstGeom>
        </p:spPr>
      </p:pic>
      <p:cxnSp>
        <p:nvCxnSpPr>
          <p:cNvPr id="19" name="Connecteur droit avec flèche 18"/>
          <p:cNvCxnSpPr>
            <a:cxnSpLocks/>
          </p:cNvCxnSpPr>
          <p:nvPr/>
        </p:nvCxnSpPr>
        <p:spPr bwMode="auto">
          <a:xfrm>
            <a:off x="304800" y="3276600"/>
            <a:ext cx="0" cy="452944"/>
          </a:xfrm>
          <a:prstGeom prst="straightConnector1">
            <a:avLst/>
          </a:prstGeom>
          <a:noFill/>
          <a:ln w="19050">
            <a:solidFill>
              <a:srgbClr val="85BFED"/>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12" name="Image 11"/>
          <p:cNvPicPr>
            <a:picLocks noChangeAspect="1"/>
          </p:cNvPicPr>
          <p:nvPr/>
        </p:nvPicPr>
        <p:blipFill>
          <a:blip r:embed="rId5"/>
          <a:stretch/>
        </p:blipFill>
        <p:spPr bwMode="auto">
          <a:xfrm>
            <a:off x="88569" y="3813182"/>
            <a:ext cx="6167714" cy="1048870"/>
          </a:xfrm>
          <a:prstGeom prst="rect">
            <a:avLst/>
          </a:prstGeom>
        </p:spPr>
      </p:pic>
      <p:pic>
        <p:nvPicPr>
          <p:cNvPr id="14" name="Image 13"/>
          <p:cNvPicPr>
            <a:picLocks noChangeAspect="1"/>
          </p:cNvPicPr>
          <p:nvPr/>
        </p:nvPicPr>
        <p:blipFill>
          <a:blip r:embed="rId6"/>
          <a:stretch/>
        </p:blipFill>
        <p:spPr bwMode="auto">
          <a:xfrm>
            <a:off x="687685" y="5379914"/>
            <a:ext cx="7984220" cy="1196091"/>
          </a:xfrm>
          <a:prstGeom prst="rect">
            <a:avLst/>
          </a:prstGeom>
          <a:ln>
            <a:solidFill>
              <a:srgbClr val="85BFED"/>
            </a:solidFill>
          </a:ln>
        </p:spPr>
      </p:pic>
      <p:cxnSp>
        <p:nvCxnSpPr>
          <p:cNvPr id="24" name="Connecteur droit avec flèche 23"/>
          <p:cNvCxnSpPr>
            <a:cxnSpLocks/>
          </p:cNvCxnSpPr>
          <p:nvPr/>
        </p:nvCxnSpPr>
        <p:spPr bwMode="auto">
          <a:xfrm>
            <a:off x="2877118" y="5079369"/>
            <a:ext cx="0" cy="300544"/>
          </a:xfrm>
          <a:prstGeom prst="straightConnector1">
            <a:avLst/>
          </a:prstGeom>
          <a:noFill/>
          <a:ln w="19050">
            <a:solidFill>
              <a:srgbClr val="85BFED"/>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26" name="Image 25"/>
          <p:cNvPicPr>
            <a:picLocks noChangeAspect="1"/>
          </p:cNvPicPr>
          <p:nvPr/>
        </p:nvPicPr>
        <p:blipFill>
          <a:blip r:embed="rId7">
            <a:duotone>
              <a:schemeClr val="accent1">
                <a:shade val="45000"/>
                <a:satMod val="135000"/>
              </a:schemeClr>
              <a:prstClr val="white"/>
            </a:duotone>
          </a:blip>
          <a:stretch/>
        </p:blipFill>
        <p:spPr bwMode="auto">
          <a:xfrm rot="16705832" flipH="1">
            <a:off x="2515404" y="4632799"/>
            <a:ext cx="346322" cy="432557"/>
          </a:xfrm>
          <a:prstGeom prst="rect">
            <a:avLst/>
          </a:prstGeom>
        </p:spPr>
      </p:pic>
      <p:pic>
        <p:nvPicPr>
          <p:cNvPr id="27" name="Image 26"/>
          <p:cNvPicPr>
            <a:picLocks noChangeAspect="1"/>
          </p:cNvPicPr>
          <p:nvPr/>
        </p:nvPicPr>
        <p:blipFill>
          <a:blip r:embed="rId8"/>
          <a:srcRect t="42423"/>
          <a:stretch/>
        </p:blipFill>
        <p:spPr bwMode="auto">
          <a:xfrm>
            <a:off x="9525" y="2066377"/>
            <a:ext cx="8903032" cy="1522014"/>
          </a:xfrm>
          <a:prstGeom prst="rect">
            <a:avLst/>
          </a:prstGeom>
        </p:spPr>
      </p:pic>
      <p:sp>
        <p:nvSpPr>
          <p:cNvPr id="16" name="Rectangle 15"/>
          <p:cNvSpPr/>
          <p:nvPr/>
        </p:nvSpPr>
        <p:spPr bwMode="auto">
          <a:xfrm>
            <a:off x="2062935" y="5838298"/>
            <a:ext cx="571499" cy="737706"/>
          </a:xfrm>
          <a:prstGeom prst="rect">
            <a:avLst/>
          </a:prstGeom>
          <a:noFill/>
          <a:ln w="28575">
            <a:solidFill>
              <a:srgbClr val="E4004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400" b="0" i="0" u="none" strike="noStrike" cap="none" spc="0">
              <a:ln>
                <a:noFill/>
              </a:ln>
              <a:solidFill>
                <a:srgbClr val="E40046"/>
              </a:solidFill>
              <a:ea typeface="+mn-ea"/>
              <a:cs typeface="+mn-cs"/>
            </a:endParaRPr>
          </a:p>
        </p:txBody>
      </p:sp>
      <p:pic>
        <p:nvPicPr>
          <p:cNvPr id="17" name="Image 16"/>
          <p:cNvPicPr>
            <a:picLocks noChangeAspect="1"/>
          </p:cNvPicPr>
          <p:nvPr/>
        </p:nvPicPr>
        <p:blipFill>
          <a:blip r:embed="rId7">
            <a:duotone>
              <a:schemeClr val="accent1">
                <a:shade val="45000"/>
                <a:satMod val="135000"/>
              </a:schemeClr>
              <a:prstClr val="white"/>
            </a:duotone>
          </a:blip>
          <a:stretch/>
        </p:blipFill>
        <p:spPr bwMode="auto">
          <a:xfrm rot="378082">
            <a:off x="289449" y="3367644"/>
            <a:ext cx="160797" cy="270855"/>
          </a:xfrm>
          <a:prstGeom prst="rect">
            <a:avLst/>
          </a:prstGeom>
        </p:spPr>
      </p:pic>
      <p:sp>
        <p:nvSpPr>
          <p:cNvPr id="1670086623" name="object 13"/>
          <p:cNvSpPr txBox="1">
            <a:spLocks noGrp="1"/>
          </p:cNvSpPr>
          <p:nvPr>
            <p:ph type="sldNum" sz="quarter" idx="7"/>
          </p:nvPr>
        </p:nvSpPr>
        <p:spPr bwMode="auto">
          <a:xfrm>
            <a:off x="8560408" y="6400800"/>
            <a:ext cx="433287" cy="265789"/>
          </a:xfrm>
          <a:prstGeom prst="rect">
            <a:avLst/>
          </a:prstGeom>
        </p:spPr>
        <p:txBody>
          <a:bodyPr vert="horz" wrap="square" lIns="0" tIns="0" rIns="0" bIns="0" rtlCol="0">
            <a:spAutoFit/>
          </a:bodyPr>
          <a:lstStyle/>
          <a:p>
            <a:pPr marL="164464">
              <a:lnSpc>
                <a:spcPts val="2089"/>
              </a:lnSpc>
              <a:defRPr/>
            </a:pPr>
            <a:fld id="{C8767784-E67F-E83A-B8AB-62C76FA842C1}" type="slidenum">
              <a:rPr spc="-49"/>
              <a:t>28</a:t>
            </a:fld>
            <a:endParaRPr spc="-49"/>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0" y="0"/>
            <a:ext cx="9144000" cy="220979"/>
            <a:chOff x="0" y="0"/>
            <a:chExt cx="9144000" cy="220979"/>
          </a:xfrm>
        </p:grpSpPr>
        <p:sp>
          <p:nvSpPr>
            <p:cNvPr id="3" name="object 3"/>
            <p:cNvSpPr/>
            <p:nvPr/>
          </p:nvSpPr>
          <p:spPr bwMode="auto">
            <a:xfrm>
              <a:off x="0" y="0"/>
              <a:ext cx="9144000" cy="119380"/>
            </a:xfrm>
            <a:custGeom>
              <a:avLst/>
              <a:gdLst/>
              <a:ahLst/>
              <a:cxnLst/>
              <a:rect l="l" t="t" r="r" b="b"/>
              <a:pathLst>
                <a:path w="9144000" h="119380" extrusionOk="0">
                  <a:moveTo>
                    <a:pt x="9144000" y="0"/>
                  </a:moveTo>
                  <a:lnTo>
                    <a:pt x="0" y="0"/>
                  </a:lnTo>
                  <a:lnTo>
                    <a:pt x="0" y="118872"/>
                  </a:lnTo>
                  <a:lnTo>
                    <a:pt x="9144000" y="118872"/>
                  </a:lnTo>
                  <a:lnTo>
                    <a:pt x="9144000" y="0"/>
                  </a:lnTo>
                  <a:close/>
                </a:path>
              </a:pathLst>
            </a:custGeom>
            <a:solidFill>
              <a:srgbClr val="6D368B"/>
            </a:solidFill>
          </p:spPr>
          <p:txBody>
            <a:bodyPr wrap="square" lIns="0" tIns="0" rIns="0" bIns="0" rtlCol="0"/>
            <a:lstStyle/>
            <a:p>
              <a:pPr>
                <a:defRPr/>
              </a:pPr>
              <a:endParaRPr/>
            </a:p>
          </p:txBody>
        </p:sp>
        <p:sp>
          <p:nvSpPr>
            <p:cNvPr id="4" name="object 4"/>
            <p:cNvSpPr/>
            <p:nvPr/>
          </p:nvSpPr>
          <p:spPr bwMode="auto">
            <a:xfrm>
              <a:off x="0" y="102107"/>
              <a:ext cx="3456940" cy="119380"/>
            </a:xfrm>
            <a:custGeom>
              <a:avLst/>
              <a:gdLst/>
              <a:ahLst/>
              <a:cxnLst/>
              <a:rect l="l" t="t" r="r" b="b"/>
              <a:pathLst>
                <a:path w="3456940" h="119379" extrusionOk="0">
                  <a:moveTo>
                    <a:pt x="3456432" y="0"/>
                  </a:moveTo>
                  <a:lnTo>
                    <a:pt x="0" y="0"/>
                  </a:lnTo>
                  <a:lnTo>
                    <a:pt x="0" y="118872"/>
                  </a:lnTo>
                  <a:lnTo>
                    <a:pt x="3456432" y="118872"/>
                  </a:lnTo>
                  <a:lnTo>
                    <a:pt x="3456432" y="0"/>
                  </a:lnTo>
                  <a:close/>
                </a:path>
              </a:pathLst>
            </a:custGeom>
            <a:solidFill>
              <a:srgbClr val="E40046"/>
            </a:solidFill>
          </p:spPr>
          <p:txBody>
            <a:bodyPr wrap="square" lIns="0" tIns="0" rIns="0" bIns="0" rtlCol="0"/>
            <a:lstStyle/>
            <a:p>
              <a:pPr>
                <a:defRPr/>
              </a:pPr>
              <a:endParaRPr/>
            </a:p>
          </p:txBody>
        </p:sp>
      </p:grpSp>
      <p:sp>
        <p:nvSpPr>
          <p:cNvPr id="5" name="object 5"/>
          <p:cNvSpPr/>
          <p:nvPr/>
        </p:nvSpPr>
        <p:spPr bwMode="auto">
          <a:xfrm>
            <a:off x="0" y="6752843"/>
            <a:ext cx="9144000" cy="105410"/>
          </a:xfrm>
          <a:custGeom>
            <a:avLst/>
            <a:gdLst/>
            <a:ahLst/>
            <a:cxnLst/>
            <a:rect l="l" t="t" r="r" b="b"/>
            <a:pathLst>
              <a:path w="9144000" h="105409" extrusionOk="0">
                <a:moveTo>
                  <a:pt x="9144000" y="0"/>
                </a:moveTo>
                <a:lnTo>
                  <a:pt x="0" y="0"/>
                </a:lnTo>
                <a:lnTo>
                  <a:pt x="0" y="105156"/>
                </a:lnTo>
                <a:lnTo>
                  <a:pt x="9144000" y="105156"/>
                </a:lnTo>
                <a:lnTo>
                  <a:pt x="9144000" y="0"/>
                </a:lnTo>
                <a:close/>
              </a:path>
            </a:pathLst>
          </a:custGeom>
          <a:solidFill>
            <a:srgbClr val="90B91E"/>
          </a:solidFill>
        </p:spPr>
        <p:txBody>
          <a:bodyPr wrap="square" lIns="0" tIns="0" rIns="0" bIns="0" rtlCol="0"/>
          <a:lstStyle/>
          <a:p>
            <a:pPr>
              <a:defRPr/>
            </a:pPr>
            <a:endParaRPr/>
          </a:p>
        </p:txBody>
      </p:sp>
      <p:pic>
        <p:nvPicPr>
          <p:cNvPr id="6" name="object 6"/>
          <p:cNvPicPr/>
          <p:nvPr/>
        </p:nvPicPr>
        <p:blipFill>
          <a:blip r:embed="rId3"/>
          <a:stretch/>
        </p:blipFill>
        <p:spPr bwMode="auto">
          <a:xfrm>
            <a:off x="8360902" y="131776"/>
            <a:ext cx="774811" cy="1083256"/>
          </a:xfrm>
          <a:prstGeom prst="rect">
            <a:avLst/>
          </a:prstGeom>
        </p:spPr>
      </p:pic>
      <p:pic>
        <p:nvPicPr>
          <p:cNvPr id="7" name="object 7"/>
          <p:cNvPicPr/>
          <p:nvPr/>
        </p:nvPicPr>
        <p:blipFill>
          <a:blip r:embed="rId4"/>
          <a:stretch/>
        </p:blipFill>
        <p:spPr bwMode="auto">
          <a:xfrm>
            <a:off x="6587696" y="6341918"/>
            <a:ext cx="1924259" cy="378229"/>
          </a:xfrm>
          <a:prstGeom prst="rect">
            <a:avLst/>
          </a:prstGeom>
        </p:spPr>
      </p:pic>
      <p:sp>
        <p:nvSpPr>
          <p:cNvPr id="8" name="object 8"/>
          <p:cNvSpPr txBox="1">
            <a:spLocks noGrp="1"/>
          </p:cNvSpPr>
          <p:nvPr>
            <p:ph type="title"/>
          </p:nvPr>
        </p:nvSpPr>
        <p:spPr bwMode="auto">
          <a:xfrm>
            <a:off x="1728470" y="2763265"/>
            <a:ext cx="7386320" cy="1243930"/>
          </a:xfrm>
          <a:prstGeom prst="rect">
            <a:avLst/>
          </a:prstGeom>
        </p:spPr>
        <p:txBody>
          <a:bodyPr vert="horz" wrap="square" lIns="0" tIns="12700" rIns="0" bIns="0" rtlCol="0">
            <a:spAutoFit/>
          </a:bodyPr>
          <a:lstStyle/>
          <a:p>
            <a:pPr marL="12700" algn="ctr">
              <a:lnSpc>
                <a:spcPct val="100000"/>
              </a:lnSpc>
              <a:spcBef>
                <a:spcPts val="100"/>
              </a:spcBef>
              <a:defRPr/>
            </a:pPr>
            <a:r>
              <a:rPr lang="fr-FR" sz="4000">
                <a:solidFill>
                  <a:schemeClr val="accent1">
                    <a:lumMod val="75000"/>
                  </a:schemeClr>
                </a:solidFill>
              </a:rPr>
              <a:t>L’ACCES AU </a:t>
            </a:r>
            <a:r>
              <a:rPr lang="fr-FR" sz="4000" b="1">
                <a:solidFill>
                  <a:schemeClr val="accent1">
                    <a:lumMod val="75000"/>
                  </a:schemeClr>
                </a:solidFill>
              </a:rPr>
              <a:t>DUA</a:t>
            </a:r>
            <a:r>
              <a:rPr lang="fr-FR" sz="4000">
                <a:solidFill>
                  <a:schemeClr val="accent1">
                    <a:lumMod val="75000"/>
                  </a:schemeClr>
                </a:solidFill>
              </a:rPr>
              <a:t> PAR L’USAGER</a:t>
            </a:r>
            <a:endParaRPr sz="4000">
              <a:solidFill>
                <a:schemeClr val="accent1">
                  <a:lumMod val="75000"/>
                </a:schemeClr>
              </a:solidFill>
            </a:endParaRPr>
          </a:p>
        </p:txBody>
      </p:sp>
      <p:sp>
        <p:nvSpPr>
          <p:cNvPr id="17" name="object 17"/>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25"/>
              <a:t>29</a:t>
            </a:fld>
            <a:endParaRPr spc="-25"/>
          </a:p>
        </p:txBody>
      </p:sp>
      <p:pic>
        <p:nvPicPr>
          <p:cNvPr id="11" name="Image 10"/>
          <p:cNvPicPr>
            <a:picLocks noChangeAspect="1"/>
          </p:cNvPicPr>
          <p:nvPr/>
        </p:nvPicPr>
        <p:blipFill>
          <a:blip r:embed="rId5">
            <a:duotone>
              <a:schemeClr val="accent5">
                <a:shade val="45000"/>
                <a:satMod val="135000"/>
              </a:schemeClr>
              <a:prstClr val="white"/>
            </a:duotone>
          </a:blip>
          <a:stretch/>
        </p:blipFill>
        <p:spPr bwMode="auto">
          <a:xfrm>
            <a:off x="204470" y="2514600"/>
            <a:ext cx="1776730" cy="1776730"/>
          </a:xfrm>
          <a:prstGeom prst="rect">
            <a:avLst/>
          </a:prstGeom>
        </p:spPr>
      </p:pic>
      <p:sp>
        <p:nvSpPr>
          <p:cNvPr id="9" name="Rectangle 8"/>
          <p:cNvSpPr/>
          <p:nvPr/>
        </p:nvSpPr>
        <p:spPr bwMode="auto">
          <a:xfrm>
            <a:off x="76200" y="381000"/>
            <a:ext cx="838200" cy="834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0" y="0"/>
            <a:ext cx="9144000" cy="220979"/>
            <a:chOff x="0" y="0"/>
            <a:chExt cx="9144000" cy="220979"/>
          </a:xfrm>
        </p:grpSpPr>
        <p:sp>
          <p:nvSpPr>
            <p:cNvPr id="3" name="object 3"/>
            <p:cNvSpPr/>
            <p:nvPr/>
          </p:nvSpPr>
          <p:spPr bwMode="auto">
            <a:xfrm>
              <a:off x="0" y="0"/>
              <a:ext cx="9144000" cy="119380"/>
            </a:xfrm>
            <a:custGeom>
              <a:avLst/>
              <a:gdLst/>
              <a:ahLst/>
              <a:cxnLst/>
              <a:rect l="l" t="t" r="r" b="b"/>
              <a:pathLst>
                <a:path w="9144000" h="119380" extrusionOk="0">
                  <a:moveTo>
                    <a:pt x="9144000" y="0"/>
                  </a:moveTo>
                  <a:lnTo>
                    <a:pt x="0" y="0"/>
                  </a:lnTo>
                  <a:lnTo>
                    <a:pt x="0" y="118872"/>
                  </a:lnTo>
                  <a:lnTo>
                    <a:pt x="9144000" y="118872"/>
                  </a:lnTo>
                  <a:lnTo>
                    <a:pt x="9144000" y="0"/>
                  </a:lnTo>
                  <a:close/>
                </a:path>
              </a:pathLst>
            </a:custGeom>
            <a:solidFill>
              <a:srgbClr val="6D368B"/>
            </a:solidFill>
          </p:spPr>
          <p:txBody>
            <a:bodyPr wrap="square" lIns="0" tIns="0" rIns="0" bIns="0" rtlCol="0"/>
            <a:lstStyle/>
            <a:p>
              <a:pPr>
                <a:defRPr/>
              </a:pPr>
              <a:endParaRPr/>
            </a:p>
          </p:txBody>
        </p:sp>
        <p:sp>
          <p:nvSpPr>
            <p:cNvPr id="4" name="object 4"/>
            <p:cNvSpPr/>
            <p:nvPr/>
          </p:nvSpPr>
          <p:spPr bwMode="auto">
            <a:xfrm>
              <a:off x="0" y="102107"/>
              <a:ext cx="3456940" cy="119380"/>
            </a:xfrm>
            <a:custGeom>
              <a:avLst/>
              <a:gdLst/>
              <a:ahLst/>
              <a:cxnLst/>
              <a:rect l="l" t="t" r="r" b="b"/>
              <a:pathLst>
                <a:path w="3456940" h="119379" extrusionOk="0">
                  <a:moveTo>
                    <a:pt x="3456432" y="0"/>
                  </a:moveTo>
                  <a:lnTo>
                    <a:pt x="0" y="0"/>
                  </a:lnTo>
                  <a:lnTo>
                    <a:pt x="0" y="118872"/>
                  </a:lnTo>
                  <a:lnTo>
                    <a:pt x="3456432" y="118872"/>
                  </a:lnTo>
                  <a:lnTo>
                    <a:pt x="3456432" y="0"/>
                  </a:lnTo>
                  <a:close/>
                </a:path>
              </a:pathLst>
            </a:custGeom>
            <a:solidFill>
              <a:srgbClr val="E40046"/>
            </a:solidFill>
          </p:spPr>
          <p:txBody>
            <a:bodyPr wrap="square" lIns="0" tIns="0" rIns="0" bIns="0" rtlCol="0"/>
            <a:lstStyle/>
            <a:p>
              <a:pPr>
                <a:defRPr/>
              </a:pPr>
              <a:endParaRPr/>
            </a:p>
          </p:txBody>
        </p:sp>
      </p:grpSp>
      <p:sp>
        <p:nvSpPr>
          <p:cNvPr id="5" name="object 5"/>
          <p:cNvSpPr/>
          <p:nvPr/>
        </p:nvSpPr>
        <p:spPr bwMode="auto">
          <a:xfrm>
            <a:off x="0" y="6752843"/>
            <a:ext cx="9144000" cy="105410"/>
          </a:xfrm>
          <a:custGeom>
            <a:avLst/>
            <a:gdLst/>
            <a:ahLst/>
            <a:cxnLst/>
            <a:rect l="l" t="t" r="r" b="b"/>
            <a:pathLst>
              <a:path w="9144000" h="105409" extrusionOk="0">
                <a:moveTo>
                  <a:pt x="9144000" y="0"/>
                </a:moveTo>
                <a:lnTo>
                  <a:pt x="0" y="0"/>
                </a:lnTo>
                <a:lnTo>
                  <a:pt x="0" y="105156"/>
                </a:lnTo>
                <a:lnTo>
                  <a:pt x="9144000" y="105156"/>
                </a:lnTo>
                <a:lnTo>
                  <a:pt x="9144000" y="0"/>
                </a:lnTo>
                <a:close/>
              </a:path>
            </a:pathLst>
          </a:custGeom>
          <a:solidFill>
            <a:srgbClr val="90B91E"/>
          </a:solidFill>
        </p:spPr>
        <p:txBody>
          <a:bodyPr wrap="square" lIns="0" tIns="0" rIns="0" bIns="0" rtlCol="0"/>
          <a:lstStyle/>
          <a:p>
            <a:pPr>
              <a:defRPr/>
            </a:pPr>
            <a:endParaRPr/>
          </a:p>
        </p:txBody>
      </p:sp>
      <p:pic>
        <p:nvPicPr>
          <p:cNvPr id="6" name="object 6"/>
          <p:cNvPicPr/>
          <p:nvPr/>
        </p:nvPicPr>
        <p:blipFill>
          <a:blip r:embed="rId3"/>
          <a:stretch/>
        </p:blipFill>
        <p:spPr bwMode="auto">
          <a:xfrm>
            <a:off x="8348471" y="123444"/>
            <a:ext cx="795527" cy="1095755"/>
          </a:xfrm>
          <a:prstGeom prst="rect">
            <a:avLst/>
          </a:prstGeom>
        </p:spPr>
      </p:pic>
      <p:pic>
        <p:nvPicPr>
          <p:cNvPr id="7" name="object 7"/>
          <p:cNvPicPr/>
          <p:nvPr/>
        </p:nvPicPr>
        <p:blipFill>
          <a:blip r:embed="rId4"/>
          <a:stretch/>
        </p:blipFill>
        <p:spPr bwMode="auto">
          <a:xfrm>
            <a:off x="6566916" y="6316979"/>
            <a:ext cx="1949196" cy="411479"/>
          </a:xfrm>
          <a:prstGeom prst="rect">
            <a:avLst/>
          </a:prstGeom>
        </p:spPr>
      </p:pic>
      <p:pic>
        <p:nvPicPr>
          <p:cNvPr id="8" name="object 8"/>
          <p:cNvPicPr/>
          <p:nvPr/>
        </p:nvPicPr>
        <p:blipFill>
          <a:blip r:embed="rId5">
            <a:lum bright="70000" contrast="-70000"/>
          </a:blip>
          <a:stretch/>
        </p:blipFill>
        <p:spPr bwMode="auto">
          <a:xfrm>
            <a:off x="79247" y="377582"/>
            <a:ext cx="667512" cy="591312"/>
          </a:xfrm>
          <a:prstGeom prst="rect">
            <a:avLst/>
          </a:prstGeom>
        </p:spPr>
      </p:pic>
      <p:sp>
        <p:nvSpPr>
          <p:cNvPr id="9" name="object 9"/>
          <p:cNvSpPr txBox="1">
            <a:spLocks noGrp="1"/>
          </p:cNvSpPr>
          <p:nvPr>
            <p:ph type="title"/>
          </p:nvPr>
        </p:nvSpPr>
        <p:spPr bwMode="auto">
          <a:xfrm>
            <a:off x="825195" y="244297"/>
            <a:ext cx="7369809" cy="677621"/>
          </a:xfrm>
          <a:prstGeom prst="rect">
            <a:avLst/>
          </a:prstGeom>
        </p:spPr>
        <p:txBody>
          <a:bodyPr vert="horz" wrap="square" lIns="0" tIns="183388" rIns="0" bIns="0" rtlCol="0">
            <a:spAutoFit/>
          </a:bodyPr>
          <a:lstStyle/>
          <a:p>
            <a:pPr marL="12065">
              <a:lnSpc>
                <a:spcPct val="100000"/>
              </a:lnSpc>
              <a:spcBef>
                <a:spcPts val="105"/>
              </a:spcBef>
              <a:defRPr/>
            </a:pPr>
            <a:r>
              <a:rPr>
                <a:solidFill>
                  <a:schemeClr val="accent4">
                    <a:lumMod val="40000"/>
                    <a:lumOff val="60000"/>
                  </a:schemeClr>
                </a:solidFill>
              </a:rPr>
              <a:t>L’animation</a:t>
            </a:r>
            <a:r>
              <a:rPr spc="-145">
                <a:solidFill>
                  <a:schemeClr val="accent4">
                    <a:lumMod val="40000"/>
                    <a:lumOff val="60000"/>
                  </a:schemeClr>
                </a:solidFill>
              </a:rPr>
              <a:t> </a:t>
            </a:r>
            <a:r>
              <a:rPr>
                <a:solidFill>
                  <a:schemeClr val="accent4">
                    <a:lumMod val="40000"/>
                    <a:lumOff val="60000"/>
                  </a:schemeClr>
                </a:solidFill>
              </a:rPr>
              <a:t>du</a:t>
            </a:r>
            <a:r>
              <a:rPr spc="-120">
                <a:solidFill>
                  <a:schemeClr val="accent4">
                    <a:lumMod val="40000"/>
                    <a:lumOff val="60000"/>
                  </a:schemeClr>
                </a:solidFill>
              </a:rPr>
              <a:t> </a:t>
            </a:r>
            <a:r>
              <a:rPr spc="-10">
                <a:solidFill>
                  <a:schemeClr val="accent4">
                    <a:lumMod val="40000"/>
                    <a:lumOff val="60000"/>
                  </a:schemeClr>
                </a:solidFill>
              </a:rPr>
              <a:t>webinaire</a:t>
            </a:r>
            <a:endParaRPr/>
          </a:p>
        </p:txBody>
      </p:sp>
      <p:sp>
        <p:nvSpPr>
          <p:cNvPr id="10" name="object 10"/>
          <p:cNvSpPr txBox="1"/>
          <p:nvPr/>
        </p:nvSpPr>
        <p:spPr bwMode="auto">
          <a:xfrm>
            <a:off x="16164" y="2748786"/>
            <a:ext cx="2597785" cy="1093470"/>
          </a:xfrm>
          <a:prstGeom prst="rect">
            <a:avLst/>
          </a:prstGeom>
        </p:spPr>
        <p:txBody>
          <a:bodyPr vert="horz" wrap="square" lIns="0" tIns="104139" rIns="0" bIns="0" rtlCol="0">
            <a:spAutoFit/>
          </a:bodyPr>
          <a:lstStyle/>
          <a:p>
            <a:pPr marR="5080" algn="ctr">
              <a:lnSpc>
                <a:spcPct val="100000"/>
              </a:lnSpc>
              <a:spcBef>
                <a:spcPts val="819"/>
              </a:spcBef>
              <a:defRPr/>
            </a:pPr>
            <a:r>
              <a:rPr sz="1700" b="1">
                <a:solidFill>
                  <a:srgbClr val="E40046"/>
                </a:solidFill>
                <a:latin typeface="Arial"/>
                <a:cs typeface="Arial"/>
              </a:rPr>
              <a:t>Sandrine</a:t>
            </a:r>
            <a:r>
              <a:rPr sz="1700" b="1" spc="-110">
                <a:solidFill>
                  <a:srgbClr val="E40046"/>
                </a:solidFill>
                <a:latin typeface="Arial"/>
                <a:cs typeface="Arial"/>
              </a:rPr>
              <a:t> </a:t>
            </a:r>
            <a:r>
              <a:rPr sz="1700" b="1" spc="-10">
                <a:solidFill>
                  <a:srgbClr val="E40046"/>
                </a:solidFill>
                <a:latin typeface="Arial"/>
                <a:cs typeface="Arial"/>
              </a:rPr>
              <a:t>BOUBIEN</a:t>
            </a:r>
            <a:endParaRPr sz="1700">
              <a:latin typeface="Arial"/>
              <a:cs typeface="Arial"/>
            </a:endParaRPr>
          </a:p>
          <a:p>
            <a:pPr algn="ctr">
              <a:lnSpc>
                <a:spcPct val="100000"/>
              </a:lnSpc>
              <a:spcBef>
                <a:spcPts val="600"/>
              </a:spcBef>
              <a:defRPr/>
            </a:pPr>
            <a:r>
              <a:rPr sz="1400" spc="-10">
                <a:solidFill>
                  <a:schemeClr val="accent1">
                    <a:lumMod val="75000"/>
                  </a:schemeClr>
                </a:solidFill>
                <a:latin typeface="Arial MT"/>
                <a:cs typeface="Arial MT"/>
              </a:rPr>
              <a:t>Coordinatrice</a:t>
            </a:r>
            <a:r>
              <a:rPr sz="1400" spc="-60">
                <a:solidFill>
                  <a:schemeClr val="accent1">
                    <a:lumMod val="75000"/>
                  </a:schemeClr>
                </a:solidFill>
                <a:latin typeface="Arial MT"/>
                <a:cs typeface="Arial MT"/>
              </a:rPr>
              <a:t> </a:t>
            </a:r>
            <a:r>
              <a:rPr sz="1400">
                <a:solidFill>
                  <a:schemeClr val="accent1">
                    <a:lumMod val="75000"/>
                  </a:schemeClr>
                </a:solidFill>
                <a:latin typeface="Arial MT"/>
                <a:cs typeface="Arial MT"/>
              </a:rPr>
              <a:t>Nouvelle</a:t>
            </a:r>
            <a:r>
              <a:rPr sz="1400" spc="-45">
                <a:solidFill>
                  <a:schemeClr val="accent1">
                    <a:lumMod val="75000"/>
                  </a:schemeClr>
                </a:solidFill>
                <a:latin typeface="Arial MT"/>
                <a:cs typeface="Arial MT"/>
              </a:rPr>
              <a:t> </a:t>
            </a:r>
            <a:r>
              <a:rPr sz="1400" spc="-10">
                <a:solidFill>
                  <a:schemeClr val="accent1">
                    <a:lumMod val="75000"/>
                  </a:schemeClr>
                </a:solidFill>
                <a:latin typeface="Arial MT"/>
                <a:cs typeface="Arial MT"/>
              </a:rPr>
              <a:t>Aquitaine</a:t>
            </a:r>
            <a:endParaRPr sz="1400">
              <a:solidFill>
                <a:schemeClr val="accent1">
                  <a:lumMod val="75000"/>
                </a:schemeClr>
              </a:solidFill>
              <a:latin typeface="Arial MT"/>
              <a:cs typeface="Arial MT"/>
            </a:endParaRPr>
          </a:p>
          <a:p>
            <a:pPr marL="330835" marR="327025" algn="ctr">
              <a:lnSpc>
                <a:spcPct val="100000"/>
              </a:lnSpc>
              <a:spcBef>
                <a:spcPts val="5"/>
              </a:spcBef>
              <a:defRPr/>
            </a:pPr>
            <a:r>
              <a:rPr sz="1400" spc="-10">
                <a:solidFill>
                  <a:schemeClr val="accent1">
                    <a:lumMod val="75000"/>
                  </a:schemeClr>
                </a:solidFill>
                <a:latin typeface="Arial MT"/>
                <a:cs typeface="Arial MT"/>
              </a:rPr>
              <a:t>Chargée</a:t>
            </a:r>
            <a:r>
              <a:rPr sz="1400" spc="-50">
                <a:solidFill>
                  <a:schemeClr val="accent1">
                    <a:lumMod val="75000"/>
                  </a:schemeClr>
                </a:solidFill>
                <a:latin typeface="Arial MT"/>
                <a:cs typeface="Arial MT"/>
              </a:rPr>
              <a:t> </a:t>
            </a:r>
            <a:r>
              <a:rPr sz="1400">
                <a:solidFill>
                  <a:schemeClr val="accent1">
                    <a:lumMod val="75000"/>
                  </a:schemeClr>
                </a:solidFill>
                <a:latin typeface="Arial MT"/>
                <a:cs typeface="Arial MT"/>
              </a:rPr>
              <a:t>de</a:t>
            </a:r>
            <a:r>
              <a:rPr sz="1400" spc="-15">
                <a:solidFill>
                  <a:schemeClr val="accent1">
                    <a:lumMod val="75000"/>
                  </a:schemeClr>
                </a:solidFill>
                <a:latin typeface="Arial MT"/>
                <a:cs typeface="Arial MT"/>
              </a:rPr>
              <a:t> </a:t>
            </a:r>
            <a:r>
              <a:rPr sz="1400" spc="-10">
                <a:solidFill>
                  <a:schemeClr val="accent1">
                    <a:lumMod val="75000"/>
                  </a:schemeClr>
                </a:solidFill>
                <a:latin typeface="Arial MT"/>
                <a:cs typeface="Arial MT"/>
              </a:rPr>
              <a:t>coordination </a:t>
            </a:r>
            <a:r>
              <a:rPr sz="1400">
                <a:solidFill>
                  <a:schemeClr val="accent1">
                    <a:lumMod val="75000"/>
                  </a:schemeClr>
                </a:solidFill>
                <a:latin typeface="Arial MT"/>
                <a:cs typeface="Arial MT"/>
              </a:rPr>
              <a:t>16</a:t>
            </a:r>
            <a:r>
              <a:rPr sz="1400" spc="-60">
                <a:solidFill>
                  <a:schemeClr val="accent1">
                    <a:lumMod val="75000"/>
                  </a:schemeClr>
                </a:solidFill>
                <a:latin typeface="Arial MT"/>
                <a:cs typeface="Arial MT"/>
              </a:rPr>
              <a:t> </a:t>
            </a:r>
            <a:r>
              <a:rPr sz="1400">
                <a:solidFill>
                  <a:schemeClr val="accent1">
                    <a:lumMod val="75000"/>
                  </a:schemeClr>
                </a:solidFill>
                <a:latin typeface="Arial MT"/>
                <a:cs typeface="Arial MT"/>
              </a:rPr>
              <a:t>–</a:t>
            </a:r>
            <a:r>
              <a:rPr sz="1400" spc="-45">
                <a:solidFill>
                  <a:schemeClr val="accent1">
                    <a:lumMod val="75000"/>
                  </a:schemeClr>
                </a:solidFill>
                <a:latin typeface="Arial MT"/>
                <a:cs typeface="Arial MT"/>
              </a:rPr>
              <a:t> </a:t>
            </a:r>
            <a:r>
              <a:rPr sz="1400">
                <a:solidFill>
                  <a:schemeClr val="accent1">
                    <a:lumMod val="75000"/>
                  </a:schemeClr>
                </a:solidFill>
                <a:latin typeface="Arial MT"/>
                <a:cs typeface="Arial MT"/>
              </a:rPr>
              <a:t>17</a:t>
            </a:r>
            <a:r>
              <a:rPr sz="1400" spc="-20">
                <a:solidFill>
                  <a:schemeClr val="accent1">
                    <a:lumMod val="75000"/>
                  </a:schemeClr>
                </a:solidFill>
                <a:latin typeface="Arial MT"/>
                <a:cs typeface="Arial MT"/>
              </a:rPr>
              <a:t> </a:t>
            </a:r>
            <a:r>
              <a:rPr sz="1400">
                <a:solidFill>
                  <a:schemeClr val="accent1">
                    <a:lumMod val="75000"/>
                  </a:schemeClr>
                </a:solidFill>
                <a:latin typeface="Arial MT"/>
                <a:cs typeface="Arial MT"/>
              </a:rPr>
              <a:t>-</a:t>
            </a:r>
            <a:r>
              <a:rPr sz="1400" spc="-20">
                <a:solidFill>
                  <a:schemeClr val="accent1">
                    <a:lumMod val="75000"/>
                  </a:schemeClr>
                </a:solidFill>
                <a:latin typeface="Arial MT"/>
                <a:cs typeface="Arial MT"/>
              </a:rPr>
              <a:t> </a:t>
            </a:r>
            <a:r>
              <a:rPr sz="1400" spc="-25">
                <a:solidFill>
                  <a:schemeClr val="accent1">
                    <a:lumMod val="75000"/>
                  </a:schemeClr>
                </a:solidFill>
                <a:latin typeface="Arial MT"/>
                <a:cs typeface="Arial MT"/>
              </a:rPr>
              <a:t>33</a:t>
            </a:r>
            <a:endParaRPr sz="1400">
              <a:solidFill>
                <a:schemeClr val="accent1">
                  <a:lumMod val="75000"/>
                </a:schemeClr>
              </a:solidFill>
              <a:latin typeface="Arial MT"/>
              <a:cs typeface="Arial MT"/>
            </a:endParaRPr>
          </a:p>
        </p:txBody>
      </p:sp>
      <p:sp>
        <p:nvSpPr>
          <p:cNvPr id="11" name="object 11"/>
          <p:cNvSpPr txBox="1"/>
          <p:nvPr/>
        </p:nvSpPr>
        <p:spPr bwMode="auto">
          <a:xfrm>
            <a:off x="7099298" y="2737868"/>
            <a:ext cx="2044700" cy="857250"/>
          </a:xfrm>
          <a:prstGeom prst="rect">
            <a:avLst/>
          </a:prstGeom>
        </p:spPr>
        <p:txBody>
          <a:bodyPr vert="horz" wrap="square" lIns="0" tIns="97155" rIns="0" bIns="0" rtlCol="0">
            <a:spAutoFit/>
          </a:bodyPr>
          <a:lstStyle/>
          <a:p>
            <a:pPr marR="635" algn="ctr">
              <a:lnSpc>
                <a:spcPct val="100000"/>
              </a:lnSpc>
              <a:spcBef>
                <a:spcPts val="765"/>
              </a:spcBef>
              <a:defRPr/>
            </a:pPr>
            <a:r>
              <a:rPr sz="1600" b="1">
                <a:solidFill>
                  <a:srgbClr val="E40046"/>
                </a:solidFill>
                <a:latin typeface="Arial"/>
                <a:cs typeface="Arial"/>
              </a:rPr>
              <a:t>Julie</a:t>
            </a:r>
            <a:r>
              <a:rPr sz="1600" b="1" spc="-75">
                <a:solidFill>
                  <a:srgbClr val="E40046"/>
                </a:solidFill>
                <a:latin typeface="Arial"/>
                <a:cs typeface="Arial"/>
              </a:rPr>
              <a:t> </a:t>
            </a:r>
            <a:r>
              <a:rPr sz="1600" b="1" spc="-10">
                <a:solidFill>
                  <a:srgbClr val="E40046"/>
                </a:solidFill>
                <a:latin typeface="Arial"/>
                <a:cs typeface="Arial"/>
              </a:rPr>
              <a:t>SURGET</a:t>
            </a:r>
            <a:endParaRPr sz="1600">
              <a:latin typeface="Arial"/>
              <a:cs typeface="Arial"/>
            </a:endParaRPr>
          </a:p>
          <a:p>
            <a:pPr algn="ctr">
              <a:lnSpc>
                <a:spcPct val="100000"/>
              </a:lnSpc>
              <a:spcBef>
                <a:spcPts val="595"/>
              </a:spcBef>
              <a:defRPr/>
            </a:pPr>
            <a:r>
              <a:rPr sz="1400">
                <a:solidFill>
                  <a:schemeClr val="accent1">
                    <a:lumMod val="75000"/>
                  </a:schemeClr>
                </a:solidFill>
                <a:latin typeface="Arial MT"/>
                <a:cs typeface="Arial MT"/>
              </a:rPr>
              <a:t>Chargée</a:t>
            </a:r>
            <a:r>
              <a:rPr sz="1400" spc="-70">
                <a:solidFill>
                  <a:schemeClr val="accent1">
                    <a:lumMod val="75000"/>
                  </a:schemeClr>
                </a:solidFill>
                <a:latin typeface="Arial MT"/>
                <a:cs typeface="Arial MT"/>
              </a:rPr>
              <a:t> </a:t>
            </a:r>
            <a:r>
              <a:rPr sz="1400">
                <a:solidFill>
                  <a:schemeClr val="accent1">
                    <a:lumMod val="75000"/>
                  </a:schemeClr>
                </a:solidFill>
                <a:latin typeface="Arial MT"/>
                <a:cs typeface="Arial MT"/>
              </a:rPr>
              <a:t>de</a:t>
            </a:r>
            <a:r>
              <a:rPr sz="1400" spc="-55">
                <a:solidFill>
                  <a:schemeClr val="accent1">
                    <a:lumMod val="75000"/>
                  </a:schemeClr>
                </a:solidFill>
                <a:latin typeface="Arial MT"/>
                <a:cs typeface="Arial MT"/>
              </a:rPr>
              <a:t> </a:t>
            </a:r>
            <a:r>
              <a:rPr sz="1400" spc="-10">
                <a:solidFill>
                  <a:schemeClr val="accent1">
                    <a:lumMod val="75000"/>
                  </a:schemeClr>
                </a:solidFill>
                <a:latin typeface="Arial MT"/>
                <a:cs typeface="Arial MT"/>
              </a:rPr>
              <a:t>coordination</a:t>
            </a:r>
            <a:endParaRPr sz="1400">
              <a:solidFill>
                <a:schemeClr val="accent1">
                  <a:lumMod val="75000"/>
                </a:schemeClr>
              </a:solidFill>
              <a:latin typeface="Arial MT"/>
              <a:cs typeface="Arial MT"/>
            </a:endParaRPr>
          </a:p>
          <a:p>
            <a:pPr algn="ctr">
              <a:lnSpc>
                <a:spcPct val="100000"/>
              </a:lnSpc>
              <a:spcBef>
                <a:spcPts val="5"/>
              </a:spcBef>
              <a:defRPr/>
            </a:pPr>
            <a:r>
              <a:rPr sz="1400">
                <a:solidFill>
                  <a:schemeClr val="accent1">
                    <a:lumMod val="75000"/>
                  </a:schemeClr>
                </a:solidFill>
                <a:latin typeface="Arial MT"/>
                <a:cs typeface="Arial MT"/>
              </a:rPr>
              <a:t>19</a:t>
            </a:r>
            <a:r>
              <a:rPr sz="1400" spc="-35">
                <a:solidFill>
                  <a:schemeClr val="accent1">
                    <a:lumMod val="75000"/>
                  </a:schemeClr>
                </a:solidFill>
                <a:latin typeface="Arial MT"/>
                <a:cs typeface="Arial MT"/>
              </a:rPr>
              <a:t> </a:t>
            </a:r>
            <a:r>
              <a:rPr sz="1400">
                <a:solidFill>
                  <a:schemeClr val="accent1">
                    <a:lumMod val="75000"/>
                  </a:schemeClr>
                </a:solidFill>
                <a:latin typeface="Arial MT"/>
                <a:cs typeface="Arial MT"/>
              </a:rPr>
              <a:t>–</a:t>
            </a:r>
            <a:r>
              <a:rPr sz="1400" spc="-20">
                <a:solidFill>
                  <a:schemeClr val="accent1">
                    <a:lumMod val="75000"/>
                  </a:schemeClr>
                </a:solidFill>
                <a:latin typeface="Arial MT"/>
                <a:cs typeface="Arial MT"/>
              </a:rPr>
              <a:t> </a:t>
            </a:r>
            <a:r>
              <a:rPr sz="1400">
                <a:solidFill>
                  <a:schemeClr val="accent1">
                    <a:lumMod val="75000"/>
                  </a:schemeClr>
                </a:solidFill>
                <a:latin typeface="Arial MT"/>
                <a:cs typeface="Arial MT"/>
              </a:rPr>
              <a:t>23</a:t>
            </a:r>
            <a:r>
              <a:rPr sz="1400" spc="-35">
                <a:solidFill>
                  <a:schemeClr val="accent1">
                    <a:lumMod val="75000"/>
                  </a:schemeClr>
                </a:solidFill>
                <a:latin typeface="Arial MT"/>
                <a:cs typeface="Arial MT"/>
              </a:rPr>
              <a:t> </a:t>
            </a:r>
            <a:r>
              <a:rPr sz="1400">
                <a:solidFill>
                  <a:schemeClr val="accent1">
                    <a:lumMod val="75000"/>
                  </a:schemeClr>
                </a:solidFill>
                <a:latin typeface="Arial MT"/>
                <a:cs typeface="Arial MT"/>
              </a:rPr>
              <a:t>–</a:t>
            </a:r>
            <a:r>
              <a:rPr sz="1400" spc="-10">
                <a:solidFill>
                  <a:schemeClr val="accent1">
                    <a:lumMod val="75000"/>
                  </a:schemeClr>
                </a:solidFill>
                <a:latin typeface="Arial MT"/>
                <a:cs typeface="Arial MT"/>
              </a:rPr>
              <a:t> </a:t>
            </a:r>
            <a:r>
              <a:rPr sz="1400">
                <a:solidFill>
                  <a:schemeClr val="accent1">
                    <a:lumMod val="75000"/>
                  </a:schemeClr>
                </a:solidFill>
                <a:latin typeface="Arial MT"/>
                <a:cs typeface="Arial MT"/>
              </a:rPr>
              <a:t>24</a:t>
            </a:r>
            <a:r>
              <a:rPr sz="1400" spc="-35">
                <a:solidFill>
                  <a:schemeClr val="accent1">
                    <a:lumMod val="75000"/>
                  </a:schemeClr>
                </a:solidFill>
                <a:latin typeface="Arial MT"/>
                <a:cs typeface="Arial MT"/>
              </a:rPr>
              <a:t> </a:t>
            </a:r>
            <a:r>
              <a:rPr sz="1400">
                <a:solidFill>
                  <a:schemeClr val="accent1">
                    <a:lumMod val="75000"/>
                  </a:schemeClr>
                </a:solidFill>
                <a:latin typeface="Arial MT"/>
                <a:cs typeface="Arial MT"/>
              </a:rPr>
              <a:t>–</a:t>
            </a:r>
            <a:r>
              <a:rPr sz="1400" spc="-10">
                <a:solidFill>
                  <a:schemeClr val="accent1">
                    <a:lumMod val="75000"/>
                  </a:schemeClr>
                </a:solidFill>
                <a:latin typeface="Arial MT"/>
                <a:cs typeface="Arial MT"/>
              </a:rPr>
              <a:t> </a:t>
            </a:r>
            <a:r>
              <a:rPr sz="1400" spc="-25">
                <a:solidFill>
                  <a:schemeClr val="accent1">
                    <a:lumMod val="75000"/>
                  </a:schemeClr>
                </a:solidFill>
                <a:latin typeface="Arial MT"/>
                <a:cs typeface="Arial MT"/>
              </a:rPr>
              <a:t>87</a:t>
            </a:r>
            <a:endParaRPr sz="1400">
              <a:solidFill>
                <a:schemeClr val="accent1">
                  <a:lumMod val="75000"/>
                </a:schemeClr>
              </a:solidFill>
              <a:latin typeface="Arial MT"/>
              <a:cs typeface="Arial MT"/>
            </a:endParaRPr>
          </a:p>
        </p:txBody>
      </p:sp>
      <p:sp>
        <p:nvSpPr>
          <p:cNvPr id="13" name="object 13"/>
          <p:cNvSpPr txBox="1"/>
          <p:nvPr/>
        </p:nvSpPr>
        <p:spPr bwMode="auto">
          <a:xfrm>
            <a:off x="2731143" y="2760049"/>
            <a:ext cx="2099945" cy="858519"/>
          </a:xfrm>
          <a:prstGeom prst="rect">
            <a:avLst/>
          </a:prstGeom>
        </p:spPr>
        <p:txBody>
          <a:bodyPr vert="horz" wrap="square" lIns="0" tIns="98425" rIns="0" bIns="0" rtlCol="0">
            <a:spAutoFit/>
          </a:bodyPr>
          <a:lstStyle/>
          <a:p>
            <a:pPr algn="ctr">
              <a:lnSpc>
                <a:spcPct val="100000"/>
              </a:lnSpc>
              <a:spcBef>
                <a:spcPts val="773"/>
              </a:spcBef>
              <a:defRPr/>
            </a:pPr>
            <a:r>
              <a:rPr sz="1600" b="1" spc="-10">
                <a:solidFill>
                  <a:srgbClr val="E40046"/>
                </a:solidFill>
                <a:latin typeface="Arial"/>
                <a:cs typeface="Arial"/>
              </a:rPr>
              <a:t>Séverine</a:t>
            </a:r>
            <a:r>
              <a:rPr sz="1600" b="1" spc="-75">
                <a:solidFill>
                  <a:srgbClr val="E40046"/>
                </a:solidFill>
                <a:latin typeface="Arial"/>
                <a:cs typeface="Arial"/>
              </a:rPr>
              <a:t> </a:t>
            </a:r>
            <a:r>
              <a:rPr sz="1600" b="1" spc="-10">
                <a:solidFill>
                  <a:srgbClr val="E40046"/>
                </a:solidFill>
                <a:latin typeface="Arial"/>
                <a:cs typeface="Arial"/>
              </a:rPr>
              <a:t>COUSSOOU</a:t>
            </a:r>
            <a:endParaRPr sz="1600">
              <a:latin typeface="Arial"/>
              <a:cs typeface="Arial"/>
            </a:endParaRPr>
          </a:p>
          <a:p>
            <a:pPr marL="88265" marR="71755" algn="ctr">
              <a:lnSpc>
                <a:spcPct val="100000"/>
              </a:lnSpc>
              <a:spcBef>
                <a:spcPts val="600"/>
              </a:spcBef>
              <a:defRPr/>
            </a:pPr>
            <a:r>
              <a:rPr sz="1400" spc="-10">
                <a:solidFill>
                  <a:schemeClr val="accent1">
                    <a:lumMod val="75000"/>
                  </a:schemeClr>
                </a:solidFill>
                <a:latin typeface="Arial MT"/>
                <a:cs typeface="Arial MT"/>
              </a:rPr>
              <a:t>Chargée</a:t>
            </a:r>
            <a:r>
              <a:rPr sz="1400" spc="-50">
                <a:solidFill>
                  <a:schemeClr val="accent1">
                    <a:lumMod val="75000"/>
                  </a:schemeClr>
                </a:solidFill>
                <a:latin typeface="Arial MT"/>
                <a:cs typeface="Arial MT"/>
              </a:rPr>
              <a:t> </a:t>
            </a:r>
            <a:r>
              <a:rPr sz="1400">
                <a:solidFill>
                  <a:schemeClr val="accent1">
                    <a:lumMod val="75000"/>
                  </a:schemeClr>
                </a:solidFill>
                <a:latin typeface="Arial MT"/>
                <a:cs typeface="Arial MT"/>
              </a:rPr>
              <a:t>de</a:t>
            </a:r>
            <a:r>
              <a:rPr sz="1400" spc="-15">
                <a:solidFill>
                  <a:schemeClr val="accent1">
                    <a:lumMod val="75000"/>
                  </a:schemeClr>
                </a:solidFill>
                <a:latin typeface="Arial MT"/>
                <a:cs typeface="Arial MT"/>
              </a:rPr>
              <a:t> </a:t>
            </a:r>
            <a:r>
              <a:rPr sz="1400" spc="-10">
                <a:solidFill>
                  <a:schemeClr val="accent1">
                    <a:lumMod val="75000"/>
                  </a:schemeClr>
                </a:solidFill>
                <a:latin typeface="Arial MT"/>
                <a:cs typeface="Arial MT"/>
              </a:rPr>
              <a:t>coordination </a:t>
            </a:r>
            <a:r>
              <a:rPr sz="1400">
                <a:solidFill>
                  <a:schemeClr val="accent1">
                    <a:lumMod val="75000"/>
                  </a:schemeClr>
                </a:solidFill>
                <a:latin typeface="Arial MT"/>
                <a:cs typeface="Arial MT"/>
              </a:rPr>
              <a:t>40</a:t>
            </a:r>
            <a:r>
              <a:rPr sz="1400" spc="-35">
                <a:solidFill>
                  <a:schemeClr val="accent1">
                    <a:lumMod val="75000"/>
                  </a:schemeClr>
                </a:solidFill>
                <a:latin typeface="Arial MT"/>
                <a:cs typeface="Arial MT"/>
              </a:rPr>
              <a:t> </a:t>
            </a:r>
            <a:r>
              <a:rPr sz="1400">
                <a:solidFill>
                  <a:schemeClr val="accent1">
                    <a:lumMod val="75000"/>
                  </a:schemeClr>
                </a:solidFill>
                <a:latin typeface="Arial MT"/>
                <a:cs typeface="Arial MT"/>
              </a:rPr>
              <a:t>-</a:t>
            </a:r>
            <a:r>
              <a:rPr sz="1400" spc="-20">
                <a:solidFill>
                  <a:schemeClr val="accent1">
                    <a:lumMod val="75000"/>
                  </a:schemeClr>
                </a:solidFill>
                <a:latin typeface="Arial MT"/>
                <a:cs typeface="Arial MT"/>
              </a:rPr>
              <a:t> </a:t>
            </a:r>
            <a:r>
              <a:rPr sz="1400">
                <a:solidFill>
                  <a:schemeClr val="accent1">
                    <a:lumMod val="75000"/>
                  </a:schemeClr>
                </a:solidFill>
                <a:latin typeface="Arial MT"/>
                <a:cs typeface="Arial MT"/>
              </a:rPr>
              <a:t>47</a:t>
            </a:r>
            <a:r>
              <a:rPr sz="1400" spc="-30">
                <a:solidFill>
                  <a:schemeClr val="accent1">
                    <a:lumMod val="75000"/>
                  </a:schemeClr>
                </a:solidFill>
                <a:latin typeface="Arial MT"/>
                <a:cs typeface="Arial MT"/>
              </a:rPr>
              <a:t> </a:t>
            </a:r>
            <a:r>
              <a:rPr sz="1400">
                <a:solidFill>
                  <a:schemeClr val="accent1">
                    <a:lumMod val="75000"/>
                  </a:schemeClr>
                </a:solidFill>
                <a:latin typeface="Arial MT"/>
                <a:cs typeface="Arial MT"/>
              </a:rPr>
              <a:t>-</a:t>
            </a:r>
            <a:r>
              <a:rPr sz="1400" spc="-5">
                <a:solidFill>
                  <a:schemeClr val="accent1">
                    <a:lumMod val="75000"/>
                  </a:schemeClr>
                </a:solidFill>
                <a:latin typeface="Arial MT"/>
                <a:cs typeface="Arial MT"/>
              </a:rPr>
              <a:t> </a:t>
            </a:r>
            <a:r>
              <a:rPr sz="1400" spc="-25">
                <a:solidFill>
                  <a:schemeClr val="accent1">
                    <a:lumMod val="75000"/>
                  </a:schemeClr>
                </a:solidFill>
                <a:latin typeface="Arial MT"/>
                <a:cs typeface="Arial MT"/>
              </a:rPr>
              <a:t>64</a:t>
            </a:r>
            <a:endParaRPr sz="1400">
              <a:solidFill>
                <a:schemeClr val="accent1">
                  <a:lumMod val="75000"/>
                </a:schemeClr>
              </a:solidFill>
              <a:latin typeface="Arial MT"/>
              <a:cs typeface="Arial MT"/>
            </a:endParaRPr>
          </a:p>
        </p:txBody>
      </p:sp>
      <p:sp>
        <p:nvSpPr>
          <p:cNvPr id="14" name="object 14"/>
          <p:cNvSpPr txBox="1"/>
          <p:nvPr/>
        </p:nvSpPr>
        <p:spPr bwMode="auto">
          <a:xfrm>
            <a:off x="4948282" y="2831840"/>
            <a:ext cx="2253285" cy="714939"/>
          </a:xfrm>
          <a:prstGeom prst="rect">
            <a:avLst/>
          </a:prstGeom>
        </p:spPr>
        <p:txBody>
          <a:bodyPr vert="horz" wrap="square" lIns="0" tIns="12065" rIns="0" bIns="0" rtlCol="0">
            <a:spAutoFit/>
          </a:bodyPr>
          <a:lstStyle/>
          <a:p>
            <a:pPr marL="12700">
              <a:lnSpc>
                <a:spcPct val="100000"/>
              </a:lnSpc>
              <a:spcBef>
                <a:spcPts val="95"/>
              </a:spcBef>
              <a:defRPr/>
            </a:pPr>
            <a:r>
              <a:rPr sz="1600" b="1" spc="-10">
                <a:solidFill>
                  <a:srgbClr val="E40046"/>
                </a:solidFill>
                <a:latin typeface="Arial"/>
                <a:cs typeface="Arial"/>
              </a:rPr>
              <a:t>Christophe</a:t>
            </a:r>
            <a:r>
              <a:rPr sz="1600" b="1" spc="-65">
                <a:solidFill>
                  <a:srgbClr val="E40046"/>
                </a:solidFill>
                <a:latin typeface="Arial"/>
                <a:cs typeface="Arial"/>
              </a:rPr>
              <a:t> </a:t>
            </a:r>
            <a:r>
              <a:rPr sz="1600" b="1">
                <a:solidFill>
                  <a:srgbClr val="E40046"/>
                </a:solidFill>
                <a:latin typeface="Arial"/>
                <a:cs typeface="Arial"/>
              </a:rPr>
              <a:t>PAGEAUT</a:t>
            </a:r>
            <a:endParaRPr lang="fr-FR" sz="1400">
              <a:latin typeface="Arial MT"/>
              <a:cs typeface="Arial"/>
            </a:endParaRPr>
          </a:p>
          <a:p>
            <a:pPr marL="12700" algn="ctr">
              <a:lnSpc>
                <a:spcPct val="100000"/>
              </a:lnSpc>
              <a:spcBef>
                <a:spcPts val="95"/>
              </a:spcBef>
              <a:defRPr/>
            </a:pPr>
            <a:r>
              <a:rPr sz="1400" spc="15">
                <a:latin typeface="Arial MT"/>
                <a:cs typeface="Arial MT"/>
              </a:rPr>
              <a:t> </a:t>
            </a:r>
            <a:r>
              <a:rPr sz="1400">
                <a:solidFill>
                  <a:schemeClr val="accent1">
                    <a:lumMod val="75000"/>
                  </a:schemeClr>
                </a:solidFill>
                <a:latin typeface="Arial MT"/>
                <a:cs typeface="Arial MT"/>
              </a:rPr>
              <a:t>Chargé</a:t>
            </a:r>
            <a:r>
              <a:rPr sz="1400" spc="-75">
                <a:solidFill>
                  <a:schemeClr val="accent1">
                    <a:lumMod val="75000"/>
                  </a:schemeClr>
                </a:solidFill>
                <a:latin typeface="Arial MT"/>
                <a:cs typeface="Arial MT"/>
              </a:rPr>
              <a:t> </a:t>
            </a:r>
            <a:r>
              <a:rPr sz="1400">
                <a:solidFill>
                  <a:schemeClr val="accent1">
                    <a:lumMod val="75000"/>
                  </a:schemeClr>
                </a:solidFill>
                <a:latin typeface="Arial MT"/>
                <a:cs typeface="Arial MT"/>
              </a:rPr>
              <a:t>de</a:t>
            </a:r>
            <a:r>
              <a:rPr sz="1400" spc="-50">
                <a:solidFill>
                  <a:schemeClr val="accent1">
                    <a:lumMod val="75000"/>
                  </a:schemeClr>
                </a:solidFill>
                <a:latin typeface="Arial MT"/>
                <a:cs typeface="Arial MT"/>
              </a:rPr>
              <a:t> </a:t>
            </a:r>
            <a:r>
              <a:rPr sz="1400">
                <a:solidFill>
                  <a:schemeClr val="accent1">
                    <a:lumMod val="75000"/>
                  </a:schemeClr>
                </a:solidFill>
                <a:latin typeface="Arial MT"/>
                <a:cs typeface="Arial MT"/>
              </a:rPr>
              <a:t>coordination</a:t>
            </a:r>
            <a:endParaRPr lang="fr-FR" sz="1400">
              <a:solidFill>
                <a:schemeClr val="accent1">
                  <a:lumMod val="75000"/>
                </a:schemeClr>
              </a:solidFill>
              <a:latin typeface="Arial MT"/>
              <a:cs typeface="Arial MT"/>
            </a:endParaRPr>
          </a:p>
          <a:p>
            <a:pPr marL="12700" algn="ctr">
              <a:lnSpc>
                <a:spcPct val="100000"/>
              </a:lnSpc>
              <a:spcBef>
                <a:spcPts val="95"/>
              </a:spcBef>
              <a:defRPr/>
            </a:pPr>
            <a:r>
              <a:rPr sz="1400" spc="280">
                <a:solidFill>
                  <a:schemeClr val="accent1">
                    <a:lumMod val="75000"/>
                  </a:schemeClr>
                </a:solidFill>
                <a:latin typeface="Arial MT"/>
                <a:cs typeface="Arial MT"/>
              </a:rPr>
              <a:t> </a:t>
            </a:r>
            <a:r>
              <a:rPr sz="1400">
                <a:solidFill>
                  <a:schemeClr val="accent1">
                    <a:lumMod val="75000"/>
                  </a:schemeClr>
                </a:solidFill>
                <a:latin typeface="Arial MT"/>
                <a:cs typeface="Arial MT"/>
              </a:rPr>
              <a:t>79</a:t>
            </a:r>
            <a:r>
              <a:rPr sz="1400" spc="-50">
                <a:solidFill>
                  <a:schemeClr val="accent1">
                    <a:lumMod val="75000"/>
                  </a:schemeClr>
                </a:solidFill>
                <a:latin typeface="Arial MT"/>
                <a:cs typeface="Arial MT"/>
              </a:rPr>
              <a:t> </a:t>
            </a:r>
            <a:r>
              <a:rPr sz="1400">
                <a:solidFill>
                  <a:schemeClr val="accent1">
                    <a:lumMod val="75000"/>
                  </a:schemeClr>
                </a:solidFill>
                <a:latin typeface="Arial MT"/>
                <a:cs typeface="Arial MT"/>
              </a:rPr>
              <a:t>–</a:t>
            </a:r>
            <a:r>
              <a:rPr sz="1400" spc="-50">
                <a:solidFill>
                  <a:schemeClr val="accent1">
                    <a:lumMod val="75000"/>
                  </a:schemeClr>
                </a:solidFill>
                <a:latin typeface="Arial MT"/>
                <a:cs typeface="Arial MT"/>
              </a:rPr>
              <a:t> </a:t>
            </a:r>
            <a:r>
              <a:rPr sz="1400" spc="-25">
                <a:solidFill>
                  <a:schemeClr val="accent1">
                    <a:lumMod val="75000"/>
                  </a:schemeClr>
                </a:solidFill>
                <a:latin typeface="Arial MT"/>
                <a:cs typeface="Arial MT"/>
              </a:rPr>
              <a:t>86</a:t>
            </a:r>
            <a:endParaRPr sz="1400">
              <a:solidFill>
                <a:schemeClr val="accent1">
                  <a:lumMod val="75000"/>
                </a:schemeClr>
              </a:solidFill>
              <a:latin typeface="Arial MT"/>
              <a:cs typeface="Arial MT"/>
            </a:endParaRPr>
          </a:p>
        </p:txBody>
      </p:sp>
      <p:pic>
        <p:nvPicPr>
          <p:cNvPr id="15" name="object 15"/>
          <p:cNvPicPr/>
          <p:nvPr/>
        </p:nvPicPr>
        <p:blipFill>
          <a:blip r:embed="rId6"/>
          <a:stretch/>
        </p:blipFill>
        <p:spPr bwMode="auto">
          <a:xfrm>
            <a:off x="5562600" y="1642113"/>
            <a:ext cx="869703" cy="978841"/>
          </a:xfrm>
          <a:prstGeom prst="rect">
            <a:avLst/>
          </a:prstGeom>
        </p:spPr>
      </p:pic>
      <p:pic>
        <p:nvPicPr>
          <p:cNvPr id="30" name="object 30"/>
          <p:cNvPicPr/>
          <p:nvPr/>
        </p:nvPicPr>
        <p:blipFill>
          <a:blip r:embed="rId7"/>
          <a:stretch/>
        </p:blipFill>
        <p:spPr bwMode="auto">
          <a:xfrm>
            <a:off x="7850125" y="1629959"/>
            <a:ext cx="665987" cy="1022603"/>
          </a:xfrm>
          <a:prstGeom prst="rect">
            <a:avLst/>
          </a:prstGeom>
        </p:spPr>
      </p:pic>
      <p:pic>
        <p:nvPicPr>
          <p:cNvPr id="31" name="object 31"/>
          <p:cNvPicPr/>
          <p:nvPr/>
        </p:nvPicPr>
        <p:blipFill>
          <a:blip r:embed="rId8"/>
          <a:stretch/>
        </p:blipFill>
        <p:spPr bwMode="auto">
          <a:xfrm>
            <a:off x="850391" y="1642113"/>
            <a:ext cx="804672" cy="975360"/>
          </a:xfrm>
          <a:prstGeom prst="rect">
            <a:avLst/>
          </a:prstGeom>
        </p:spPr>
      </p:pic>
      <p:sp>
        <p:nvSpPr>
          <p:cNvPr id="32" name="object 32"/>
          <p:cNvSpPr txBox="1">
            <a:spLocks noGrp="1"/>
          </p:cNvSpPr>
          <p:nvPr>
            <p:ph type="sldNum" sz="quarter" idx="7"/>
          </p:nvPr>
        </p:nvSpPr>
        <p:spPr bwMode="auto">
          <a:prstGeom prst="rect">
            <a:avLst/>
          </a:prstGeom>
        </p:spPr>
        <p:txBody>
          <a:bodyPr vert="horz" wrap="square" lIns="0" tIns="0" rIns="0" bIns="0" rtlCol="0">
            <a:spAutoFit/>
          </a:bodyPr>
          <a:lstStyle/>
          <a:p>
            <a:pPr marL="164465">
              <a:lnSpc>
                <a:spcPts val="2090"/>
              </a:lnSpc>
              <a:defRPr/>
            </a:pPr>
            <a:fld id="{81D60167-4931-47E6-BA6A-407CBD079E47}" type="slidenum">
              <a:rPr spc="-50"/>
              <a:t>3</a:t>
            </a:fld>
            <a:endParaRPr spc="-50"/>
          </a:p>
        </p:txBody>
      </p:sp>
      <p:grpSp>
        <p:nvGrpSpPr>
          <p:cNvPr id="33" name="object 4"/>
          <p:cNvGrpSpPr/>
          <p:nvPr/>
        </p:nvGrpSpPr>
        <p:grpSpPr bwMode="auto">
          <a:xfrm>
            <a:off x="1981200" y="4913372"/>
            <a:ext cx="581025" cy="1237615"/>
            <a:chOff x="469193" y="4786884"/>
            <a:chExt cx="581025" cy="1237615"/>
          </a:xfrm>
        </p:grpSpPr>
        <p:pic>
          <p:nvPicPr>
            <p:cNvPr id="34" name="object 5"/>
            <p:cNvPicPr/>
            <p:nvPr/>
          </p:nvPicPr>
          <p:blipFill>
            <a:blip r:embed="rId9"/>
            <a:stretch/>
          </p:blipFill>
          <p:spPr bwMode="auto">
            <a:xfrm>
              <a:off x="507407" y="5442204"/>
              <a:ext cx="542628" cy="582168"/>
            </a:xfrm>
            <a:prstGeom prst="rect">
              <a:avLst/>
            </a:prstGeom>
          </p:spPr>
        </p:pic>
        <p:pic>
          <p:nvPicPr>
            <p:cNvPr id="35" name="object 6"/>
            <p:cNvPicPr/>
            <p:nvPr/>
          </p:nvPicPr>
          <p:blipFill>
            <a:blip r:embed="rId10"/>
            <a:stretch/>
          </p:blipFill>
          <p:spPr bwMode="auto">
            <a:xfrm>
              <a:off x="469193" y="4786884"/>
              <a:ext cx="498546" cy="519771"/>
            </a:xfrm>
            <a:prstGeom prst="rect">
              <a:avLst/>
            </a:prstGeom>
          </p:spPr>
        </p:pic>
      </p:grpSp>
      <p:sp>
        <p:nvSpPr>
          <p:cNvPr id="36" name="object 7"/>
          <p:cNvSpPr txBox="1"/>
          <p:nvPr/>
        </p:nvSpPr>
        <p:spPr bwMode="auto">
          <a:xfrm>
            <a:off x="2558487" y="5579766"/>
            <a:ext cx="1951989" cy="482600"/>
          </a:xfrm>
          <a:prstGeom prst="rect">
            <a:avLst/>
          </a:prstGeom>
        </p:spPr>
        <p:txBody>
          <a:bodyPr vert="horz" wrap="square" lIns="0" tIns="12700" rIns="0" bIns="0" rtlCol="0">
            <a:spAutoFit/>
          </a:bodyPr>
          <a:lstStyle/>
          <a:p>
            <a:pPr marL="12700" marR="5080">
              <a:lnSpc>
                <a:spcPct val="100000"/>
              </a:lnSpc>
              <a:spcBef>
                <a:spcPts val="100"/>
              </a:spcBef>
              <a:defRPr/>
            </a:pPr>
            <a:r>
              <a:rPr sz="1500">
                <a:solidFill>
                  <a:schemeClr val="accent1">
                    <a:lumMod val="75000"/>
                  </a:schemeClr>
                </a:solidFill>
                <a:latin typeface="Arial MT"/>
                <a:cs typeface="Arial MT"/>
              </a:rPr>
              <a:t>Accès</a:t>
            </a:r>
            <a:r>
              <a:rPr sz="1500" spc="-40">
                <a:solidFill>
                  <a:schemeClr val="accent1">
                    <a:lumMod val="75000"/>
                  </a:schemeClr>
                </a:solidFill>
                <a:latin typeface="Arial MT"/>
                <a:cs typeface="Arial MT"/>
              </a:rPr>
              <a:t> </a:t>
            </a:r>
            <a:r>
              <a:rPr sz="1500">
                <a:solidFill>
                  <a:schemeClr val="accent1">
                    <a:lumMod val="75000"/>
                  </a:schemeClr>
                </a:solidFill>
                <a:latin typeface="Arial MT"/>
                <a:cs typeface="Arial MT"/>
              </a:rPr>
              <a:t>au</a:t>
            </a:r>
            <a:r>
              <a:rPr sz="1500" spc="-25">
                <a:solidFill>
                  <a:schemeClr val="accent1">
                    <a:lumMod val="75000"/>
                  </a:schemeClr>
                </a:solidFill>
                <a:latin typeface="Arial MT"/>
                <a:cs typeface="Arial MT"/>
              </a:rPr>
              <a:t> </a:t>
            </a:r>
            <a:r>
              <a:rPr sz="1500">
                <a:solidFill>
                  <a:schemeClr val="accent1">
                    <a:lumMod val="75000"/>
                  </a:schemeClr>
                </a:solidFill>
                <a:latin typeface="Arial MT"/>
                <a:cs typeface="Arial MT"/>
              </a:rPr>
              <a:t>chat</a:t>
            </a:r>
            <a:r>
              <a:rPr sz="1500" spc="-35">
                <a:solidFill>
                  <a:schemeClr val="accent1">
                    <a:lumMod val="75000"/>
                  </a:schemeClr>
                </a:solidFill>
                <a:latin typeface="Arial MT"/>
                <a:cs typeface="Arial MT"/>
              </a:rPr>
              <a:t> </a:t>
            </a:r>
            <a:r>
              <a:rPr sz="1500">
                <a:solidFill>
                  <a:schemeClr val="accent1">
                    <a:lumMod val="75000"/>
                  </a:schemeClr>
                </a:solidFill>
                <a:latin typeface="Arial MT"/>
                <a:cs typeface="Arial MT"/>
              </a:rPr>
              <a:t>pour</a:t>
            </a:r>
            <a:r>
              <a:rPr sz="1500" spc="-40">
                <a:solidFill>
                  <a:schemeClr val="accent1">
                    <a:lumMod val="75000"/>
                  </a:schemeClr>
                </a:solidFill>
                <a:latin typeface="Arial MT"/>
                <a:cs typeface="Arial MT"/>
              </a:rPr>
              <a:t> </a:t>
            </a:r>
            <a:r>
              <a:rPr sz="1500" spc="-25">
                <a:solidFill>
                  <a:schemeClr val="accent1">
                    <a:lumMod val="75000"/>
                  </a:schemeClr>
                </a:solidFill>
                <a:latin typeface="Arial MT"/>
                <a:cs typeface="Arial MT"/>
              </a:rPr>
              <a:t>les </a:t>
            </a:r>
            <a:r>
              <a:rPr sz="1500" spc="-10">
                <a:solidFill>
                  <a:schemeClr val="accent1">
                    <a:lumMod val="75000"/>
                  </a:schemeClr>
                </a:solidFill>
                <a:latin typeface="Arial MT"/>
                <a:cs typeface="Arial MT"/>
              </a:rPr>
              <a:t>questions</a:t>
            </a:r>
            <a:endParaRPr sz="1500">
              <a:solidFill>
                <a:schemeClr val="accent1">
                  <a:lumMod val="75000"/>
                </a:schemeClr>
              </a:solidFill>
              <a:latin typeface="Arial MT"/>
              <a:cs typeface="Arial MT"/>
            </a:endParaRPr>
          </a:p>
        </p:txBody>
      </p:sp>
      <p:sp>
        <p:nvSpPr>
          <p:cNvPr id="37" name="object 8"/>
          <p:cNvSpPr txBox="1"/>
          <p:nvPr/>
        </p:nvSpPr>
        <p:spPr bwMode="auto">
          <a:xfrm>
            <a:off x="2558487" y="4942708"/>
            <a:ext cx="1808480" cy="482600"/>
          </a:xfrm>
          <a:prstGeom prst="rect">
            <a:avLst/>
          </a:prstGeom>
        </p:spPr>
        <p:txBody>
          <a:bodyPr vert="horz" wrap="square" lIns="0" tIns="12700" rIns="0" bIns="0" rtlCol="0">
            <a:spAutoFit/>
          </a:bodyPr>
          <a:lstStyle/>
          <a:p>
            <a:pPr marL="12700" marR="5080">
              <a:lnSpc>
                <a:spcPct val="100000"/>
              </a:lnSpc>
              <a:spcBef>
                <a:spcPts val="100"/>
              </a:spcBef>
              <a:defRPr/>
            </a:pPr>
            <a:r>
              <a:rPr sz="1500">
                <a:solidFill>
                  <a:schemeClr val="accent1">
                    <a:lumMod val="75000"/>
                  </a:schemeClr>
                </a:solidFill>
                <a:latin typeface="Arial MT"/>
                <a:cs typeface="Arial MT"/>
              </a:rPr>
              <a:t>Durée:</a:t>
            </a:r>
            <a:r>
              <a:rPr sz="1500" spc="-45">
                <a:solidFill>
                  <a:schemeClr val="accent1">
                    <a:lumMod val="75000"/>
                  </a:schemeClr>
                </a:solidFill>
                <a:latin typeface="Arial MT"/>
                <a:cs typeface="Arial MT"/>
              </a:rPr>
              <a:t> </a:t>
            </a:r>
            <a:r>
              <a:rPr sz="1500">
                <a:solidFill>
                  <a:schemeClr val="accent1">
                    <a:lumMod val="75000"/>
                  </a:schemeClr>
                </a:solidFill>
                <a:latin typeface="Arial MT"/>
                <a:cs typeface="Arial MT"/>
              </a:rPr>
              <a:t>1h</a:t>
            </a:r>
            <a:r>
              <a:rPr sz="1500" spc="-30">
                <a:solidFill>
                  <a:schemeClr val="accent1">
                    <a:lumMod val="75000"/>
                  </a:schemeClr>
                </a:solidFill>
                <a:latin typeface="Arial MT"/>
                <a:cs typeface="Arial MT"/>
              </a:rPr>
              <a:t> </a:t>
            </a:r>
            <a:r>
              <a:rPr sz="1500" spc="-10">
                <a:solidFill>
                  <a:schemeClr val="accent1">
                    <a:lumMod val="75000"/>
                  </a:schemeClr>
                </a:solidFill>
                <a:latin typeface="Arial MT"/>
                <a:cs typeface="Arial MT"/>
              </a:rPr>
              <a:t>(échanges compris)</a:t>
            </a:r>
            <a:endParaRPr sz="1500">
              <a:solidFill>
                <a:schemeClr val="accent1">
                  <a:lumMod val="75000"/>
                </a:schemeClr>
              </a:solidFill>
              <a:latin typeface="Arial MT"/>
              <a:cs typeface="Arial MT"/>
            </a:endParaRPr>
          </a:p>
        </p:txBody>
      </p:sp>
      <p:grpSp>
        <p:nvGrpSpPr>
          <p:cNvPr id="38" name="object 9"/>
          <p:cNvGrpSpPr/>
          <p:nvPr/>
        </p:nvGrpSpPr>
        <p:grpSpPr bwMode="auto">
          <a:xfrm>
            <a:off x="1836618" y="4791452"/>
            <a:ext cx="5618989" cy="1388745"/>
            <a:chOff x="324611" y="4664964"/>
            <a:chExt cx="8476615" cy="1388745"/>
          </a:xfrm>
        </p:grpSpPr>
        <p:sp>
          <p:nvSpPr>
            <p:cNvPr id="39" name="object 10"/>
            <p:cNvSpPr/>
            <p:nvPr/>
          </p:nvSpPr>
          <p:spPr bwMode="auto">
            <a:xfrm>
              <a:off x="324611" y="4664964"/>
              <a:ext cx="8476615" cy="1388745"/>
            </a:xfrm>
            <a:custGeom>
              <a:avLst/>
              <a:gdLst/>
              <a:ahLst/>
              <a:cxnLst/>
              <a:rect l="l" t="t" r="r" b="b"/>
              <a:pathLst>
                <a:path w="8476615" h="1388745" extrusionOk="0">
                  <a:moveTo>
                    <a:pt x="0" y="231394"/>
                  </a:moveTo>
                  <a:lnTo>
                    <a:pt x="4701" y="184769"/>
                  </a:lnTo>
                  <a:lnTo>
                    <a:pt x="18185" y="141339"/>
                  </a:lnTo>
                  <a:lnTo>
                    <a:pt x="39520" y="102034"/>
                  </a:lnTo>
                  <a:lnTo>
                    <a:pt x="67776" y="67786"/>
                  </a:lnTo>
                  <a:lnTo>
                    <a:pt x="102022" y="39527"/>
                  </a:lnTo>
                  <a:lnTo>
                    <a:pt x="141328" y="18188"/>
                  </a:lnTo>
                  <a:lnTo>
                    <a:pt x="184762" y="4702"/>
                  </a:lnTo>
                  <a:lnTo>
                    <a:pt x="231394" y="0"/>
                  </a:lnTo>
                  <a:lnTo>
                    <a:pt x="8245094" y="0"/>
                  </a:lnTo>
                  <a:lnTo>
                    <a:pt x="8291718" y="4702"/>
                  </a:lnTo>
                  <a:lnTo>
                    <a:pt x="8335148" y="18188"/>
                  </a:lnTo>
                  <a:lnTo>
                    <a:pt x="8374453" y="39527"/>
                  </a:lnTo>
                  <a:lnTo>
                    <a:pt x="8408701" y="67786"/>
                  </a:lnTo>
                  <a:lnTo>
                    <a:pt x="8436960" y="102034"/>
                  </a:lnTo>
                  <a:lnTo>
                    <a:pt x="8458299" y="141339"/>
                  </a:lnTo>
                  <a:lnTo>
                    <a:pt x="8471785" y="184769"/>
                  </a:lnTo>
                  <a:lnTo>
                    <a:pt x="8476488" y="231394"/>
                  </a:lnTo>
                  <a:lnTo>
                    <a:pt x="8476488" y="1156970"/>
                  </a:lnTo>
                  <a:lnTo>
                    <a:pt x="8471785" y="1203601"/>
                  </a:lnTo>
                  <a:lnTo>
                    <a:pt x="8458299" y="1247035"/>
                  </a:lnTo>
                  <a:lnTo>
                    <a:pt x="8436960" y="1286341"/>
                  </a:lnTo>
                  <a:lnTo>
                    <a:pt x="8408701" y="1320587"/>
                  </a:lnTo>
                  <a:lnTo>
                    <a:pt x="8374453" y="1348843"/>
                  </a:lnTo>
                  <a:lnTo>
                    <a:pt x="8335148" y="1370178"/>
                  </a:lnTo>
                  <a:lnTo>
                    <a:pt x="8291718" y="1383662"/>
                  </a:lnTo>
                  <a:lnTo>
                    <a:pt x="8245094" y="1388364"/>
                  </a:lnTo>
                  <a:lnTo>
                    <a:pt x="231394" y="1388364"/>
                  </a:lnTo>
                  <a:lnTo>
                    <a:pt x="184762" y="1383662"/>
                  </a:lnTo>
                  <a:lnTo>
                    <a:pt x="141328" y="1370178"/>
                  </a:lnTo>
                  <a:lnTo>
                    <a:pt x="102022" y="1348843"/>
                  </a:lnTo>
                  <a:lnTo>
                    <a:pt x="67776" y="1320587"/>
                  </a:lnTo>
                  <a:lnTo>
                    <a:pt x="39520" y="1286341"/>
                  </a:lnTo>
                  <a:lnTo>
                    <a:pt x="18185" y="1247035"/>
                  </a:lnTo>
                  <a:lnTo>
                    <a:pt x="4701" y="1203601"/>
                  </a:lnTo>
                  <a:lnTo>
                    <a:pt x="0" y="1156970"/>
                  </a:lnTo>
                  <a:lnTo>
                    <a:pt x="0" y="231394"/>
                  </a:lnTo>
                  <a:close/>
                </a:path>
              </a:pathLst>
            </a:custGeom>
            <a:grpFill/>
            <a:ln w="12192">
              <a:solidFill>
                <a:srgbClr val="E40046"/>
              </a:solidFill>
            </a:ln>
          </p:spPr>
          <p:txBody>
            <a:bodyPr wrap="square" lIns="0" tIns="0" rIns="0" bIns="0" rtlCol="0"/>
            <a:lstStyle/>
            <a:p>
              <a:pPr>
                <a:defRPr/>
              </a:pPr>
              <a:endParaRPr/>
            </a:p>
          </p:txBody>
        </p:sp>
        <p:pic>
          <p:nvPicPr>
            <p:cNvPr id="40" name="object 11"/>
            <p:cNvPicPr/>
            <p:nvPr/>
          </p:nvPicPr>
          <p:blipFill>
            <a:blip r:embed="rId11"/>
            <a:stretch/>
          </p:blipFill>
          <p:spPr bwMode="auto">
            <a:xfrm>
              <a:off x="4512538" y="5369625"/>
              <a:ext cx="831579" cy="519684"/>
            </a:xfrm>
            <a:prstGeom prst="rect">
              <a:avLst/>
            </a:prstGeom>
          </p:spPr>
        </p:pic>
      </p:grpSp>
      <p:sp>
        <p:nvSpPr>
          <p:cNvPr id="41" name="object 12"/>
          <p:cNvSpPr txBox="1"/>
          <p:nvPr/>
        </p:nvSpPr>
        <p:spPr bwMode="auto">
          <a:xfrm>
            <a:off x="5243104" y="5496113"/>
            <a:ext cx="1925955" cy="482600"/>
          </a:xfrm>
          <a:prstGeom prst="rect">
            <a:avLst/>
          </a:prstGeom>
        </p:spPr>
        <p:txBody>
          <a:bodyPr vert="horz" wrap="square" lIns="0" tIns="12700" rIns="0" bIns="0" rtlCol="0">
            <a:spAutoFit/>
          </a:bodyPr>
          <a:lstStyle/>
          <a:p>
            <a:pPr marL="12700" marR="5080">
              <a:lnSpc>
                <a:spcPct val="100000"/>
              </a:lnSpc>
              <a:spcBef>
                <a:spcPts val="100"/>
              </a:spcBef>
              <a:defRPr/>
            </a:pPr>
            <a:r>
              <a:rPr sz="1500">
                <a:solidFill>
                  <a:schemeClr val="accent1">
                    <a:lumMod val="75000"/>
                  </a:schemeClr>
                </a:solidFill>
                <a:latin typeface="Arial MT"/>
                <a:cs typeface="Arial MT"/>
              </a:rPr>
              <a:t>Webinaire</a:t>
            </a:r>
            <a:r>
              <a:rPr sz="1500" spc="-65">
                <a:solidFill>
                  <a:schemeClr val="accent1">
                    <a:lumMod val="75000"/>
                  </a:schemeClr>
                </a:solidFill>
                <a:latin typeface="Arial MT"/>
                <a:cs typeface="Arial MT"/>
              </a:rPr>
              <a:t> </a:t>
            </a:r>
            <a:r>
              <a:rPr sz="1500">
                <a:solidFill>
                  <a:schemeClr val="accent1">
                    <a:lumMod val="75000"/>
                  </a:schemeClr>
                </a:solidFill>
                <a:latin typeface="Arial MT"/>
                <a:cs typeface="Arial MT"/>
              </a:rPr>
              <a:t>à</a:t>
            </a:r>
            <a:r>
              <a:rPr sz="1500" spc="-25">
                <a:solidFill>
                  <a:schemeClr val="accent1">
                    <a:lumMod val="75000"/>
                  </a:schemeClr>
                </a:solidFill>
                <a:latin typeface="Arial MT"/>
                <a:cs typeface="Arial MT"/>
              </a:rPr>
              <a:t> </a:t>
            </a:r>
            <a:r>
              <a:rPr sz="1500" spc="-10">
                <a:solidFill>
                  <a:schemeClr val="accent1">
                    <a:lumMod val="75000"/>
                  </a:schemeClr>
                </a:solidFill>
                <a:latin typeface="Arial MT"/>
                <a:cs typeface="Arial MT"/>
              </a:rPr>
              <a:t>retrouver https://elea.esea-na.fr/</a:t>
            </a:r>
            <a:endParaRPr sz="1500">
              <a:solidFill>
                <a:schemeClr val="accent1">
                  <a:lumMod val="75000"/>
                </a:schemeClr>
              </a:solidFill>
              <a:latin typeface="Arial MT"/>
              <a:cs typeface="Arial MT"/>
            </a:endParaRPr>
          </a:p>
        </p:txBody>
      </p:sp>
      <p:pic>
        <p:nvPicPr>
          <p:cNvPr id="42" name="object 15"/>
          <p:cNvPicPr/>
          <p:nvPr/>
        </p:nvPicPr>
        <p:blipFill>
          <a:blip r:embed="rId12"/>
          <a:stretch/>
        </p:blipFill>
        <p:spPr bwMode="auto">
          <a:xfrm>
            <a:off x="4679040" y="4878307"/>
            <a:ext cx="327660" cy="534924"/>
          </a:xfrm>
          <a:prstGeom prst="rect">
            <a:avLst/>
          </a:prstGeom>
        </p:spPr>
      </p:pic>
      <p:sp>
        <p:nvSpPr>
          <p:cNvPr id="43" name="object 17"/>
          <p:cNvSpPr txBox="1"/>
          <p:nvPr/>
        </p:nvSpPr>
        <p:spPr bwMode="auto">
          <a:xfrm>
            <a:off x="5208468" y="4917421"/>
            <a:ext cx="1732914" cy="482600"/>
          </a:xfrm>
          <a:prstGeom prst="rect">
            <a:avLst/>
          </a:prstGeom>
        </p:spPr>
        <p:txBody>
          <a:bodyPr vert="horz" wrap="square" lIns="0" tIns="12700" rIns="0" bIns="0" rtlCol="0">
            <a:spAutoFit/>
          </a:bodyPr>
          <a:lstStyle/>
          <a:p>
            <a:pPr marL="12700" marR="5080">
              <a:lnSpc>
                <a:spcPct val="100000"/>
              </a:lnSpc>
              <a:spcBef>
                <a:spcPts val="100"/>
              </a:spcBef>
              <a:defRPr/>
            </a:pPr>
            <a:r>
              <a:rPr sz="1500">
                <a:solidFill>
                  <a:schemeClr val="accent1">
                    <a:lumMod val="75000"/>
                  </a:schemeClr>
                </a:solidFill>
                <a:latin typeface="Arial MT"/>
                <a:cs typeface="Arial MT"/>
              </a:rPr>
              <a:t>Je</a:t>
            </a:r>
            <a:r>
              <a:rPr sz="1500" spc="-35">
                <a:solidFill>
                  <a:schemeClr val="accent1">
                    <a:lumMod val="75000"/>
                  </a:schemeClr>
                </a:solidFill>
                <a:latin typeface="Arial MT"/>
                <a:cs typeface="Arial MT"/>
              </a:rPr>
              <a:t> </a:t>
            </a:r>
            <a:r>
              <a:rPr sz="1500">
                <a:solidFill>
                  <a:schemeClr val="accent1">
                    <a:lumMod val="75000"/>
                  </a:schemeClr>
                </a:solidFill>
                <a:latin typeface="Arial MT"/>
                <a:cs typeface="Arial MT"/>
              </a:rPr>
              <a:t>lève</a:t>
            </a:r>
            <a:r>
              <a:rPr sz="1500" spc="-25">
                <a:solidFill>
                  <a:schemeClr val="accent1">
                    <a:lumMod val="75000"/>
                  </a:schemeClr>
                </a:solidFill>
                <a:latin typeface="Arial MT"/>
                <a:cs typeface="Arial MT"/>
              </a:rPr>
              <a:t> </a:t>
            </a:r>
            <a:r>
              <a:rPr sz="1500">
                <a:solidFill>
                  <a:schemeClr val="accent1">
                    <a:lumMod val="75000"/>
                  </a:schemeClr>
                </a:solidFill>
                <a:latin typeface="Arial MT"/>
                <a:cs typeface="Arial MT"/>
              </a:rPr>
              <a:t>la</a:t>
            </a:r>
            <a:r>
              <a:rPr sz="1500" spc="-25">
                <a:solidFill>
                  <a:schemeClr val="accent1">
                    <a:lumMod val="75000"/>
                  </a:schemeClr>
                </a:solidFill>
                <a:latin typeface="Arial MT"/>
                <a:cs typeface="Arial MT"/>
              </a:rPr>
              <a:t> </a:t>
            </a:r>
            <a:r>
              <a:rPr sz="1500">
                <a:solidFill>
                  <a:schemeClr val="accent1">
                    <a:lumMod val="75000"/>
                  </a:schemeClr>
                </a:solidFill>
                <a:latin typeface="Arial MT"/>
                <a:cs typeface="Arial MT"/>
              </a:rPr>
              <a:t>main</a:t>
            </a:r>
            <a:r>
              <a:rPr sz="1500" spc="-30">
                <a:solidFill>
                  <a:schemeClr val="accent1">
                    <a:lumMod val="75000"/>
                  </a:schemeClr>
                </a:solidFill>
                <a:latin typeface="Arial MT"/>
                <a:cs typeface="Arial MT"/>
              </a:rPr>
              <a:t> </a:t>
            </a:r>
            <a:r>
              <a:rPr sz="1500" spc="-20">
                <a:solidFill>
                  <a:schemeClr val="accent1">
                    <a:lumMod val="75000"/>
                  </a:schemeClr>
                </a:solidFill>
                <a:latin typeface="Arial MT"/>
                <a:cs typeface="Arial MT"/>
              </a:rPr>
              <a:t>pour </a:t>
            </a:r>
            <a:r>
              <a:rPr sz="1500" spc="-10">
                <a:solidFill>
                  <a:schemeClr val="accent1">
                    <a:lumMod val="75000"/>
                  </a:schemeClr>
                </a:solidFill>
                <a:latin typeface="Arial MT"/>
                <a:cs typeface="Arial MT"/>
              </a:rPr>
              <a:t>intervenir</a:t>
            </a:r>
            <a:endParaRPr sz="1500">
              <a:solidFill>
                <a:schemeClr val="accent1">
                  <a:lumMod val="75000"/>
                </a:schemeClr>
              </a:solidFill>
              <a:latin typeface="Arial MT"/>
              <a:cs typeface="Arial MT"/>
            </a:endParaRPr>
          </a:p>
        </p:txBody>
      </p:sp>
      <p:pic>
        <p:nvPicPr>
          <p:cNvPr id="16" name="Image 15"/>
          <p:cNvPicPr>
            <a:picLocks noChangeAspect="1"/>
          </p:cNvPicPr>
          <p:nvPr/>
        </p:nvPicPr>
        <p:blipFill>
          <a:blip r:embed="rId13"/>
          <a:stretch/>
        </p:blipFill>
        <p:spPr bwMode="auto">
          <a:xfrm>
            <a:off x="3320117" y="1708775"/>
            <a:ext cx="935446" cy="95023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295400" y="500904"/>
            <a:ext cx="7493609" cy="446276"/>
          </a:xfrm>
        </p:spPr>
        <p:txBody>
          <a:bodyPr/>
          <a:lstStyle/>
          <a:p>
            <a:pPr>
              <a:defRPr/>
            </a:pPr>
            <a:r>
              <a:rPr lang="fr-FR">
                <a:solidFill>
                  <a:schemeClr val="accent4">
                    <a:lumMod val="40000"/>
                    <a:lumOff val="60000"/>
                  </a:schemeClr>
                </a:solidFill>
              </a:rPr>
              <a:t>www.usager.viatrajectoire.fr</a:t>
            </a:r>
            <a:endParaRPr/>
          </a:p>
        </p:txBody>
      </p:sp>
      <p:pic>
        <p:nvPicPr>
          <p:cNvPr id="3" name="Image 2"/>
          <p:cNvPicPr>
            <a:picLocks noChangeAspect="1"/>
          </p:cNvPicPr>
          <p:nvPr/>
        </p:nvPicPr>
        <p:blipFill>
          <a:blip r:embed="rId3"/>
          <a:stretch/>
        </p:blipFill>
        <p:spPr bwMode="auto">
          <a:xfrm>
            <a:off x="152400" y="1143000"/>
            <a:ext cx="8097946" cy="4174556"/>
          </a:xfrm>
          <a:prstGeom prst="rect">
            <a:avLst/>
          </a:prstGeom>
        </p:spPr>
      </p:pic>
      <p:pic>
        <p:nvPicPr>
          <p:cNvPr id="4" name="object 8"/>
          <p:cNvPicPr/>
          <p:nvPr/>
        </p:nvPicPr>
        <p:blipFill>
          <a:blip r:embed="rId4">
            <a:lum bright="70000" contrast="-70000"/>
          </a:blip>
          <a:stretch/>
        </p:blipFill>
        <p:spPr bwMode="auto">
          <a:xfrm>
            <a:off x="45970" y="391055"/>
            <a:ext cx="751516" cy="665972"/>
          </a:xfrm>
          <a:prstGeom prst="rect">
            <a:avLst/>
          </a:prstGeom>
        </p:spPr>
      </p:pic>
      <p:pic>
        <p:nvPicPr>
          <p:cNvPr id="5" name="Image 4"/>
          <p:cNvPicPr>
            <a:picLocks noChangeAspect="1"/>
          </p:cNvPicPr>
          <p:nvPr/>
        </p:nvPicPr>
        <p:blipFill>
          <a:blip r:embed="rId5"/>
          <a:stretch/>
        </p:blipFill>
        <p:spPr bwMode="auto">
          <a:xfrm>
            <a:off x="5042204" y="4800600"/>
            <a:ext cx="3913196" cy="1934792"/>
          </a:xfrm>
          <a:prstGeom prst="rect">
            <a:avLst/>
          </a:prstGeom>
          <a:ln w="28575">
            <a:solidFill>
              <a:srgbClr val="E40046"/>
            </a:solidFill>
          </a:ln>
        </p:spPr>
      </p:pic>
      <p:pic>
        <p:nvPicPr>
          <p:cNvPr id="6" name="Image 5"/>
          <p:cNvPicPr>
            <a:picLocks noChangeAspect="1"/>
          </p:cNvPicPr>
          <p:nvPr/>
        </p:nvPicPr>
        <p:blipFill>
          <a:blip r:embed="rId6">
            <a:duotone>
              <a:schemeClr val="accent2">
                <a:shade val="45000"/>
                <a:satMod val="135000"/>
              </a:schemeClr>
              <a:prstClr val="white"/>
            </a:duotone>
          </a:blip>
          <a:stretch/>
        </p:blipFill>
        <p:spPr bwMode="auto">
          <a:xfrm>
            <a:off x="5562600" y="3810000"/>
            <a:ext cx="380695" cy="38069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1295400" y="467184"/>
            <a:ext cx="1969135" cy="513715"/>
          </a:xfrm>
          <a:prstGeom prst="rect">
            <a:avLst/>
          </a:prstGeom>
        </p:spPr>
        <p:txBody>
          <a:bodyPr vert="horz" wrap="square" lIns="0" tIns="13335" rIns="0" bIns="0" rtlCol="0">
            <a:spAutoFit/>
          </a:bodyPr>
          <a:lstStyle/>
          <a:p>
            <a:pPr marL="12700">
              <a:lnSpc>
                <a:spcPct val="100000"/>
              </a:lnSpc>
              <a:spcBef>
                <a:spcPts val="105"/>
              </a:spcBef>
              <a:defRPr/>
            </a:pPr>
            <a:r>
              <a:rPr sz="3200">
                <a:solidFill>
                  <a:schemeClr val="accent4">
                    <a:lumMod val="60000"/>
                    <a:lumOff val="40000"/>
                  </a:schemeClr>
                </a:solidFill>
              </a:rPr>
              <a:t>Con</a:t>
            </a:r>
            <a:r>
              <a:rPr sz="3200" spc="-15">
                <a:solidFill>
                  <a:schemeClr val="accent4">
                    <a:lumMod val="60000"/>
                    <a:lumOff val="40000"/>
                  </a:schemeClr>
                </a:solidFill>
              </a:rPr>
              <a:t>n</a:t>
            </a:r>
            <a:r>
              <a:rPr sz="3200">
                <a:solidFill>
                  <a:schemeClr val="accent4">
                    <a:lumMod val="60000"/>
                    <a:lumOff val="40000"/>
                  </a:schemeClr>
                </a:solidFill>
              </a:rPr>
              <a:t>exion</a:t>
            </a:r>
            <a:endParaRPr/>
          </a:p>
        </p:txBody>
      </p:sp>
      <p:sp>
        <p:nvSpPr>
          <p:cNvPr id="4" name="object 4"/>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31</a:t>
            </a:fld>
            <a:endParaRPr spc="-5"/>
          </a:p>
        </p:txBody>
      </p:sp>
      <p:pic>
        <p:nvPicPr>
          <p:cNvPr id="3" name="Image 2"/>
          <p:cNvPicPr>
            <a:picLocks noChangeAspect="1"/>
          </p:cNvPicPr>
          <p:nvPr/>
        </p:nvPicPr>
        <p:blipFill>
          <a:blip r:embed="rId3"/>
          <a:stretch/>
        </p:blipFill>
        <p:spPr bwMode="auto">
          <a:xfrm>
            <a:off x="238571" y="1295400"/>
            <a:ext cx="8728860" cy="3898282"/>
          </a:xfrm>
          <a:prstGeom prst="rect">
            <a:avLst/>
          </a:prstGeom>
        </p:spPr>
      </p:pic>
      <p:sp>
        <p:nvSpPr>
          <p:cNvPr id="6" name="Ellipse 5"/>
          <p:cNvSpPr/>
          <p:nvPr/>
        </p:nvSpPr>
        <p:spPr bwMode="auto">
          <a:xfrm>
            <a:off x="6477000" y="1905000"/>
            <a:ext cx="25908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object 8"/>
          <p:cNvPicPr/>
          <p:nvPr/>
        </p:nvPicPr>
        <p:blipFill>
          <a:blip r:embed="rId4">
            <a:lum bright="70000" contrast="-70000"/>
          </a:blip>
          <a:stretch/>
        </p:blipFill>
        <p:spPr bwMode="auto">
          <a:xfrm>
            <a:off x="45970" y="391055"/>
            <a:ext cx="751516" cy="66597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990600" y="506985"/>
            <a:ext cx="7369809" cy="432298"/>
          </a:xfrm>
          <a:prstGeom prst="rect">
            <a:avLst/>
          </a:prstGeom>
        </p:spPr>
        <p:txBody>
          <a:bodyPr vert="horz" wrap="square" lIns="0" tIns="63500" rIns="0" bIns="0" rtlCol="0">
            <a:spAutoFit/>
          </a:bodyPr>
          <a:lstStyle/>
          <a:p>
            <a:pPr marL="12700" marR="5080">
              <a:lnSpc>
                <a:spcPts val="3130"/>
              </a:lnSpc>
              <a:spcBef>
                <a:spcPts val="500"/>
              </a:spcBef>
              <a:defRPr/>
            </a:pPr>
            <a:r>
              <a:rPr sz="2400">
                <a:solidFill>
                  <a:schemeClr val="accent4">
                    <a:lumMod val="60000"/>
                    <a:lumOff val="40000"/>
                  </a:schemeClr>
                </a:solidFill>
              </a:rPr>
              <a:t>Consulter</a:t>
            </a:r>
            <a:r>
              <a:rPr sz="2400" spc="-40">
                <a:solidFill>
                  <a:schemeClr val="accent4">
                    <a:lumMod val="60000"/>
                    <a:lumOff val="40000"/>
                  </a:schemeClr>
                </a:solidFill>
              </a:rPr>
              <a:t> </a:t>
            </a:r>
            <a:r>
              <a:rPr sz="2400">
                <a:solidFill>
                  <a:schemeClr val="accent4">
                    <a:lumMod val="60000"/>
                    <a:lumOff val="40000"/>
                  </a:schemeClr>
                </a:solidFill>
              </a:rPr>
              <a:t>et</a:t>
            </a:r>
            <a:r>
              <a:rPr sz="2400" spc="-10">
                <a:solidFill>
                  <a:schemeClr val="accent4">
                    <a:lumMod val="60000"/>
                    <a:lumOff val="40000"/>
                  </a:schemeClr>
                </a:solidFill>
              </a:rPr>
              <a:t> </a:t>
            </a:r>
            <a:r>
              <a:rPr sz="2400">
                <a:solidFill>
                  <a:schemeClr val="accent4">
                    <a:lumMod val="60000"/>
                    <a:lumOff val="40000"/>
                  </a:schemeClr>
                </a:solidFill>
              </a:rPr>
              <a:t>remplir</a:t>
            </a:r>
            <a:r>
              <a:rPr sz="2400" spc="-40">
                <a:solidFill>
                  <a:schemeClr val="accent4">
                    <a:lumMod val="60000"/>
                    <a:lumOff val="40000"/>
                  </a:schemeClr>
                </a:solidFill>
              </a:rPr>
              <a:t> </a:t>
            </a:r>
            <a:r>
              <a:rPr sz="2400">
                <a:solidFill>
                  <a:schemeClr val="accent4">
                    <a:lumMod val="60000"/>
                    <a:lumOff val="40000"/>
                  </a:schemeClr>
                </a:solidFill>
              </a:rPr>
              <a:t>mon</a:t>
            </a:r>
            <a:r>
              <a:rPr sz="2400" spc="-25">
                <a:solidFill>
                  <a:schemeClr val="accent4">
                    <a:lumMod val="60000"/>
                    <a:lumOff val="40000"/>
                  </a:schemeClr>
                </a:solidFill>
              </a:rPr>
              <a:t> </a:t>
            </a:r>
            <a:r>
              <a:rPr sz="2400">
                <a:solidFill>
                  <a:schemeClr val="accent4">
                    <a:lumMod val="60000"/>
                    <a:lumOff val="40000"/>
                  </a:schemeClr>
                </a:solidFill>
              </a:rPr>
              <a:t>dossier</a:t>
            </a:r>
            <a:r>
              <a:rPr sz="2400" spc="-35">
                <a:solidFill>
                  <a:schemeClr val="accent4">
                    <a:lumMod val="60000"/>
                    <a:lumOff val="40000"/>
                  </a:schemeClr>
                </a:solidFill>
              </a:rPr>
              <a:t> </a:t>
            </a:r>
            <a:r>
              <a:rPr sz="2400">
                <a:solidFill>
                  <a:schemeClr val="accent4">
                    <a:lumMod val="60000"/>
                    <a:lumOff val="40000"/>
                  </a:schemeClr>
                </a:solidFill>
              </a:rPr>
              <a:t>unique </a:t>
            </a:r>
            <a:r>
              <a:rPr sz="2400" spc="-790">
                <a:solidFill>
                  <a:schemeClr val="accent4">
                    <a:lumMod val="60000"/>
                    <a:lumOff val="40000"/>
                  </a:schemeClr>
                </a:solidFill>
              </a:rPr>
              <a:t> </a:t>
            </a:r>
            <a:r>
              <a:rPr sz="2400">
                <a:solidFill>
                  <a:schemeClr val="accent4">
                    <a:lumMod val="60000"/>
                    <a:lumOff val="40000"/>
                  </a:schemeClr>
                </a:solidFill>
              </a:rPr>
              <a:t>d’admission</a:t>
            </a:r>
            <a:endParaRPr sz="2400"/>
          </a:p>
        </p:txBody>
      </p:sp>
      <p:sp>
        <p:nvSpPr>
          <p:cNvPr id="4" name="object 4"/>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32</a:t>
            </a:fld>
            <a:endParaRPr spc="-5"/>
          </a:p>
        </p:txBody>
      </p:sp>
      <p:pic>
        <p:nvPicPr>
          <p:cNvPr id="3" name="Image 2"/>
          <p:cNvPicPr>
            <a:picLocks noChangeAspect="1"/>
          </p:cNvPicPr>
          <p:nvPr/>
        </p:nvPicPr>
        <p:blipFill>
          <a:blip r:embed="rId3"/>
          <a:stretch/>
        </p:blipFill>
        <p:spPr bwMode="auto">
          <a:xfrm>
            <a:off x="76200" y="1295400"/>
            <a:ext cx="8632661" cy="3982890"/>
          </a:xfrm>
          <a:prstGeom prst="rect">
            <a:avLst/>
          </a:prstGeom>
          <a:ln>
            <a:solidFill>
              <a:schemeClr val="accent1"/>
            </a:solidFill>
          </a:ln>
        </p:spPr>
      </p:pic>
      <p:sp>
        <p:nvSpPr>
          <p:cNvPr id="10" name="Rectangle à coins arrondis 9"/>
          <p:cNvSpPr/>
          <p:nvPr/>
        </p:nvSpPr>
        <p:spPr bwMode="auto">
          <a:xfrm>
            <a:off x="3731984" y="5111210"/>
            <a:ext cx="2059215" cy="1441990"/>
          </a:xfrm>
          <a:prstGeom prst="wedgeRoundRectCallout">
            <a:avLst>
              <a:gd name="adj1" fmla="val -178700"/>
              <a:gd name="adj2" fmla="val -184261"/>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chemeClr val="accent1">
                    <a:lumMod val="75000"/>
                  </a:schemeClr>
                </a:solidFill>
                <a:latin typeface="+mj-lt"/>
              </a:rPr>
              <a:t>La partie administrative de son dossier d’admission en ESMS est pré-remplie à partir des informations déjà communiquées à la MDPH</a:t>
            </a:r>
            <a:endParaRPr>
              <a:solidFill>
                <a:schemeClr val="accent1">
                  <a:lumMod val="75000"/>
                </a:schemeClr>
              </a:solidFill>
            </a:endParaRPr>
          </a:p>
        </p:txBody>
      </p:sp>
      <p:pic>
        <p:nvPicPr>
          <p:cNvPr id="7" name="object 8"/>
          <p:cNvPicPr/>
          <p:nvPr/>
        </p:nvPicPr>
        <p:blipFill>
          <a:blip r:embed="rId4">
            <a:lum bright="70000" contrast="-70000"/>
          </a:blip>
          <a:stretch/>
        </p:blipFill>
        <p:spPr bwMode="auto">
          <a:xfrm>
            <a:off x="45970" y="391055"/>
            <a:ext cx="751516" cy="665972"/>
          </a:xfrm>
          <a:prstGeom prst="rect">
            <a:avLst/>
          </a:prstGeom>
        </p:spPr>
      </p:pic>
      <p:sp>
        <p:nvSpPr>
          <p:cNvPr id="8" name="Rectangle à coins arrondis 7"/>
          <p:cNvSpPr/>
          <p:nvPr/>
        </p:nvSpPr>
        <p:spPr bwMode="auto">
          <a:xfrm>
            <a:off x="94672" y="1752599"/>
            <a:ext cx="1657927" cy="304800"/>
          </a:xfrm>
          <a:prstGeom prst="roundRect">
            <a:avLst>
              <a:gd name="adj" fmla="val 16667"/>
            </a:avLst>
          </a:prstGeom>
          <a:noFill/>
          <a:ln>
            <a:solidFill>
              <a:srgbClr val="E4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E40046"/>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990600" y="506985"/>
            <a:ext cx="7369809" cy="432298"/>
          </a:xfrm>
          <a:prstGeom prst="rect">
            <a:avLst/>
          </a:prstGeom>
        </p:spPr>
        <p:txBody>
          <a:bodyPr vert="horz" wrap="square" lIns="0" tIns="63500" rIns="0" bIns="0" rtlCol="0">
            <a:spAutoFit/>
          </a:bodyPr>
          <a:lstStyle/>
          <a:p>
            <a:pPr marL="12700" marR="5080">
              <a:lnSpc>
                <a:spcPts val="3130"/>
              </a:lnSpc>
              <a:spcBef>
                <a:spcPts val="500"/>
              </a:spcBef>
              <a:defRPr/>
            </a:pPr>
            <a:r>
              <a:rPr sz="2400">
                <a:solidFill>
                  <a:schemeClr val="accent4">
                    <a:lumMod val="60000"/>
                    <a:lumOff val="40000"/>
                  </a:schemeClr>
                </a:solidFill>
              </a:rPr>
              <a:t>Consulter</a:t>
            </a:r>
            <a:r>
              <a:rPr sz="2400" spc="-40">
                <a:solidFill>
                  <a:schemeClr val="accent4">
                    <a:lumMod val="60000"/>
                    <a:lumOff val="40000"/>
                  </a:schemeClr>
                </a:solidFill>
              </a:rPr>
              <a:t> </a:t>
            </a:r>
            <a:r>
              <a:rPr sz="2400">
                <a:solidFill>
                  <a:schemeClr val="accent4">
                    <a:lumMod val="60000"/>
                    <a:lumOff val="40000"/>
                  </a:schemeClr>
                </a:solidFill>
              </a:rPr>
              <a:t>et</a:t>
            </a:r>
            <a:r>
              <a:rPr sz="2400" spc="-10">
                <a:solidFill>
                  <a:schemeClr val="accent4">
                    <a:lumMod val="60000"/>
                    <a:lumOff val="40000"/>
                  </a:schemeClr>
                </a:solidFill>
              </a:rPr>
              <a:t> </a:t>
            </a:r>
            <a:r>
              <a:rPr sz="2400">
                <a:solidFill>
                  <a:schemeClr val="accent4">
                    <a:lumMod val="60000"/>
                    <a:lumOff val="40000"/>
                  </a:schemeClr>
                </a:solidFill>
              </a:rPr>
              <a:t>remplir</a:t>
            </a:r>
            <a:r>
              <a:rPr sz="2400" spc="-40">
                <a:solidFill>
                  <a:schemeClr val="accent4">
                    <a:lumMod val="60000"/>
                    <a:lumOff val="40000"/>
                  </a:schemeClr>
                </a:solidFill>
              </a:rPr>
              <a:t> </a:t>
            </a:r>
            <a:r>
              <a:rPr sz="2400">
                <a:solidFill>
                  <a:schemeClr val="accent4">
                    <a:lumMod val="60000"/>
                    <a:lumOff val="40000"/>
                  </a:schemeClr>
                </a:solidFill>
              </a:rPr>
              <a:t>mon</a:t>
            </a:r>
            <a:r>
              <a:rPr sz="2400" spc="-25">
                <a:solidFill>
                  <a:schemeClr val="accent4">
                    <a:lumMod val="60000"/>
                    <a:lumOff val="40000"/>
                  </a:schemeClr>
                </a:solidFill>
              </a:rPr>
              <a:t> </a:t>
            </a:r>
            <a:r>
              <a:rPr sz="2400">
                <a:solidFill>
                  <a:schemeClr val="accent4">
                    <a:lumMod val="60000"/>
                    <a:lumOff val="40000"/>
                  </a:schemeClr>
                </a:solidFill>
              </a:rPr>
              <a:t>dossier</a:t>
            </a:r>
            <a:r>
              <a:rPr sz="2400" spc="-35">
                <a:solidFill>
                  <a:schemeClr val="accent4">
                    <a:lumMod val="60000"/>
                    <a:lumOff val="40000"/>
                  </a:schemeClr>
                </a:solidFill>
              </a:rPr>
              <a:t> </a:t>
            </a:r>
            <a:r>
              <a:rPr sz="2400">
                <a:solidFill>
                  <a:schemeClr val="accent4">
                    <a:lumMod val="60000"/>
                    <a:lumOff val="40000"/>
                  </a:schemeClr>
                </a:solidFill>
              </a:rPr>
              <a:t>unique </a:t>
            </a:r>
            <a:r>
              <a:rPr sz="2400" spc="-790">
                <a:solidFill>
                  <a:schemeClr val="accent4">
                    <a:lumMod val="60000"/>
                    <a:lumOff val="40000"/>
                  </a:schemeClr>
                </a:solidFill>
              </a:rPr>
              <a:t> </a:t>
            </a:r>
            <a:r>
              <a:rPr sz="2400">
                <a:solidFill>
                  <a:schemeClr val="accent4">
                    <a:lumMod val="60000"/>
                    <a:lumOff val="40000"/>
                  </a:schemeClr>
                </a:solidFill>
              </a:rPr>
              <a:t>d’admission</a:t>
            </a:r>
            <a:endParaRPr sz="2400"/>
          </a:p>
        </p:txBody>
      </p:sp>
      <p:sp>
        <p:nvSpPr>
          <p:cNvPr id="4" name="object 4"/>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33</a:t>
            </a:fld>
            <a:endParaRPr spc="-5"/>
          </a:p>
        </p:txBody>
      </p:sp>
      <p:pic>
        <p:nvPicPr>
          <p:cNvPr id="7" name="object 8"/>
          <p:cNvPicPr/>
          <p:nvPr/>
        </p:nvPicPr>
        <p:blipFill>
          <a:blip r:embed="rId3">
            <a:lum bright="70000" contrast="-70000"/>
          </a:blip>
          <a:stretch/>
        </p:blipFill>
        <p:spPr bwMode="auto">
          <a:xfrm>
            <a:off x="45970" y="391055"/>
            <a:ext cx="751516" cy="665972"/>
          </a:xfrm>
          <a:prstGeom prst="rect">
            <a:avLst/>
          </a:prstGeom>
        </p:spPr>
      </p:pic>
      <p:pic>
        <p:nvPicPr>
          <p:cNvPr id="5" name="Image 4"/>
          <p:cNvPicPr>
            <a:picLocks noChangeAspect="1"/>
          </p:cNvPicPr>
          <p:nvPr/>
        </p:nvPicPr>
        <p:blipFill>
          <a:blip r:embed="rId4"/>
          <a:stretch/>
        </p:blipFill>
        <p:spPr bwMode="auto">
          <a:xfrm>
            <a:off x="1332041" y="1447800"/>
            <a:ext cx="6686925" cy="4624877"/>
          </a:xfrm>
          <a:prstGeom prst="rect">
            <a:avLst/>
          </a:prstGeom>
          <a:ln>
            <a:solidFill>
              <a:schemeClr val="accent4">
                <a:lumMod val="60000"/>
                <a:lumOff val="40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990600" y="506985"/>
            <a:ext cx="7369809" cy="432298"/>
          </a:xfrm>
          <a:prstGeom prst="rect">
            <a:avLst/>
          </a:prstGeom>
        </p:spPr>
        <p:txBody>
          <a:bodyPr vert="horz" wrap="square" lIns="0" tIns="63500" rIns="0" bIns="0" rtlCol="0">
            <a:spAutoFit/>
          </a:bodyPr>
          <a:lstStyle/>
          <a:p>
            <a:pPr marL="12700" marR="5080">
              <a:lnSpc>
                <a:spcPts val="3130"/>
              </a:lnSpc>
              <a:spcBef>
                <a:spcPts val="500"/>
              </a:spcBef>
              <a:defRPr/>
            </a:pPr>
            <a:r>
              <a:rPr sz="2400">
                <a:solidFill>
                  <a:schemeClr val="accent4">
                    <a:lumMod val="60000"/>
                    <a:lumOff val="40000"/>
                  </a:schemeClr>
                </a:solidFill>
              </a:rPr>
              <a:t>Consulter</a:t>
            </a:r>
            <a:r>
              <a:rPr sz="2400" spc="-40">
                <a:solidFill>
                  <a:schemeClr val="accent4">
                    <a:lumMod val="60000"/>
                    <a:lumOff val="40000"/>
                  </a:schemeClr>
                </a:solidFill>
              </a:rPr>
              <a:t> </a:t>
            </a:r>
            <a:r>
              <a:rPr sz="2400">
                <a:solidFill>
                  <a:schemeClr val="accent4">
                    <a:lumMod val="60000"/>
                    <a:lumOff val="40000"/>
                  </a:schemeClr>
                </a:solidFill>
              </a:rPr>
              <a:t>et</a:t>
            </a:r>
            <a:r>
              <a:rPr sz="2400" spc="-10">
                <a:solidFill>
                  <a:schemeClr val="accent4">
                    <a:lumMod val="60000"/>
                    <a:lumOff val="40000"/>
                  </a:schemeClr>
                </a:solidFill>
              </a:rPr>
              <a:t> </a:t>
            </a:r>
            <a:r>
              <a:rPr sz="2400">
                <a:solidFill>
                  <a:schemeClr val="accent4">
                    <a:lumMod val="60000"/>
                    <a:lumOff val="40000"/>
                  </a:schemeClr>
                </a:solidFill>
              </a:rPr>
              <a:t>remplir</a:t>
            </a:r>
            <a:r>
              <a:rPr sz="2400" spc="-40">
                <a:solidFill>
                  <a:schemeClr val="accent4">
                    <a:lumMod val="60000"/>
                    <a:lumOff val="40000"/>
                  </a:schemeClr>
                </a:solidFill>
              </a:rPr>
              <a:t> </a:t>
            </a:r>
            <a:r>
              <a:rPr sz="2400">
                <a:solidFill>
                  <a:schemeClr val="accent4">
                    <a:lumMod val="60000"/>
                    <a:lumOff val="40000"/>
                  </a:schemeClr>
                </a:solidFill>
              </a:rPr>
              <a:t>mon</a:t>
            </a:r>
            <a:r>
              <a:rPr sz="2400" spc="-25">
                <a:solidFill>
                  <a:schemeClr val="accent4">
                    <a:lumMod val="60000"/>
                    <a:lumOff val="40000"/>
                  </a:schemeClr>
                </a:solidFill>
              </a:rPr>
              <a:t> </a:t>
            </a:r>
            <a:r>
              <a:rPr sz="2400">
                <a:solidFill>
                  <a:schemeClr val="accent4">
                    <a:lumMod val="60000"/>
                    <a:lumOff val="40000"/>
                  </a:schemeClr>
                </a:solidFill>
              </a:rPr>
              <a:t>dossier</a:t>
            </a:r>
            <a:r>
              <a:rPr sz="2400" spc="-35">
                <a:solidFill>
                  <a:schemeClr val="accent4">
                    <a:lumMod val="60000"/>
                    <a:lumOff val="40000"/>
                  </a:schemeClr>
                </a:solidFill>
              </a:rPr>
              <a:t> </a:t>
            </a:r>
            <a:r>
              <a:rPr sz="2400">
                <a:solidFill>
                  <a:schemeClr val="accent4">
                    <a:lumMod val="60000"/>
                    <a:lumOff val="40000"/>
                  </a:schemeClr>
                </a:solidFill>
              </a:rPr>
              <a:t>unique </a:t>
            </a:r>
            <a:r>
              <a:rPr sz="2400" spc="-790">
                <a:solidFill>
                  <a:schemeClr val="accent4">
                    <a:lumMod val="60000"/>
                    <a:lumOff val="40000"/>
                  </a:schemeClr>
                </a:solidFill>
              </a:rPr>
              <a:t> </a:t>
            </a:r>
            <a:r>
              <a:rPr sz="2400">
                <a:solidFill>
                  <a:schemeClr val="accent4">
                    <a:lumMod val="60000"/>
                    <a:lumOff val="40000"/>
                  </a:schemeClr>
                </a:solidFill>
              </a:rPr>
              <a:t>d’admission</a:t>
            </a:r>
            <a:endParaRPr sz="2400"/>
          </a:p>
        </p:txBody>
      </p:sp>
      <p:sp>
        <p:nvSpPr>
          <p:cNvPr id="4" name="object 4"/>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34</a:t>
            </a:fld>
            <a:endParaRPr spc="-5"/>
          </a:p>
        </p:txBody>
      </p:sp>
      <p:pic>
        <p:nvPicPr>
          <p:cNvPr id="7" name="object 8"/>
          <p:cNvPicPr/>
          <p:nvPr/>
        </p:nvPicPr>
        <p:blipFill>
          <a:blip r:embed="rId3">
            <a:lum bright="70000" contrast="-70000"/>
          </a:blip>
          <a:stretch/>
        </p:blipFill>
        <p:spPr bwMode="auto">
          <a:xfrm>
            <a:off x="45970" y="391055"/>
            <a:ext cx="751516" cy="665972"/>
          </a:xfrm>
          <a:prstGeom prst="rect">
            <a:avLst/>
          </a:prstGeom>
        </p:spPr>
      </p:pic>
      <p:pic>
        <p:nvPicPr>
          <p:cNvPr id="3" name="Image 2"/>
          <p:cNvPicPr>
            <a:picLocks noChangeAspect="1"/>
          </p:cNvPicPr>
          <p:nvPr/>
        </p:nvPicPr>
        <p:blipFill>
          <a:blip r:embed="rId4"/>
          <a:stretch/>
        </p:blipFill>
        <p:spPr bwMode="auto">
          <a:xfrm>
            <a:off x="45971" y="1371600"/>
            <a:ext cx="8717030" cy="4286516"/>
          </a:xfrm>
          <a:prstGeom prst="rect">
            <a:avLst/>
          </a:prstGeom>
          <a:ln>
            <a:solidFill>
              <a:schemeClr val="accent4">
                <a:lumMod val="40000"/>
                <a:lumOff val="60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1112175" y="501866"/>
            <a:ext cx="6320789" cy="444352"/>
          </a:xfrm>
          <a:prstGeom prst="rect">
            <a:avLst/>
          </a:prstGeom>
        </p:spPr>
        <p:txBody>
          <a:bodyPr vert="horz" wrap="square" lIns="0" tIns="13335" rIns="0" bIns="0" rtlCol="0">
            <a:spAutoFit/>
          </a:bodyPr>
          <a:lstStyle/>
          <a:p>
            <a:pPr marL="12700">
              <a:lnSpc>
                <a:spcPct val="100000"/>
              </a:lnSpc>
              <a:spcBef>
                <a:spcPts val="105"/>
              </a:spcBef>
              <a:defRPr/>
            </a:pPr>
            <a:r>
              <a:rPr sz="2800">
                <a:solidFill>
                  <a:schemeClr val="accent4">
                    <a:lumMod val="60000"/>
                    <a:lumOff val="40000"/>
                  </a:schemeClr>
                </a:solidFill>
              </a:rPr>
              <a:t>Suivre</a:t>
            </a:r>
            <a:r>
              <a:rPr sz="2800" spc="-20">
                <a:solidFill>
                  <a:schemeClr val="accent4">
                    <a:lumMod val="60000"/>
                    <a:lumOff val="40000"/>
                  </a:schemeClr>
                </a:solidFill>
              </a:rPr>
              <a:t> </a:t>
            </a:r>
            <a:r>
              <a:rPr sz="2800" spc="-5">
                <a:solidFill>
                  <a:schemeClr val="accent4">
                    <a:lumMod val="60000"/>
                    <a:lumOff val="40000"/>
                  </a:schemeClr>
                </a:solidFill>
              </a:rPr>
              <a:t>mes décisions </a:t>
            </a:r>
            <a:r>
              <a:rPr sz="2800" spc="-10">
                <a:solidFill>
                  <a:schemeClr val="accent4">
                    <a:lumMod val="60000"/>
                    <a:lumOff val="40000"/>
                  </a:schemeClr>
                </a:solidFill>
              </a:rPr>
              <a:t>et</a:t>
            </a:r>
            <a:r>
              <a:rPr sz="2800" spc="-20">
                <a:solidFill>
                  <a:schemeClr val="accent4">
                    <a:lumMod val="60000"/>
                    <a:lumOff val="40000"/>
                  </a:schemeClr>
                </a:solidFill>
              </a:rPr>
              <a:t> </a:t>
            </a:r>
            <a:r>
              <a:rPr sz="2800" spc="-5">
                <a:solidFill>
                  <a:schemeClr val="accent4">
                    <a:lumMod val="60000"/>
                    <a:lumOff val="40000"/>
                  </a:schemeClr>
                </a:solidFill>
              </a:rPr>
              <a:t>demandes</a:t>
            </a:r>
            <a:endParaRPr sz="2800">
              <a:solidFill>
                <a:schemeClr val="accent4">
                  <a:lumMod val="60000"/>
                  <a:lumOff val="40000"/>
                </a:schemeClr>
              </a:solidFill>
            </a:endParaRPr>
          </a:p>
        </p:txBody>
      </p:sp>
      <p:sp>
        <p:nvSpPr>
          <p:cNvPr id="4" name="object 4"/>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35</a:t>
            </a:fld>
            <a:endParaRPr spc="-5"/>
          </a:p>
        </p:txBody>
      </p:sp>
      <p:pic>
        <p:nvPicPr>
          <p:cNvPr id="5" name="Image 4"/>
          <p:cNvPicPr>
            <a:picLocks noChangeAspect="1"/>
          </p:cNvPicPr>
          <p:nvPr/>
        </p:nvPicPr>
        <p:blipFill>
          <a:blip r:embed="rId3"/>
          <a:stretch/>
        </p:blipFill>
        <p:spPr bwMode="auto">
          <a:xfrm>
            <a:off x="185955" y="1236377"/>
            <a:ext cx="8654793" cy="4080446"/>
          </a:xfrm>
          <a:prstGeom prst="rect">
            <a:avLst/>
          </a:prstGeom>
          <a:ln>
            <a:solidFill>
              <a:schemeClr val="accent4">
                <a:lumMod val="40000"/>
                <a:lumOff val="60000"/>
              </a:schemeClr>
            </a:solidFill>
          </a:ln>
        </p:spPr>
      </p:pic>
      <p:sp>
        <p:nvSpPr>
          <p:cNvPr id="7" name="Rectangle à coins arrondis 6"/>
          <p:cNvSpPr/>
          <p:nvPr/>
        </p:nvSpPr>
        <p:spPr bwMode="auto">
          <a:xfrm>
            <a:off x="5791200" y="3276600"/>
            <a:ext cx="1676400" cy="1275103"/>
          </a:xfrm>
          <a:prstGeom prst="wedgeRoundRectCallout">
            <a:avLst>
              <a:gd name="adj1" fmla="val -294347"/>
              <a:gd name="adj2" fmla="val -113505"/>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chemeClr val="accent1">
                    <a:lumMod val="75000"/>
                  </a:schemeClr>
                </a:solidFill>
                <a:latin typeface="+mj-lt"/>
              </a:rPr>
              <a:t>L’usager peut retrouver, au même endroit, toutes ses décisions d’orientation = « coffre fort »</a:t>
            </a:r>
            <a:endParaRPr>
              <a:solidFill>
                <a:schemeClr val="accent1">
                  <a:lumMod val="75000"/>
                </a:schemeClr>
              </a:solidFill>
            </a:endParaRPr>
          </a:p>
        </p:txBody>
      </p:sp>
      <p:sp>
        <p:nvSpPr>
          <p:cNvPr id="8" name="Rectangle à coins arrondis 7"/>
          <p:cNvSpPr/>
          <p:nvPr/>
        </p:nvSpPr>
        <p:spPr bwMode="auto">
          <a:xfrm>
            <a:off x="1752599" y="1752599"/>
            <a:ext cx="1371600" cy="304800"/>
          </a:xfrm>
          <a:prstGeom prst="roundRect">
            <a:avLst>
              <a:gd name="adj" fmla="val 16667"/>
            </a:avLst>
          </a:prstGeom>
          <a:noFill/>
          <a:ln>
            <a:solidFill>
              <a:srgbClr val="E4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9" name="object 8"/>
          <p:cNvPicPr/>
          <p:nvPr/>
        </p:nvPicPr>
        <p:blipFill>
          <a:blip r:embed="rId4">
            <a:lum bright="70000" contrast="-70000"/>
          </a:blip>
          <a:stretch/>
        </p:blipFill>
        <p:spPr bwMode="auto">
          <a:xfrm>
            <a:off x="45970" y="391055"/>
            <a:ext cx="751516" cy="66597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bwMode="auto">
          <a:xfrm>
            <a:off x="5998648" y="5867399"/>
            <a:ext cx="2632062" cy="826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 name="object 2"/>
          <p:cNvSpPr txBox="1">
            <a:spLocks noGrp="1"/>
          </p:cNvSpPr>
          <p:nvPr>
            <p:ph type="title"/>
          </p:nvPr>
        </p:nvSpPr>
        <p:spPr bwMode="auto">
          <a:xfrm>
            <a:off x="1143000" y="505367"/>
            <a:ext cx="7267575" cy="444352"/>
          </a:xfrm>
          <a:prstGeom prst="rect">
            <a:avLst/>
          </a:prstGeom>
        </p:spPr>
        <p:txBody>
          <a:bodyPr vert="horz" wrap="square" lIns="0" tIns="13335" rIns="0" bIns="0" rtlCol="0">
            <a:spAutoFit/>
          </a:bodyPr>
          <a:lstStyle/>
          <a:p>
            <a:pPr marL="12700">
              <a:lnSpc>
                <a:spcPct val="100000"/>
              </a:lnSpc>
              <a:spcBef>
                <a:spcPts val="105"/>
              </a:spcBef>
              <a:defRPr/>
            </a:pPr>
            <a:r>
              <a:rPr sz="2800">
                <a:solidFill>
                  <a:schemeClr val="accent4">
                    <a:lumMod val="60000"/>
                    <a:lumOff val="40000"/>
                  </a:schemeClr>
                </a:solidFill>
              </a:rPr>
              <a:t>Rechercher</a:t>
            </a:r>
            <a:r>
              <a:rPr sz="2800" spc="-50">
                <a:solidFill>
                  <a:schemeClr val="accent4">
                    <a:lumMod val="60000"/>
                    <a:lumOff val="40000"/>
                  </a:schemeClr>
                </a:solidFill>
              </a:rPr>
              <a:t> </a:t>
            </a:r>
            <a:r>
              <a:rPr sz="2800">
                <a:solidFill>
                  <a:schemeClr val="accent4">
                    <a:lumMod val="60000"/>
                    <a:lumOff val="40000"/>
                  </a:schemeClr>
                </a:solidFill>
              </a:rPr>
              <a:t>un</a:t>
            </a:r>
            <a:r>
              <a:rPr sz="2800" spc="-15">
                <a:solidFill>
                  <a:schemeClr val="accent4">
                    <a:lumMod val="60000"/>
                    <a:lumOff val="40000"/>
                  </a:schemeClr>
                </a:solidFill>
              </a:rPr>
              <a:t> </a:t>
            </a:r>
            <a:r>
              <a:rPr sz="2800" spc="-5">
                <a:solidFill>
                  <a:schemeClr val="accent4">
                    <a:lumMod val="60000"/>
                    <a:lumOff val="40000"/>
                  </a:schemeClr>
                </a:solidFill>
              </a:rPr>
              <a:t>établissement</a:t>
            </a:r>
            <a:r>
              <a:rPr sz="2800" spc="-40">
                <a:solidFill>
                  <a:schemeClr val="accent4">
                    <a:lumMod val="60000"/>
                    <a:lumOff val="40000"/>
                  </a:schemeClr>
                </a:solidFill>
              </a:rPr>
              <a:t> </a:t>
            </a:r>
            <a:r>
              <a:rPr sz="2800">
                <a:solidFill>
                  <a:schemeClr val="accent4">
                    <a:lumMod val="60000"/>
                    <a:lumOff val="40000"/>
                  </a:schemeClr>
                </a:solidFill>
              </a:rPr>
              <a:t>ou</a:t>
            </a:r>
            <a:r>
              <a:rPr sz="2800" spc="-15">
                <a:solidFill>
                  <a:schemeClr val="accent4">
                    <a:lumMod val="60000"/>
                    <a:lumOff val="40000"/>
                  </a:schemeClr>
                </a:solidFill>
              </a:rPr>
              <a:t> </a:t>
            </a:r>
            <a:r>
              <a:rPr sz="2800">
                <a:solidFill>
                  <a:schemeClr val="accent4">
                    <a:lumMod val="60000"/>
                    <a:lumOff val="40000"/>
                  </a:schemeClr>
                </a:solidFill>
              </a:rPr>
              <a:t>service</a:t>
            </a:r>
            <a:endParaRPr sz="2800"/>
          </a:p>
        </p:txBody>
      </p:sp>
      <p:sp>
        <p:nvSpPr>
          <p:cNvPr id="4" name="object 4"/>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36</a:t>
            </a:fld>
            <a:endParaRPr spc="-5"/>
          </a:p>
        </p:txBody>
      </p:sp>
      <p:pic>
        <p:nvPicPr>
          <p:cNvPr id="3" name="Image 2"/>
          <p:cNvPicPr>
            <a:picLocks noChangeAspect="1"/>
          </p:cNvPicPr>
          <p:nvPr/>
        </p:nvPicPr>
        <p:blipFill>
          <a:blip r:embed="rId3"/>
          <a:stretch/>
        </p:blipFill>
        <p:spPr bwMode="auto">
          <a:xfrm>
            <a:off x="180643" y="1242555"/>
            <a:ext cx="8830749" cy="4061026"/>
          </a:xfrm>
          <a:prstGeom prst="rect">
            <a:avLst/>
          </a:prstGeom>
          <a:ln>
            <a:solidFill>
              <a:schemeClr val="accent4">
                <a:lumMod val="40000"/>
                <a:lumOff val="60000"/>
              </a:schemeClr>
            </a:solidFill>
          </a:ln>
        </p:spPr>
      </p:pic>
      <p:sp>
        <p:nvSpPr>
          <p:cNvPr id="6" name="Rectangle à coins arrondis 5"/>
          <p:cNvSpPr/>
          <p:nvPr/>
        </p:nvSpPr>
        <p:spPr bwMode="auto">
          <a:xfrm>
            <a:off x="2057400" y="5562600"/>
            <a:ext cx="2590800" cy="1108646"/>
          </a:xfrm>
          <a:prstGeom prst="wedgeRoundRectCallout">
            <a:avLst>
              <a:gd name="adj1" fmla="val -83186"/>
              <a:gd name="adj2" fmla="val -168420"/>
              <a:gd name="adj3" fmla="val 16667"/>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chemeClr val="accent1">
                    <a:lumMod val="75000"/>
                  </a:schemeClr>
                </a:solidFill>
              </a:rPr>
              <a:t>Recherche dans l’annuaire de ViaTrajectoire: la recherche est pré-renseignée en fonction des décisions d’orientation de l’usager</a:t>
            </a:r>
            <a:endParaRPr>
              <a:solidFill>
                <a:schemeClr val="accent1">
                  <a:lumMod val="75000"/>
                </a:schemeClr>
              </a:solidFill>
            </a:endParaRPr>
          </a:p>
        </p:txBody>
      </p:sp>
      <p:sp>
        <p:nvSpPr>
          <p:cNvPr id="7" name="Rectangle à coins arrondis 6"/>
          <p:cNvSpPr/>
          <p:nvPr/>
        </p:nvSpPr>
        <p:spPr bwMode="auto">
          <a:xfrm>
            <a:off x="5791200" y="5485797"/>
            <a:ext cx="2209800" cy="727646"/>
          </a:xfrm>
          <a:prstGeom prst="wedgeRoundRectCallout">
            <a:avLst>
              <a:gd name="adj1" fmla="val 36466"/>
              <a:gd name="adj2" fmla="val -83554"/>
              <a:gd name="adj3" fmla="val 16667"/>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b="1">
                <a:solidFill>
                  <a:schemeClr val="accent1">
                    <a:lumMod val="75000"/>
                  </a:schemeClr>
                </a:solidFill>
              </a:rPr>
              <a:t>Possibilité d’envoyer ses demandes aux différents ESMS</a:t>
            </a:r>
            <a:endParaRPr>
              <a:solidFill>
                <a:schemeClr val="accent1">
                  <a:lumMod val="75000"/>
                </a:schemeClr>
              </a:solidFill>
            </a:endParaRPr>
          </a:p>
        </p:txBody>
      </p:sp>
      <p:pic>
        <p:nvPicPr>
          <p:cNvPr id="8" name="object 8"/>
          <p:cNvPicPr/>
          <p:nvPr/>
        </p:nvPicPr>
        <p:blipFill>
          <a:blip r:embed="rId4">
            <a:lum bright="70000" contrast="-70000"/>
          </a:blip>
          <a:stretch/>
        </p:blipFill>
        <p:spPr bwMode="auto">
          <a:xfrm>
            <a:off x="45970" y="391055"/>
            <a:ext cx="751516" cy="66597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bwMode="auto">
          <a:xfrm>
            <a:off x="5998648" y="5867399"/>
            <a:ext cx="2632062" cy="826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2" name="Titre 1"/>
          <p:cNvSpPr>
            <a:spLocks noGrp="1"/>
          </p:cNvSpPr>
          <p:nvPr>
            <p:ph type="title"/>
          </p:nvPr>
        </p:nvSpPr>
        <p:spPr bwMode="auto">
          <a:xfrm>
            <a:off x="838200" y="381000"/>
            <a:ext cx="7369809" cy="492443"/>
          </a:xfrm>
        </p:spPr>
        <p:txBody>
          <a:bodyPr/>
          <a:lstStyle/>
          <a:p>
            <a:pPr>
              <a:defRPr/>
            </a:pPr>
            <a:r>
              <a:rPr lang="fr-FR">
                <a:solidFill>
                  <a:schemeClr val="accent4">
                    <a:lumMod val="40000"/>
                    <a:lumOff val="60000"/>
                  </a:schemeClr>
                </a:solidFill>
              </a:rPr>
              <a:t>Consulter une fiche établissement</a:t>
            </a:r>
            <a:endParaRPr/>
          </a:p>
        </p:txBody>
      </p:sp>
      <p:pic>
        <p:nvPicPr>
          <p:cNvPr id="3" name="Image 2"/>
          <p:cNvPicPr>
            <a:picLocks noChangeAspect="1"/>
          </p:cNvPicPr>
          <p:nvPr/>
        </p:nvPicPr>
        <p:blipFill>
          <a:blip r:embed="rId3"/>
          <a:stretch/>
        </p:blipFill>
        <p:spPr bwMode="auto">
          <a:xfrm>
            <a:off x="1752601" y="1044052"/>
            <a:ext cx="5867399" cy="5667626"/>
          </a:xfrm>
          <a:prstGeom prst="rect">
            <a:avLst/>
          </a:prstGeom>
          <a:ln>
            <a:solidFill>
              <a:schemeClr val="accent4">
                <a:lumMod val="40000"/>
                <a:lumOff val="60000"/>
              </a:schemeClr>
            </a:solidFill>
          </a:ln>
        </p:spPr>
      </p:pic>
      <p:pic>
        <p:nvPicPr>
          <p:cNvPr id="4" name="object 8"/>
          <p:cNvPicPr/>
          <p:nvPr/>
        </p:nvPicPr>
        <p:blipFill>
          <a:blip r:embed="rId4">
            <a:lum bright="70000" contrast="-70000"/>
          </a:blip>
          <a:stretch/>
        </p:blipFill>
        <p:spPr bwMode="auto">
          <a:xfrm>
            <a:off x="45970" y="391055"/>
            <a:ext cx="751516" cy="665972"/>
          </a:xfrm>
          <a:prstGeom prst="rect">
            <a:avLst/>
          </a:prstGeom>
        </p:spPr>
      </p:pic>
      <p:sp>
        <p:nvSpPr>
          <p:cNvPr id="6" name="object 4"/>
          <p:cNvSpPr txBox="1">
            <a:spLocks noGrp="1"/>
          </p:cNvSpPr>
          <p:nvPr>
            <p:ph type="sldNum" sz="quarter" idx="7"/>
          </p:nvPr>
        </p:nvSpPr>
        <p:spPr bwMode="auto">
          <a:xfrm>
            <a:off x="8649589" y="6389942"/>
            <a:ext cx="343027" cy="281304"/>
          </a:xfrm>
          <a:prstGeom prst="rect">
            <a:avLst/>
          </a:prstGeom>
        </p:spPr>
        <p:txBody>
          <a:bodyPr vert="horz" wrap="square" lIns="0" tIns="0" rIns="0" bIns="0" rtlCol="0">
            <a:spAutoFit/>
          </a:bodyPr>
          <a:lstStyle/>
          <a:p>
            <a:pPr marL="38100">
              <a:lnSpc>
                <a:spcPts val="2090"/>
              </a:lnSpc>
              <a:defRPr/>
            </a:pPr>
            <a:fld id="{81D60167-4931-47E6-BA6A-407CBD079E47}" type="slidenum">
              <a:rPr spc="-5"/>
              <a:t>37</a:t>
            </a:fld>
            <a:endParaRPr spc="-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1143000" y="453140"/>
            <a:ext cx="4698365" cy="513715"/>
          </a:xfrm>
          <a:prstGeom prst="rect">
            <a:avLst/>
          </a:prstGeom>
        </p:spPr>
        <p:txBody>
          <a:bodyPr vert="horz" wrap="square" lIns="0" tIns="13335" rIns="0" bIns="0" rtlCol="0">
            <a:spAutoFit/>
          </a:bodyPr>
          <a:lstStyle/>
          <a:p>
            <a:pPr marL="12700">
              <a:lnSpc>
                <a:spcPct val="100000"/>
              </a:lnSpc>
              <a:spcBef>
                <a:spcPts val="105"/>
              </a:spcBef>
              <a:defRPr/>
            </a:pPr>
            <a:r>
              <a:rPr sz="3200" spc="-5">
                <a:solidFill>
                  <a:schemeClr val="accent4">
                    <a:lumMod val="60000"/>
                    <a:lumOff val="40000"/>
                  </a:schemeClr>
                </a:solidFill>
              </a:rPr>
              <a:t>Echanges</a:t>
            </a:r>
            <a:r>
              <a:rPr sz="3200" spc="-35">
                <a:solidFill>
                  <a:schemeClr val="accent4">
                    <a:lumMod val="60000"/>
                    <a:lumOff val="40000"/>
                  </a:schemeClr>
                </a:solidFill>
              </a:rPr>
              <a:t> </a:t>
            </a:r>
            <a:r>
              <a:rPr sz="3200">
                <a:solidFill>
                  <a:schemeClr val="accent4">
                    <a:lumMod val="60000"/>
                    <a:lumOff val="40000"/>
                  </a:schemeClr>
                </a:solidFill>
              </a:rPr>
              <a:t>avec</a:t>
            </a:r>
            <a:r>
              <a:rPr sz="3200" spc="-30">
                <a:solidFill>
                  <a:schemeClr val="accent4">
                    <a:lumMod val="60000"/>
                    <a:lumOff val="40000"/>
                  </a:schemeClr>
                </a:solidFill>
              </a:rPr>
              <a:t> </a:t>
            </a:r>
            <a:r>
              <a:rPr sz="3200">
                <a:solidFill>
                  <a:schemeClr val="accent4">
                    <a:lumMod val="60000"/>
                    <a:lumOff val="40000"/>
                  </a:schemeClr>
                </a:solidFill>
              </a:rPr>
              <a:t>les</a:t>
            </a:r>
            <a:r>
              <a:rPr sz="3200" spc="-30">
                <a:solidFill>
                  <a:schemeClr val="accent4">
                    <a:lumMod val="60000"/>
                    <a:lumOff val="40000"/>
                  </a:schemeClr>
                </a:solidFill>
              </a:rPr>
              <a:t> </a:t>
            </a:r>
            <a:r>
              <a:rPr sz="3200">
                <a:solidFill>
                  <a:schemeClr val="accent4">
                    <a:lumMod val="60000"/>
                    <a:lumOff val="40000"/>
                  </a:schemeClr>
                </a:solidFill>
              </a:rPr>
              <a:t>ESMS</a:t>
            </a:r>
            <a:endParaRPr/>
          </a:p>
        </p:txBody>
      </p:sp>
      <p:sp>
        <p:nvSpPr>
          <p:cNvPr id="8" name="object 8"/>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38</a:t>
            </a:fld>
            <a:endParaRPr spc="-5"/>
          </a:p>
        </p:txBody>
      </p:sp>
      <p:sp>
        <p:nvSpPr>
          <p:cNvPr id="12" name="ZoneTexte 11"/>
          <p:cNvSpPr txBox="1"/>
          <p:nvPr/>
        </p:nvSpPr>
        <p:spPr bwMode="auto">
          <a:xfrm>
            <a:off x="639456" y="5486400"/>
            <a:ext cx="8001000" cy="646331"/>
          </a:xfrm>
          <a:prstGeom prst="rect">
            <a:avLst/>
          </a:prstGeom>
          <a:noFill/>
        </p:spPr>
        <p:txBody>
          <a:bodyPr wrap="square" rtlCol="0">
            <a:spAutoFit/>
          </a:bodyPr>
          <a:lstStyle/>
          <a:p>
            <a:pPr>
              <a:defRPr/>
            </a:pPr>
            <a:r>
              <a:rPr lang="fr-FR">
                <a:solidFill>
                  <a:schemeClr val="accent1">
                    <a:lumMod val="75000"/>
                  </a:schemeClr>
                </a:solidFill>
              </a:rPr>
              <a:t>L’usager doit alors revenir sur son DUA afin de compléter les données demandées. </a:t>
            </a:r>
            <a:endParaRPr>
              <a:solidFill>
                <a:schemeClr val="accent1">
                  <a:lumMod val="75000"/>
                </a:schemeClr>
              </a:solidFill>
            </a:endParaRPr>
          </a:p>
        </p:txBody>
      </p:sp>
      <p:pic>
        <p:nvPicPr>
          <p:cNvPr id="5" name="Image 4"/>
          <p:cNvPicPr>
            <a:picLocks noChangeAspect="1"/>
          </p:cNvPicPr>
          <p:nvPr/>
        </p:nvPicPr>
        <p:blipFill>
          <a:blip r:embed="rId3"/>
          <a:stretch/>
        </p:blipFill>
        <p:spPr bwMode="auto">
          <a:xfrm>
            <a:off x="630323" y="1295400"/>
            <a:ext cx="8019266" cy="3533913"/>
          </a:xfrm>
          <a:prstGeom prst="rect">
            <a:avLst/>
          </a:prstGeom>
        </p:spPr>
      </p:pic>
      <p:sp>
        <p:nvSpPr>
          <p:cNvPr id="10" name="Rectangle à coins arrondis 9"/>
          <p:cNvSpPr/>
          <p:nvPr/>
        </p:nvSpPr>
        <p:spPr bwMode="auto">
          <a:xfrm>
            <a:off x="6019800" y="3985981"/>
            <a:ext cx="2514600" cy="1066800"/>
          </a:xfrm>
          <a:prstGeom prst="wedgeRoundRectCallout">
            <a:avLst>
              <a:gd name="adj1" fmla="val -92447"/>
              <a:gd name="adj2" fmla="val -69643"/>
              <a:gd name="adj3" fmla="val 16667"/>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algn="ctr">
              <a:lnSpc>
                <a:spcPct val="100000"/>
              </a:lnSpc>
              <a:spcBef>
                <a:spcPts val="100"/>
              </a:spcBef>
              <a:defRPr/>
            </a:pPr>
            <a:r>
              <a:rPr lang="fr-FR" sz="1200" b="1" spc="-5">
                <a:solidFill>
                  <a:schemeClr val="accent1">
                    <a:lumMod val="75000"/>
                  </a:schemeClr>
                </a:solidFill>
                <a:latin typeface="Arial MT"/>
                <a:cs typeface="Arial MT"/>
              </a:rPr>
              <a:t>Les ESMS ayant reçu le DUA </a:t>
            </a:r>
            <a:r>
              <a:rPr lang="fr-FR" sz="1200" b="1" spc="-325">
                <a:solidFill>
                  <a:schemeClr val="accent1">
                    <a:lumMod val="75000"/>
                  </a:schemeClr>
                </a:solidFill>
                <a:latin typeface="Arial MT"/>
                <a:cs typeface="Arial MT"/>
              </a:rPr>
              <a:t> </a:t>
            </a:r>
            <a:r>
              <a:rPr lang="fr-FR" sz="1200" b="1" spc="-5">
                <a:solidFill>
                  <a:schemeClr val="accent1">
                    <a:lumMod val="75000"/>
                  </a:schemeClr>
                </a:solidFill>
                <a:latin typeface="Arial MT"/>
                <a:cs typeface="Arial MT"/>
              </a:rPr>
              <a:t>peuvent demander des </a:t>
            </a:r>
            <a:r>
              <a:rPr lang="fr-FR" sz="1200" b="1">
                <a:solidFill>
                  <a:schemeClr val="accent1">
                    <a:lumMod val="75000"/>
                  </a:schemeClr>
                </a:solidFill>
                <a:latin typeface="Arial MT"/>
                <a:cs typeface="Arial MT"/>
              </a:rPr>
              <a:t> </a:t>
            </a:r>
            <a:r>
              <a:rPr lang="fr-FR" sz="1200" b="1" spc="-5">
                <a:solidFill>
                  <a:schemeClr val="accent1">
                    <a:lumMod val="75000"/>
                  </a:schemeClr>
                </a:solidFill>
                <a:latin typeface="Arial MT"/>
                <a:cs typeface="Arial MT"/>
              </a:rPr>
              <a:t>compléments aux usagers </a:t>
            </a:r>
            <a:r>
              <a:rPr lang="fr-FR" sz="1200" b="1">
                <a:solidFill>
                  <a:schemeClr val="accent1">
                    <a:lumMod val="75000"/>
                  </a:schemeClr>
                </a:solidFill>
                <a:latin typeface="Arial MT"/>
                <a:cs typeface="Arial MT"/>
              </a:rPr>
              <a:t> directement depuis </a:t>
            </a:r>
            <a:r>
              <a:rPr lang="fr-FR" sz="1200" b="1" spc="5">
                <a:solidFill>
                  <a:schemeClr val="accent1">
                    <a:lumMod val="75000"/>
                  </a:schemeClr>
                </a:solidFill>
                <a:latin typeface="Arial MT"/>
                <a:cs typeface="Arial MT"/>
              </a:rPr>
              <a:t> </a:t>
            </a:r>
            <a:r>
              <a:rPr lang="fr-FR" sz="1200" b="1" spc="-5">
                <a:solidFill>
                  <a:schemeClr val="accent1">
                    <a:lumMod val="75000"/>
                  </a:schemeClr>
                </a:solidFill>
                <a:latin typeface="Arial MT"/>
                <a:cs typeface="Arial MT"/>
              </a:rPr>
              <a:t>ViaTrajectoire</a:t>
            </a:r>
            <a:endParaRPr lang="fr-FR" sz="1200" b="1">
              <a:solidFill>
                <a:schemeClr val="accent1">
                  <a:lumMod val="75000"/>
                </a:schemeClr>
              </a:solidFill>
              <a:latin typeface="Arial MT"/>
              <a:cs typeface="Arial MT"/>
            </a:endParaRPr>
          </a:p>
        </p:txBody>
      </p:sp>
      <p:pic>
        <p:nvPicPr>
          <p:cNvPr id="7" name="object 8"/>
          <p:cNvPicPr/>
          <p:nvPr/>
        </p:nvPicPr>
        <p:blipFill>
          <a:blip r:embed="rId4">
            <a:lum bright="70000" contrast="-70000"/>
          </a:blip>
          <a:stretch/>
        </p:blipFill>
        <p:spPr bwMode="auto">
          <a:xfrm>
            <a:off x="45970" y="391055"/>
            <a:ext cx="751516" cy="66597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object 2"/>
          <p:cNvPicPr/>
          <p:nvPr/>
        </p:nvPicPr>
        <p:blipFill>
          <a:blip r:embed="rId3"/>
          <a:stretch/>
        </p:blipFill>
        <p:spPr bwMode="auto">
          <a:xfrm>
            <a:off x="8360902" y="131776"/>
            <a:ext cx="774811" cy="1083256"/>
          </a:xfrm>
          <a:prstGeom prst="rect">
            <a:avLst/>
          </a:prstGeom>
        </p:spPr>
      </p:pic>
      <p:pic>
        <p:nvPicPr>
          <p:cNvPr id="6" name="object 6"/>
          <p:cNvPicPr/>
          <p:nvPr/>
        </p:nvPicPr>
        <p:blipFill>
          <a:blip r:embed="rId4"/>
          <a:stretch/>
        </p:blipFill>
        <p:spPr bwMode="auto">
          <a:xfrm>
            <a:off x="6814375" y="2891945"/>
            <a:ext cx="1876043" cy="352043"/>
          </a:xfrm>
          <a:prstGeom prst="rect">
            <a:avLst/>
          </a:prstGeom>
        </p:spPr>
      </p:pic>
      <p:sp>
        <p:nvSpPr>
          <p:cNvPr id="7" name="object 7"/>
          <p:cNvSpPr txBox="1"/>
          <p:nvPr/>
        </p:nvSpPr>
        <p:spPr bwMode="auto">
          <a:xfrm>
            <a:off x="5556591" y="1469951"/>
            <a:ext cx="2995295" cy="1397818"/>
          </a:xfrm>
          <a:prstGeom prst="rect">
            <a:avLst/>
          </a:prstGeom>
        </p:spPr>
        <p:txBody>
          <a:bodyPr vert="horz" wrap="square" lIns="0" tIns="12700" rIns="0" bIns="0" rtlCol="0">
            <a:spAutoFit/>
          </a:bodyPr>
          <a:lstStyle/>
          <a:p>
            <a:pPr marL="12700" marR="5080">
              <a:lnSpc>
                <a:spcPct val="100000"/>
              </a:lnSpc>
              <a:spcBef>
                <a:spcPts val="100"/>
              </a:spcBef>
              <a:defRPr/>
            </a:pPr>
            <a:r>
              <a:rPr lang="fr-FR" sz="1800" spc="-5">
                <a:solidFill>
                  <a:schemeClr val="accent1">
                    <a:lumMod val="75000"/>
                  </a:schemeClr>
                </a:solidFill>
                <a:latin typeface="Arial MT"/>
                <a:cs typeface="Arial MT"/>
              </a:rPr>
              <a:t>Comme vous, </a:t>
            </a:r>
            <a:r>
              <a:rPr lang="fr-FR" spc="-5">
                <a:solidFill>
                  <a:schemeClr val="accent1">
                    <a:lumMod val="75000"/>
                  </a:schemeClr>
                </a:solidFill>
                <a:latin typeface="Arial MT"/>
                <a:cs typeface="Arial MT"/>
              </a:rPr>
              <a:t>l</a:t>
            </a:r>
            <a:r>
              <a:rPr sz="1800" spc="-5">
                <a:solidFill>
                  <a:schemeClr val="accent1">
                    <a:lumMod val="75000"/>
                  </a:schemeClr>
                </a:solidFill>
                <a:latin typeface="Arial MT"/>
                <a:cs typeface="Arial MT"/>
              </a:rPr>
              <a:t>es</a:t>
            </a:r>
            <a:r>
              <a:rPr sz="1800" spc="-15">
                <a:solidFill>
                  <a:schemeClr val="accent1">
                    <a:lumMod val="75000"/>
                  </a:schemeClr>
                </a:solidFill>
                <a:latin typeface="Arial MT"/>
                <a:cs typeface="Arial MT"/>
              </a:rPr>
              <a:t> </a:t>
            </a:r>
            <a:r>
              <a:rPr sz="1800">
                <a:solidFill>
                  <a:schemeClr val="accent1">
                    <a:lumMod val="75000"/>
                  </a:schemeClr>
                </a:solidFill>
                <a:latin typeface="Arial MT"/>
                <a:cs typeface="Arial MT"/>
              </a:rPr>
              <a:t>ESMS</a:t>
            </a:r>
            <a:r>
              <a:rPr sz="1800" spc="-10">
                <a:solidFill>
                  <a:schemeClr val="accent1">
                    <a:lumMod val="75000"/>
                  </a:schemeClr>
                </a:solidFill>
                <a:latin typeface="Arial MT"/>
                <a:cs typeface="Arial MT"/>
              </a:rPr>
              <a:t> </a:t>
            </a:r>
            <a:r>
              <a:rPr sz="1800" spc="-5">
                <a:solidFill>
                  <a:schemeClr val="accent1">
                    <a:lumMod val="75000"/>
                  </a:schemeClr>
                </a:solidFill>
                <a:latin typeface="Arial MT"/>
                <a:cs typeface="Arial MT"/>
              </a:rPr>
              <a:t>ont la </a:t>
            </a:r>
            <a:r>
              <a:rPr sz="1800">
                <a:solidFill>
                  <a:schemeClr val="accent1">
                    <a:lumMod val="75000"/>
                  </a:schemeClr>
                </a:solidFill>
                <a:latin typeface="Arial MT"/>
                <a:cs typeface="Arial MT"/>
              </a:rPr>
              <a:t> </a:t>
            </a:r>
            <a:r>
              <a:rPr sz="1800" spc="-5">
                <a:solidFill>
                  <a:schemeClr val="accent1">
                    <a:lumMod val="75000"/>
                  </a:schemeClr>
                </a:solidFill>
                <a:latin typeface="Arial MT"/>
                <a:cs typeface="Arial MT"/>
              </a:rPr>
              <a:t>possibilité</a:t>
            </a:r>
            <a:r>
              <a:rPr sz="1800" spc="10">
                <a:solidFill>
                  <a:schemeClr val="accent1">
                    <a:lumMod val="75000"/>
                  </a:schemeClr>
                </a:solidFill>
                <a:latin typeface="Arial MT"/>
                <a:cs typeface="Arial MT"/>
              </a:rPr>
              <a:t> </a:t>
            </a:r>
            <a:r>
              <a:rPr sz="1800" spc="-5">
                <a:solidFill>
                  <a:schemeClr val="accent1">
                    <a:lumMod val="75000"/>
                  </a:schemeClr>
                </a:solidFill>
                <a:latin typeface="Arial MT"/>
                <a:cs typeface="Arial MT"/>
              </a:rPr>
              <a:t>d’imprimer</a:t>
            </a:r>
            <a:r>
              <a:rPr sz="1800" spc="15">
                <a:solidFill>
                  <a:schemeClr val="accent1">
                    <a:lumMod val="75000"/>
                  </a:schemeClr>
                </a:solidFill>
                <a:latin typeface="Arial MT"/>
                <a:cs typeface="Arial MT"/>
              </a:rPr>
              <a:t> </a:t>
            </a:r>
            <a:r>
              <a:rPr sz="1800" spc="-5">
                <a:solidFill>
                  <a:schemeClr val="accent1">
                    <a:lumMod val="75000"/>
                  </a:schemeClr>
                </a:solidFill>
                <a:latin typeface="Arial MT"/>
                <a:cs typeface="Arial MT"/>
              </a:rPr>
              <a:t>les </a:t>
            </a:r>
            <a:r>
              <a:rPr sz="1800">
                <a:solidFill>
                  <a:schemeClr val="accent1">
                    <a:lumMod val="75000"/>
                  </a:schemeClr>
                </a:solidFill>
                <a:latin typeface="Arial MT"/>
                <a:cs typeface="Arial MT"/>
              </a:rPr>
              <a:t> </a:t>
            </a:r>
            <a:r>
              <a:rPr sz="1800" spc="-5">
                <a:solidFill>
                  <a:schemeClr val="accent1">
                    <a:lumMod val="75000"/>
                  </a:schemeClr>
                </a:solidFill>
                <a:latin typeface="Arial MT"/>
                <a:cs typeface="Arial MT"/>
              </a:rPr>
              <a:t>codes</a:t>
            </a:r>
            <a:r>
              <a:rPr sz="1800">
                <a:solidFill>
                  <a:schemeClr val="accent1">
                    <a:lumMod val="75000"/>
                  </a:schemeClr>
                </a:solidFill>
                <a:latin typeface="Arial MT"/>
                <a:cs typeface="Arial MT"/>
              </a:rPr>
              <a:t> </a:t>
            </a:r>
            <a:r>
              <a:rPr sz="1800" spc="-5">
                <a:solidFill>
                  <a:schemeClr val="accent1">
                    <a:lumMod val="75000"/>
                  </a:schemeClr>
                </a:solidFill>
                <a:latin typeface="Arial MT"/>
                <a:cs typeface="Arial MT"/>
              </a:rPr>
              <a:t>pour</a:t>
            </a:r>
            <a:r>
              <a:rPr sz="1800" spc="-10">
                <a:solidFill>
                  <a:schemeClr val="accent1">
                    <a:lumMod val="75000"/>
                  </a:schemeClr>
                </a:solidFill>
                <a:latin typeface="Arial MT"/>
                <a:cs typeface="Arial MT"/>
              </a:rPr>
              <a:t> l’usager</a:t>
            </a:r>
            <a:r>
              <a:rPr sz="1800" spc="20">
                <a:solidFill>
                  <a:schemeClr val="accent1">
                    <a:lumMod val="75000"/>
                  </a:schemeClr>
                </a:solidFill>
                <a:latin typeface="Arial MT"/>
                <a:cs typeface="Arial MT"/>
              </a:rPr>
              <a:t> </a:t>
            </a:r>
            <a:r>
              <a:rPr sz="1800" spc="-5">
                <a:solidFill>
                  <a:schemeClr val="accent1">
                    <a:lumMod val="75000"/>
                  </a:schemeClr>
                </a:solidFill>
                <a:latin typeface="Arial MT"/>
                <a:cs typeface="Arial MT"/>
              </a:rPr>
              <a:t>en </a:t>
            </a:r>
            <a:r>
              <a:rPr sz="1800">
                <a:solidFill>
                  <a:schemeClr val="accent1">
                    <a:lumMod val="75000"/>
                  </a:schemeClr>
                </a:solidFill>
                <a:latin typeface="Arial MT"/>
                <a:cs typeface="Arial MT"/>
              </a:rPr>
              <a:t> </a:t>
            </a:r>
            <a:r>
              <a:rPr sz="1800" spc="-5">
                <a:solidFill>
                  <a:schemeClr val="accent1">
                    <a:lumMod val="75000"/>
                  </a:schemeClr>
                </a:solidFill>
                <a:latin typeface="Arial MT"/>
                <a:cs typeface="Arial MT"/>
              </a:rPr>
              <a:t>cliquant sur ce bouton depuis </a:t>
            </a:r>
            <a:r>
              <a:rPr sz="1800" spc="-490">
                <a:solidFill>
                  <a:schemeClr val="accent1">
                    <a:lumMod val="75000"/>
                  </a:schemeClr>
                </a:solidFill>
                <a:latin typeface="Arial MT"/>
                <a:cs typeface="Arial MT"/>
              </a:rPr>
              <a:t> </a:t>
            </a:r>
            <a:r>
              <a:rPr sz="1800" spc="-5">
                <a:solidFill>
                  <a:schemeClr val="accent1">
                    <a:lumMod val="75000"/>
                  </a:schemeClr>
                </a:solidFill>
                <a:latin typeface="Arial MT"/>
                <a:cs typeface="Arial MT"/>
              </a:rPr>
              <a:t>la</a:t>
            </a:r>
            <a:r>
              <a:rPr sz="1800" spc="-15">
                <a:solidFill>
                  <a:schemeClr val="accent1">
                    <a:lumMod val="75000"/>
                  </a:schemeClr>
                </a:solidFill>
                <a:latin typeface="Arial MT"/>
                <a:cs typeface="Arial MT"/>
              </a:rPr>
              <a:t> </a:t>
            </a:r>
            <a:r>
              <a:rPr sz="1800" spc="-5">
                <a:solidFill>
                  <a:schemeClr val="accent1">
                    <a:lumMod val="75000"/>
                  </a:schemeClr>
                </a:solidFill>
                <a:latin typeface="Arial MT"/>
                <a:cs typeface="Arial MT"/>
              </a:rPr>
              <a:t>notification</a:t>
            </a:r>
            <a:r>
              <a:rPr sz="1800" spc="20">
                <a:solidFill>
                  <a:schemeClr val="accent1">
                    <a:lumMod val="75000"/>
                  </a:schemeClr>
                </a:solidFill>
                <a:latin typeface="Arial MT"/>
                <a:cs typeface="Arial MT"/>
              </a:rPr>
              <a:t> </a:t>
            </a:r>
            <a:r>
              <a:rPr sz="1800">
                <a:solidFill>
                  <a:schemeClr val="accent1">
                    <a:lumMod val="75000"/>
                  </a:schemeClr>
                </a:solidFill>
                <a:latin typeface="Arial MT"/>
                <a:cs typeface="Arial MT"/>
              </a:rPr>
              <a:t>:</a:t>
            </a:r>
            <a:endParaRPr>
              <a:solidFill>
                <a:schemeClr val="accent1">
                  <a:lumMod val="75000"/>
                </a:schemeClr>
              </a:solidFill>
            </a:endParaRPr>
          </a:p>
        </p:txBody>
      </p:sp>
      <p:sp>
        <p:nvSpPr>
          <p:cNvPr id="8" name="object 8"/>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39</a:t>
            </a:fld>
            <a:endParaRPr spc="-5"/>
          </a:p>
        </p:txBody>
      </p:sp>
      <p:pic>
        <p:nvPicPr>
          <p:cNvPr id="9" name="Image 8"/>
          <p:cNvPicPr>
            <a:picLocks noChangeAspect="1"/>
          </p:cNvPicPr>
          <p:nvPr/>
        </p:nvPicPr>
        <p:blipFill>
          <a:blip r:embed="rId5"/>
          <a:stretch/>
        </p:blipFill>
        <p:spPr bwMode="auto">
          <a:xfrm>
            <a:off x="6814375" y="6305454"/>
            <a:ext cx="1737511" cy="365792"/>
          </a:xfrm>
          <a:prstGeom prst="rect">
            <a:avLst/>
          </a:prstGeom>
        </p:spPr>
      </p:pic>
      <p:sp>
        <p:nvSpPr>
          <p:cNvPr id="10" name="object 2"/>
          <p:cNvSpPr txBox="1"/>
          <p:nvPr/>
        </p:nvSpPr>
        <p:spPr bwMode="auto">
          <a:xfrm>
            <a:off x="1073994" y="391055"/>
            <a:ext cx="7010399" cy="752129"/>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defRPr/>
            </a:pPr>
            <a:r>
              <a:rPr lang="fr-FR" sz="2400" spc="-5">
                <a:solidFill>
                  <a:schemeClr val="accent4">
                    <a:lumMod val="60000"/>
                    <a:lumOff val="40000"/>
                  </a:schemeClr>
                </a:solidFill>
                <a:latin typeface="Arial MT"/>
              </a:rPr>
              <a:t>Comment l’usager accède à son DUA s’il n’a pas ses codes?</a:t>
            </a:r>
            <a:endParaRPr lang="fr-FR" sz="1400">
              <a:latin typeface="Arial MT"/>
            </a:endParaRPr>
          </a:p>
        </p:txBody>
      </p:sp>
      <p:pic>
        <p:nvPicPr>
          <p:cNvPr id="11" name="object 8"/>
          <p:cNvPicPr/>
          <p:nvPr/>
        </p:nvPicPr>
        <p:blipFill>
          <a:blip r:embed="rId6">
            <a:lum bright="70000" contrast="-70000"/>
          </a:blip>
          <a:stretch/>
        </p:blipFill>
        <p:spPr bwMode="auto">
          <a:xfrm>
            <a:off x="45970" y="391055"/>
            <a:ext cx="751516" cy="665972"/>
          </a:xfrm>
          <a:prstGeom prst="rect">
            <a:avLst/>
          </a:prstGeom>
        </p:spPr>
      </p:pic>
      <p:pic>
        <p:nvPicPr>
          <p:cNvPr id="13" name="Image 12"/>
          <p:cNvPicPr>
            <a:picLocks noChangeAspect="1"/>
          </p:cNvPicPr>
          <p:nvPr/>
        </p:nvPicPr>
        <p:blipFill>
          <a:blip r:embed="rId7"/>
          <a:stretch/>
        </p:blipFill>
        <p:spPr bwMode="auto">
          <a:xfrm>
            <a:off x="5745023" y="3318432"/>
            <a:ext cx="2806863" cy="3352814"/>
          </a:xfrm>
          <a:prstGeom prst="rect">
            <a:avLst/>
          </a:prstGeom>
          <a:ln>
            <a:solidFill>
              <a:schemeClr val="accent1"/>
            </a:solidFill>
          </a:ln>
        </p:spPr>
      </p:pic>
      <p:sp>
        <p:nvSpPr>
          <p:cNvPr id="14" name="object 4"/>
          <p:cNvSpPr txBox="1"/>
          <p:nvPr/>
        </p:nvSpPr>
        <p:spPr bwMode="auto">
          <a:xfrm>
            <a:off x="213606" y="2057400"/>
            <a:ext cx="3803396" cy="4897495"/>
          </a:xfrm>
          <a:prstGeom prst="rect">
            <a:avLst/>
          </a:prstGeom>
        </p:spPr>
        <p:txBody>
          <a:bodyPr vert="horz" wrap="square" lIns="0" tIns="135890" rIns="0" bIns="0" rtlCol="0">
            <a:spAutoFit/>
          </a:bodyPr>
          <a:lstStyle/>
          <a:p>
            <a:pPr marL="88900">
              <a:lnSpc>
                <a:spcPct val="100000"/>
              </a:lnSpc>
              <a:spcBef>
                <a:spcPts val="1070"/>
              </a:spcBef>
              <a:tabLst>
                <a:tab pos="316865" algn="l"/>
                <a:tab pos="317500" algn="l"/>
              </a:tabLst>
              <a:defRPr/>
            </a:pPr>
            <a:endParaRPr sz="1200">
              <a:latin typeface="Arial MT"/>
              <a:cs typeface="Arial MT"/>
            </a:endParaRPr>
          </a:p>
          <a:p>
            <a:pPr marL="317500" indent="-228600">
              <a:lnSpc>
                <a:spcPct val="100000"/>
              </a:lnSpc>
              <a:spcBef>
                <a:spcPts val="975"/>
              </a:spcBef>
              <a:buChar char="•"/>
              <a:tabLst>
                <a:tab pos="316865" algn="l"/>
                <a:tab pos="317500" algn="l"/>
              </a:tabLst>
              <a:defRPr/>
            </a:pPr>
            <a:r>
              <a:rPr sz="1200" spc="-5">
                <a:solidFill>
                  <a:schemeClr val="accent4">
                    <a:lumMod val="75000"/>
                  </a:schemeClr>
                </a:solidFill>
                <a:latin typeface="+mj-lt"/>
                <a:cs typeface="Arial MT"/>
              </a:rPr>
              <a:t>Pour</a:t>
            </a:r>
            <a:r>
              <a:rPr sz="1200" spc="-10">
                <a:solidFill>
                  <a:schemeClr val="accent4">
                    <a:lumMod val="75000"/>
                  </a:schemeClr>
                </a:solidFill>
                <a:latin typeface="+mj-lt"/>
                <a:cs typeface="Arial MT"/>
              </a:rPr>
              <a:t> </a:t>
            </a:r>
            <a:r>
              <a:rPr sz="1200" spc="-5">
                <a:solidFill>
                  <a:schemeClr val="accent4">
                    <a:lumMod val="75000"/>
                  </a:schemeClr>
                </a:solidFill>
                <a:latin typeface="+mj-lt"/>
                <a:cs typeface="Arial MT"/>
              </a:rPr>
              <a:t>accéder</a:t>
            </a:r>
            <a:r>
              <a:rPr sz="1200" spc="-20">
                <a:solidFill>
                  <a:schemeClr val="accent4">
                    <a:lumMod val="75000"/>
                  </a:schemeClr>
                </a:solidFill>
                <a:latin typeface="+mj-lt"/>
                <a:cs typeface="Arial MT"/>
              </a:rPr>
              <a:t> </a:t>
            </a:r>
            <a:r>
              <a:rPr sz="1200" spc="-5">
                <a:solidFill>
                  <a:schemeClr val="accent4">
                    <a:lumMod val="75000"/>
                  </a:schemeClr>
                </a:solidFill>
                <a:latin typeface="+mj-lt"/>
                <a:cs typeface="Arial MT"/>
              </a:rPr>
              <a:t>à</a:t>
            </a:r>
            <a:r>
              <a:rPr sz="1200" spc="-10">
                <a:solidFill>
                  <a:schemeClr val="accent4">
                    <a:lumMod val="75000"/>
                  </a:schemeClr>
                </a:solidFill>
                <a:latin typeface="+mj-lt"/>
                <a:cs typeface="Arial MT"/>
              </a:rPr>
              <a:t> </a:t>
            </a:r>
            <a:r>
              <a:rPr sz="1200" spc="-5">
                <a:solidFill>
                  <a:schemeClr val="accent4">
                    <a:lumMod val="75000"/>
                  </a:schemeClr>
                </a:solidFill>
                <a:latin typeface="+mj-lt"/>
                <a:cs typeface="Arial MT"/>
              </a:rPr>
              <a:t>votre</a:t>
            </a:r>
            <a:r>
              <a:rPr sz="1200">
                <a:solidFill>
                  <a:schemeClr val="accent4">
                    <a:lumMod val="75000"/>
                  </a:schemeClr>
                </a:solidFill>
                <a:latin typeface="+mj-lt"/>
                <a:cs typeface="Arial MT"/>
              </a:rPr>
              <a:t> dossier</a:t>
            </a:r>
            <a:r>
              <a:rPr sz="1200" spc="-20">
                <a:solidFill>
                  <a:schemeClr val="accent4">
                    <a:lumMod val="75000"/>
                  </a:schemeClr>
                </a:solidFill>
                <a:latin typeface="+mj-lt"/>
                <a:cs typeface="Arial MT"/>
              </a:rPr>
              <a:t> </a:t>
            </a:r>
            <a:r>
              <a:rPr sz="1200">
                <a:solidFill>
                  <a:schemeClr val="accent4">
                    <a:lumMod val="75000"/>
                  </a:schemeClr>
                </a:solidFill>
                <a:latin typeface="+mj-lt"/>
                <a:cs typeface="Arial MT"/>
              </a:rPr>
              <a:t>de</a:t>
            </a:r>
            <a:r>
              <a:rPr sz="1200" spc="-5">
                <a:solidFill>
                  <a:schemeClr val="accent4">
                    <a:lumMod val="75000"/>
                  </a:schemeClr>
                </a:solidFill>
                <a:latin typeface="+mj-lt"/>
                <a:cs typeface="Arial MT"/>
              </a:rPr>
              <a:t> suivi</a:t>
            </a:r>
            <a:r>
              <a:rPr sz="1200" spc="10">
                <a:solidFill>
                  <a:schemeClr val="accent4">
                    <a:lumMod val="75000"/>
                  </a:schemeClr>
                </a:solidFill>
                <a:latin typeface="+mj-lt"/>
                <a:cs typeface="Arial MT"/>
              </a:rPr>
              <a:t> </a:t>
            </a:r>
            <a:r>
              <a:rPr sz="1200">
                <a:solidFill>
                  <a:schemeClr val="accent4">
                    <a:lumMod val="75000"/>
                  </a:schemeClr>
                </a:solidFill>
                <a:latin typeface="+mj-lt"/>
                <a:cs typeface="Arial MT"/>
              </a:rPr>
              <a:t>d’orientation</a:t>
            </a:r>
            <a:endParaRPr sz="1200"/>
          </a:p>
          <a:p>
            <a:pPr marL="774700" lvl="1" indent="-229235">
              <a:lnSpc>
                <a:spcPct val="100000"/>
              </a:lnSpc>
              <a:spcBef>
                <a:spcPts val="500"/>
              </a:spcBef>
              <a:buChar char="•"/>
              <a:tabLst>
                <a:tab pos="774065" algn="l"/>
                <a:tab pos="774700" algn="l"/>
              </a:tabLst>
              <a:defRPr/>
            </a:pPr>
            <a:r>
              <a:rPr sz="1200" spc="-5">
                <a:solidFill>
                  <a:schemeClr val="accent4">
                    <a:lumMod val="75000"/>
                  </a:schemeClr>
                </a:solidFill>
                <a:latin typeface="+mj-lt"/>
                <a:cs typeface="Arial MT"/>
              </a:rPr>
              <a:t>Rendez-vous</a:t>
            </a:r>
            <a:r>
              <a:rPr sz="1200" spc="65">
                <a:solidFill>
                  <a:schemeClr val="accent4">
                    <a:lumMod val="75000"/>
                  </a:schemeClr>
                </a:solidFill>
                <a:latin typeface="+mj-lt"/>
                <a:cs typeface="Arial MT"/>
              </a:rPr>
              <a:t> </a:t>
            </a:r>
            <a:r>
              <a:rPr sz="1200" spc="-5">
                <a:solidFill>
                  <a:schemeClr val="accent4">
                    <a:lumMod val="75000"/>
                  </a:schemeClr>
                </a:solidFill>
                <a:latin typeface="+mj-lt"/>
                <a:cs typeface="Arial MT"/>
              </a:rPr>
              <a:t>sur</a:t>
            </a:r>
            <a:r>
              <a:rPr sz="1200" spc="20">
                <a:solidFill>
                  <a:schemeClr val="accent4">
                    <a:lumMod val="75000"/>
                  </a:schemeClr>
                </a:solidFill>
                <a:latin typeface="+mj-lt"/>
                <a:cs typeface="Arial MT"/>
              </a:rPr>
              <a:t> </a:t>
            </a:r>
            <a:r>
              <a:rPr sz="1200" b="1" spc="-10">
                <a:solidFill>
                  <a:schemeClr val="accent4">
                    <a:lumMod val="75000"/>
                  </a:schemeClr>
                </a:solidFill>
                <a:latin typeface="+mj-lt"/>
                <a:cs typeface="Arial"/>
              </a:rPr>
              <a:t>ViaTrajectoire.fr</a:t>
            </a:r>
            <a:r>
              <a:rPr sz="1200" b="1" spc="50">
                <a:solidFill>
                  <a:schemeClr val="accent4">
                    <a:lumMod val="75000"/>
                  </a:schemeClr>
                </a:solidFill>
                <a:latin typeface="+mj-lt"/>
                <a:cs typeface="Arial"/>
              </a:rPr>
              <a:t> </a:t>
            </a:r>
            <a:r>
              <a:rPr sz="1200" spc="-5">
                <a:solidFill>
                  <a:schemeClr val="accent4">
                    <a:lumMod val="75000"/>
                  </a:schemeClr>
                </a:solidFill>
                <a:latin typeface="+mj-lt"/>
                <a:cs typeface="Arial MT"/>
              </a:rPr>
              <a:t>et</a:t>
            </a:r>
            <a:r>
              <a:rPr sz="1200" spc="10">
                <a:solidFill>
                  <a:schemeClr val="accent4">
                    <a:lumMod val="75000"/>
                  </a:schemeClr>
                </a:solidFill>
                <a:latin typeface="+mj-lt"/>
                <a:cs typeface="Arial MT"/>
              </a:rPr>
              <a:t> </a:t>
            </a:r>
            <a:r>
              <a:rPr sz="1200" spc="-5">
                <a:solidFill>
                  <a:schemeClr val="accent4">
                    <a:lumMod val="75000"/>
                  </a:schemeClr>
                </a:solidFill>
                <a:latin typeface="+mj-lt"/>
                <a:cs typeface="Arial MT"/>
              </a:rPr>
              <a:t>Cliquez</a:t>
            </a:r>
            <a:r>
              <a:rPr sz="1200" spc="35">
                <a:solidFill>
                  <a:schemeClr val="accent4">
                    <a:lumMod val="75000"/>
                  </a:schemeClr>
                </a:solidFill>
                <a:latin typeface="+mj-lt"/>
                <a:cs typeface="Arial MT"/>
              </a:rPr>
              <a:t> </a:t>
            </a:r>
            <a:r>
              <a:rPr sz="1200" spc="-5">
                <a:solidFill>
                  <a:schemeClr val="accent4">
                    <a:lumMod val="75000"/>
                  </a:schemeClr>
                </a:solidFill>
                <a:latin typeface="+mj-lt"/>
                <a:cs typeface="Arial MT"/>
              </a:rPr>
              <a:t>sur</a:t>
            </a:r>
            <a:r>
              <a:rPr sz="1200" spc="10">
                <a:solidFill>
                  <a:schemeClr val="accent4">
                    <a:lumMod val="75000"/>
                  </a:schemeClr>
                </a:solidFill>
                <a:latin typeface="+mj-lt"/>
                <a:cs typeface="Arial MT"/>
              </a:rPr>
              <a:t> </a:t>
            </a:r>
            <a:r>
              <a:rPr sz="1200" spc="-10">
                <a:solidFill>
                  <a:schemeClr val="accent4">
                    <a:lumMod val="75000"/>
                  </a:schemeClr>
                </a:solidFill>
                <a:latin typeface="+mj-lt"/>
                <a:cs typeface="Arial MT"/>
              </a:rPr>
              <a:t>l’espace</a:t>
            </a:r>
            <a:r>
              <a:rPr sz="1200" spc="30">
                <a:solidFill>
                  <a:schemeClr val="accent4">
                    <a:lumMod val="75000"/>
                  </a:schemeClr>
                </a:solidFill>
                <a:latin typeface="+mj-lt"/>
                <a:cs typeface="Arial MT"/>
              </a:rPr>
              <a:t> </a:t>
            </a:r>
            <a:r>
              <a:rPr sz="1200" b="1" spc="-5">
                <a:solidFill>
                  <a:schemeClr val="accent4">
                    <a:lumMod val="75000"/>
                  </a:schemeClr>
                </a:solidFill>
                <a:latin typeface="+mj-lt"/>
                <a:cs typeface="Arial"/>
              </a:rPr>
              <a:t>«</a:t>
            </a:r>
            <a:r>
              <a:rPr sz="1200" b="1" spc="15">
                <a:solidFill>
                  <a:schemeClr val="accent4">
                    <a:lumMod val="75000"/>
                  </a:schemeClr>
                </a:solidFill>
                <a:latin typeface="+mj-lt"/>
                <a:cs typeface="Arial"/>
              </a:rPr>
              <a:t> </a:t>
            </a:r>
            <a:r>
              <a:rPr sz="1200" b="1" spc="-5">
                <a:solidFill>
                  <a:schemeClr val="accent4">
                    <a:lumMod val="75000"/>
                  </a:schemeClr>
                </a:solidFill>
                <a:latin typeface="+mj-lt"/>
                <a:cs typeface="Arial"/>
              </a:rPr>
              <a:t>Personnes</a:t>
            </a:r>
            <a:r>
              <a:rPr sz="1200" b="1" spc="35">
                <a:solidFill>
                  <a:schemeClr val="accent4">
                    <a:lumMod val="75000"/>
                  </a:schemeClr>
                </a:solidFill>
                <a:latin typeface="+mj-lt"/>
                <a:cs typeface="Arial"/>
              </a:rPr>
              <a:t> </a:t>
            </a:r>
            <a:r>
              <a:rPr sz="1200" b="1" spc="-5">
                <a:solidFill>
                  <a:schemeClr val="accent4">
                    <a:lumMod val="75000"/>
                  </a:schemeClr>
                </a:solidFill>
                <a:latin typeface="+mj-lt"/>
                <a:cs typeface="Arial"/>
              </a:rPr>
              <a:t>en</a:t>
            </a:r>
            <a:r>
              <a:rPr sz="1200" b="1" spc="30">
                <a:solidFill>
                  <a:schemeClr val="accent4">
                    <a:lumMod val="75000"/>
                  </a:schemeClr>
                </a:solidFill>
                <a:latin typeface="+mj-lt"/>
                <a:cs typeface="Arial"/>
              </a:rPr>
              <a:t> </a:t>
            </a:r>
            <a:r>
              <a:rPr sz="1200" b="1" spc="-5">
                <a:solidFill>
                  <a:schemeClr val="accent4">
                    <a:lumMod val="75000"/>
                  </a:schemeClr>
                </a:solidFill>
                <a:latin typeface="+mj-lt"/>
                <a:cs typeface="Arial"/>
              </a:rPr>
              <a:t>situation</a:t>
            </a:r>
            <a:r>
              <a:rPr sz="1200" b="1" spc="50">
                <a:solidFill>
                  <a:schemeClr val="accent4">
                    <a:lumMod val="75000"/>
                  </a:schemeClr>
                </a:solidFill>
                <a:latin typeface="+mj-lt"/>
                <a:cs typeface="Arial"/>
              </a:rPr>
              <a:t> </a:t>
            </a:r>
            <a:r>
              <a:rPr sz="1200" b="1" spc="-5">
                <a:solidFill>
                  <a:schemeClr val="accent4">
                    <a:lumMod val="75000"/>
                  </a:schemeClr>
                </a:solidFill>
                <a:latin typeface="+mj-lt"/>
                <a:cs typeface="Arial"/>
              </a:rPr>
              <a:t>de</a:t>
            </a:r>
            <a:r>
              <a:rPr sz="1200" b="1" spc="10">
                <a:solidFill>
                  <a:schemeClr val="accent4">
                    <a:lumMod val="75000"/>
                  </a:schemeClr>
                </a:solidFill>
                <a:latin typeface="+mj-lt"/>
                <a:cs typeface="Arial"/>
              </a:rPr>
              <a:t> </a:t>
            </a:r>
            <a:r>
              <a:rPr sz="1200" b="1" spc="-5">
                <a:solidFill>
                  <a:schemeClr val="accent4">
                    <a:lumMod val="75000"/>
                  </a:schemeClr>
                </a:solidFill>
                <a:latin typeface="+mj-lt"/>
                <a:cs typeface="Arial"/>
              </a:rPr>
              <a:t>handicap</a:t>
            </a:r>
            <a:r>
              <a:rPr sz="1200" b="1" spc="75">
                <a:solidFill>
                  <a:schemeClr val="accent4">
                    <a:lumMod val="75000"/>
                  </a:schemeClr>
                </a:solidFill>
                <a:latin typeface="+mj-lt"/>
                <a:cs typeface="Arial"/>
              </a:rPr>
              <a:t> </a:t>
            </a:r>
            <a:r>
              <a:rPr sz="1200" b="1" spc="-5">
                <a:solidFill>
                  <a:schemeClr val="accent4">
                    <a:lumMod val="75000"/>
                  </a:schemeClr>
                </a:solidFill>
                <a:latin typeface="+mj-lt"/>
                <a:cs typeface="Arial"/>
              </a:rPr>
              <a:t>»</a:t>
            </a:r>
            <a:endParaRPr sz="1200">
              <a:solidFill>
                <a:schemeClr val="accent4">
                  <a:lumMod val="75000"/>
                </a:schemeClr>
              </a:solidFill>
              <a:latin typeface="+mj-lt"/>
              <a:cs typeface="Arial"/>
            </a:endParaRPr>
          </a:p>
          <a:p>
            <a:pPr marL="774700" lvl="1" indent="-229235">
              <a:lnSpc>
                <a:spcPct val="100000"/>
              </a:lnSpc>
              <a:spcBef>
                <a:spcPts val="500"/>
              </a:spcBef>
              <a:buChar char="•"/>
              <a:tabLst>
                <a:tab pos="774065" algn="l"/>
                <a:tab pos="774700" algn="l"/>
              </a:tabLst>
              <a:defRPr/>
            </a:pPr>
            <a:r>
              <a:rPr sz="1200" spc="-5">
                <a:solidFill>
                  <a:schemeClr val="accent4">
                    <a:lumMod val="75000"/>
                  </a:schemeClr>
                </a:solidFill>
                <a:latin typeface="+mj-lt"/>
                <a:cs typeface="Arial MT"/>
              </a:rPr>
              <a:t>Choisissez</a:t>
            </a:r>
            <a:r>
              <a:rPr sz="1200" spc="10">
                <a:solidFill>
                  <a:schemeClr val="accent4">
                    <a:lumMod val="75000"/>
                  </a:schemeClr>
                </a:solidFill>
                <a:latin typeface="+mj-lt"/>
                <a:cs typeface="Arial MT"/>
              </a:rPr>
              <a:t> </a:t>
            </a:r>
            <a:r>
              <a:rPr sz="1200" spc="-5">
                <a:solidFill>
                  <a:schemeClr val="accent4">
                    <a:lumMod val="75000"/>
                  </a:schemeClr>
                </a:solidFill>
                <a:latin typeface="+mj-lt"/>
                <a:cs typeface="Arial MT"/>
              </a:rPr>
              <a:t>votre</a:t>
            </a:r>
            <a:r>
              <a:rPr sz="1200" spc="25">
                <a:solidFill>
                  <a:schemeClr val="accent4">
                    <a:lumMod val="75000"/>
                  </a:schemeClr>
                </a:solidFill>
                <a:latin typeface="+mj-lt"/>
                <a:cs typeface="Arial MT"/>
              </a:rPr>
              <a:t> </a:t>
            </a:r>
            <a:r>
              <a:rPr sz="1200" b="1" spc="-5">
                <a:solidFill>
                  <a:schemeClr val="accent4">
                    <a:lumMod val="75000"/>
                  </a:schemeClr>
                </a:solidFill>
                <a:latin typeface="+mj-lt"/>
                <a:cs typeface="Arial"/>
              </a:rPr>
              <a:t>MDPH</a:t>
            </a:r>
            <a:r>
              <a:rPr sz="1200" b="1" spc="-10">
                <a:solidFill>
                  <a:schemeClr val="accent4">
                    <a:lumMod val="75000"/>
                  </a:schemeClr>
                </a:solidFill>
                <a:latin typeface="+mj-lt"/>
                <a:cs typeface="Arial"/>
              </a:rPr>
              <a:t> </a:t>
            </a:r>
            <a:r>
              <a:rPr sz="1200" b="1" spc="-5">
                <a:solidFill>
                  <a:schemeClr val="accent4">
                    <a:lumMod val="75000"/>
                  </a:schemeClr>
                </a:solidFill>
                <a:latin typeface="+mj-lt"/>
                <a:cs typeface="Arial"/>
              </a:rPr>
              <a:t>référente</a:t>
            </a:r>
            <a:endParaRPr sz="1200">
              <a:solidFill>
                <a:schemeClr val="accent4">
                  <a:lumMod val="75000"/>
                </a:schemeClr>
              </a:solidFill>
              <a:latin typeface="+mj-lt"/>
              <a:cs typeface="Arial"/>
            </a:endParaRPr>
          </a:p>
          <a:p>
            <a:pPr marL="774700" lvl="1" indent="-229235">
              <a:lnSpc>
                <a:spcPct val="100000"/>
              </a:lnSpc>
              <a:spcBef>
                <a:spcPts val="505"/>
              </a:spcBef>
              <a:buChar char="•"/>
              <a:tabLst>
                <a:tab pos="774065" algn="l"/>
                <a:tab pos="774700" algn="l"/>
              </a:tabLst>
              <a:defRPr/>
            </a:pPr>
            <a:r>
              <a:rPr sz="1200" spc="-5">
                <a:solidFill>
                  <a:schemeClr val="accent4">
                    <a:lumMod val="75000"/>
                  </a:schemeClr>
                </a:solidFill>
                <a:latin typeface="+mj-lt"/>
                <a:cs typeface="Arial MT"/>
              </a:rPr>
              <a:t>Renseignez</a:t>
            </a:r>
            <a:r>
              <a:rPr sz="1200" spc="35">
                <a:solidFill>
                  <a:schemeClr val="accent4">
                    <a:lumMod val="75000"/>
                  </a:schemeClr>
                </a:solidFill>
                <a:latin typeface="+mj-lt"/>
                <a:cs typeface="Arial MT"/>
              </a:rPr>
              <a:t> </a:t>
            </a:r>
            <a:r>
              <a:rPr sz="1200" spc="-5">
                <a:solidFill>
                  <a:schemeClr val="accent4">
                    <a:lumMod val="75000"/>
                  </a:schemeClr>
                </a:solidFill>
                <a:latin typeface="+mj-lt"/>
                <a:cs typeface="Arial MT"/>
              </a:rPr>
              <a:t>votre</a:t>
            </a:r>
            <a:r>
              <a:rPr sz="1200" spc="35">
                <a:solidFill>
                  <a:schemeClr val="accent4">
                    <a:lumMod val="75000"/>
                  </a:schemeClr>
                </a:solidFill>
                <a:latin typeface="+mj-lt"/>
                <a:cs typeface="Arial MT"/>
              </a:rPr>
              <a:t> </a:t>
            </a:r>
            <a:r>
              <a:rPr sz="1200" b="1" spc="-5">
                <a:solidFill>
                  <a:schemeClr val="accent4">
                    <a:lumMod val="75000"/>
                  </a:schemeClr>
                </a:solidFill>
                <a:latin typeface="+mj-lt"/>
                <a:cs typeface="Arial"/>
              </a:rPr>
              <a:t>numéro</a:t>
            </a:r>
            <a:r>
              <a:rPr sz="1200" b="1" spc="25">
                <a:solidFill>
                  <a:schemeClr val="accent4">
                    <a:lumMod val="75000"/>
                  </a:schemeClr>
                </a:solidFill>
                <a:latin typeface="+mj-lt"/>
                <a:cs typeface="Arial"/>
              </a:rPr>
              <a:t> </a:t>
            </a:r>
            <a:r>
              <a:rPr sz="1200" b="1" spc="-5">
                <a:solidFill>
                  <a:schemeClr val="accent4">
                    <a:lumMod val="75000"/>
                  </a:schemeClr>
                </a:solidFill>
                <a:latin typeface="+mj-lt"/>
                <a:cs typeface="Arial"/>
              </a:rPr>
              <a:t>de</a:t>
            </a:r>
            <a:r>
              <a:rPr sz="1200" b="1" spc="15">
                <a:solidFill>
                  <a:schemeClr val="accent4">
                    <a:lumMod val="75000"/>
                  </a:schemeClr>
                </a:solidFill>
                <a:latin typeface="+mj-lt"/>
                <a:cs typeface="Arial"/>
              </a:rPr>
              <a:t> </a:t>
            </a:r>
            <a:r>
              <a:rPr sz="1200" b="1" spc="-10">
                <a:solidFill>
                  <a:schemeClr val="accent4">
                    <a:lumMod val="75000"/>
                  </a:schemeClr>
                </a:solidFill>
                <a:latin typeface="+mj-lt"/>
                <a:cs typeface="Arial"/>
              </a:rPr>
              <a:t>dossier</a:t>
            </a:r>
            <a:r>
              <a:rPr sz="1200" b="1" spc="405">
                <a:solidFill>
                  <a:schemeClr val="accent4">
                    <a:lumMod val="75000"/>
                  </a:schemeClr>
                </a:solidFill>
                <a:latin typeface="+mj-lt"/>
                <a:cs typeface="Arial"/>
              </a:rPr>
              <a:t> </a:t>
            </a:r>
            <a:r>
              <a:rPr sz="1200" i="1" spc="-5">
                <a:solidFill>
                  <a:schemeClr val="accent4">
                    <a:lumMod val="75000"/>
                  </a:schemeClr>
                </a:solidFill>
                <a:latin typeface="+mj-lt"/>
                <a:cs typeface="Arial"/>
              </a:rPr>
              <a:t>Celui-ci </a:t>
            </a:r>
            <a:r>
              <a:rPr sz="1200" i="1">
                <a:solidFill>
                  <a:schemeClr val="accent4">
                    <a:lumMod val="75000"/>
                  </a:schemeClr>
                </a:solidFill>
                <a:latin typeface="+mj-lt"/>
                <a:cs typeface="Arial"/>
              </a:rPr>
              <a:t>figure</a:t>
            </a:r>
            <a:r>
              <a:rPr sz="1200" i="1" spc="-15">
                <a:solidFill>
                  <a:schemeClr val="accent4">
                    <a:lumMod val="75000"/>
                  </a:schemeClr>
                </a:solidFill>
                <a:latin typeface="+mj-lt"/>
                <a:cs typeface="Arial"/>
              </a:rPr>
              <a:t> </a:t>
            </a:r>
            <a:r>
              <a:rPr sz="1200" i="1">
                <a:solidFill>
                  <a:schemeClr val="accent4">
                    <a:lumMod val="75000"/>
                  </a:schemeClr>
                </a:solidFill>
                <a:latin typeface="+mj-lt"/>
                <a:cs typeface="Arial"/>
              </a:rPr>
              <a:t>sur</a:t>
            </a:r>
            <a:r>
              <a:rPr sz="1200" i="1" spc="-5">
                <a:solidFill>
                  <a:schemeClr val="accent4">
                    <a:lumMod val="75000"/>
                  </a:schemeClr>
                </a:solidFill>
                <a:latin typeface="+mj-lt"/>
                <a:cs typeface="Arial"/>
              </a:rPr>
              <a:t> </a:t>
            </a:r>
            <a:r>
              <a:rPr sz="1200" i="1">
                <a:solidFill>
                  <a:schemeClr val="accent4">
                    <a:lumMod val="75000"/>
                  </a:schemeClr>
                </a:solidFill>
                <a:latin typeface="+mj-lt"/>
                <a:cs typeface="Arial"/>
              </a:rPr>
              <a:t>votre</a:t>
            </a:r>
            <a:r>
              <a:rPr sz="1200" i="1" spc="-5">
                <a:solidFill>
                  <a:schemeClr val="accent4">
                    <a:lumMod val="75000"/>
                  </a:schemeClr>
                </a:solidFill>
                <a:latin typeface="+mj-lt"/>
                <a:cs typeface="Arial"/>
              </a:rPr>
              <a:t> décision</a:t>
            </a:r>
            <a:r>
              <a:rPr sz="1200" i="1" spc="-20">
                <a:solidFill>
                  <a:schemeClr val="accent4">
                    <a:lumMod val="75000"/>
                  </a:schemeClr>
                </a:solidFill>
                <a:latin typeface="+mj-lt"/>
                <a:cs typeface="Arial"/>
              </a:rPr>
              <a:t> </a:t>
            </a:r>
            <a:r>
              <a:rPr sz="1200" i="1" spc="-5">
                <a:solidFill>
                  <a:schemeClr val="accent4">
                    <a:lumMod val="75000"/>
                  </a:schemeClr>
                </a:solidFill>
                <a:latin typeface="+mj-lt"/>
                <a:cs typeface="Arial"/>
              </a:rPr>
              <a:t>d’orientation</a:t>
            </a:r>
            <a:r>
              <a:rPr sz="1200" i="1" spc="-25">
                <a:solidFill>
                  <a:schemeClr val="accent4">
                    <a:lumMod val="75000"/>
                  </a:schemeClr>
                </a:solidFill>
                <a:latin typeface="+mj-lt"/>
                <a:cs typeface="Arial"/>
              </a:rPr>
              <a:t> </a:t>
            </a:r>
            <a:r>
              <a:rPr sz="1200" i="1" spc="-5">
                <a:solidFill>
                  <a:schemeClr val="accent4">
                    <a:lumMod val="75000"/>
                  </a:schemeClr>
                </a:solidFill>
                <a:latin typeface="+mj-lt"/>
                <a:cs typeface="Arial"/>
              </a:rPr>
              <a:t>transmise</a:t>
            </a:r>
            <a:r>
              <a:rPr sz="1200" i="1">
                <a:solidFill>
                  <a:schemeClr val="accent4">
                    <a:lumMod val="75000"/>
                  </a:schemeClr>
                </a:solidFill>
                <a:latin typeface="+mj-lt"/>
                <a:cs typeface="Arial"/>
              </a:rPr>
              <a:t> par la</a:t>
            </a:r>
            <a:endParaRPr sz="1200">
              <a:solidFill>
                <a:schemeClr val="accent4">
                  <a:lumMod val="75000"/>
                </a:schemeClr>
              </a:solidFill>
              <a:latin typeface="+mj-lt"/>
              <a:cs typeface="Arial"/>
            </a:endParaRPr>
          </a:p>
          <a:p>
            <a:pPr marL="774065">
              <a:lnSpc>
                <a:spcPct val="100000"/>
              </a:lnSpc>
              <a:spcBef>
                <a:spcPts val="5"/>
              </a:spcBef>
              <a:defRPr/>
            </a:pPr>
            <a:r>
              <a:rPr sz="1200" i="1" spc="-5">
                <a:solidFill>
                  <a:schemeClr val="accent4">
                    <a:lumMod val="75000"/>
                  </a:schemeClr>
                </a:solidFill>
                <a:latin typeface="+mj-lt"/>
                <a:cs typeface="Arial"/>
              </a:rPr>
              <a:t>MDPH</a:t>
            </a:r>
            <a:endParaRPr sz="1200">
              <a:solidFill>
                <a:schemeClr val="accent4">
                  <a:lumMod val="75000"/>
                </a:schemeClr>
              </a:solidFill>
              <a:latin typeface="+mj-lt"/>
              <a:cs typeface="Arial"/>
            </a:endParaRPr>
          </a:p>
          <a:p>
            <a:pPr marL="774065" marR="109855" lvl="1" indent="-228600">
              <a:lnSpc>
                <a:spcPct val="100000"/>
              </a:lnSpc>
              <a:spcBef>
                <a:spcPts val="490"/>
              </a:spcBef>
              <a:buChar char="•"/>
              <a:tabLst>
                <a:tab pos="774065" algn="l"/>
                <a:tab pos="774700" algn="l"/>
              </a:tabLst>
              <a:defRPr/>
            </a:pPr>
            <a:r>
              <a:rPr sz="1200" spc="-10">
                <a:solidFill>
                  <a:schemeClr val="accent4">
                    <a:lumMod val="75000"/>
                  </a:schemeClr>
                </a:solidFill>
                <a:latin typeface="+mj-lt"/>
                <a:cs typeface="Arial MT"/>
              </a:rPr>
              <a:t>Saisissez</a:t>
            </a:r>
            <a:r>
              <a:rPr sz="1200" spc="25">
                <a:solidFill>
                  <a:schemeClr val="accent4">
                    <a:lumMod val="75000"/>
                  </a:schemeClr>
                </a:solidFill>
                <a:latin typeface="+mj-lt"/>
                <a:cs typeface="Arial MT"/>
              </a:rPr>
              <a:t> </a:t>
            </a:r>
            <a:r>
              <a:rPr sz="1200" spc="-5">
                <a:solidFill>
                  <a:schemeClr val="accent4">
                    <a:lumMod val="75000"/>
                  </a:schemeClr>
                </a:solidFill>
                <a:latin typeface="+mj-lt"/>
                <a:cs typeface="Arial MT"/>
              </a:rPr>
              <a:t>votre</a:t>
            </a:r>
            <a:r>
              <a:rPr sz="1200" spc="40">
                <a:solidFill>
                  <a:schemeClr val="accent4">
                    <a:lumMod val="75000"/>
                  </a:schemeClr>
                </a:solidFill>
                <a:latin typeface="+mj-lt"/>
                <a:cs typeface="Arial MT"/>
              </a:rPr>
              <a:t> </a:t>
            </a:r>
            <a:r>
              <a:rPr sz="1200" b="1" spc="-5">
                <a:solidFill>
                  <a:schemeClr val="accent4">
                    <a:lumMod val="75000"/>
                  </a:schemeClr>
                </a:solidFill>
                <a:latin typeface="+mj-lt"/>
                <a:cs typeface="Arial"/>
              </a:rPr>
              <a:t>mot</a:t>
            </a:r>
            <a:r>
              <a:rPr sz="1200" b="1" spc="30">
                <a:solidFill>
                  <a:schemeClr val="accent4">
                    <a:lumMod val="75000"/>
                  </a:schemeClr>
                </a:solidFill>
                <a:latin typeface="+mj-lt"/>
                <a:cs typeface="Arial"/>
              </a:rPr>
              <a:t> </a:t>
            </a:r>
            <a:r>
              <a:rPr sz="1200" b="1" spc="-5">
                <a:solidFill>
                  <a:schemeClr val="accent4">
                    <a:lumMod val="75000"/>
                  </a:schemeClr>
                </a:solidFill>
                <a:latin typeface="+mj-lt"/>
                <a:cs typeface="Arial"/>
              </a:rPr>
              <a:t>de</a:t>
            </a:r>
            <a:r>
              <a:rPr sz="1200" b="1" spc="15">
                <a:solidFill>
                  <a:schemeClr val="accent4">
                    <a:lumMod val="75000"/>
                  </a:schemeClr>
                </a:solidFill>
                <a:latin typeface="+mj-lt"/>
                <a:cs typeface="Arial"/>
              </a:rPr>
              <a:t> </a:t>
            </a:r>
            <a:r>
              <a:rPr sz="1200" b="1" spc="-5">
                <a:solidFill>
                  <a:schemeClr val="accent4">
                    <a:lumMod val="75000"/>
                  </a:schemeClr>
                </a:solidFill>
                <a:latin typeface="+mj-lt"/>
                <a:cs typeface="Arial"/>
              </a:rPr>
              <a:t>passe</a:t>
            </a:r>
            <a:r>
              <a:rPr sz="1200" spc="-5">
                <a:solidFill>
                  <a:schemeClr val="accent4">
                    <a:lumMod val="75000"/>
                  </a:schemeClr>
                </a:solidFill>
                <a:latin typeface="+mj-lt"/>
                <a:cs typeface="Arial MT"/>
              </a:rPr>
              <a:t>.</a:t>
            </a:r>
            <a:r>
              <a:rPr sz="1200" spc="40">
                <a:solidFill>
                  <a:schemeClr val="accent4">
                    <a:lumMod val="75000"/>
                  </a:schemeClr>
                </a:solidFill>
                <a:latin typeface="+mj-lt"/>
                <a:cs typeface="Arial MT"/>
              </a:rPr>
              <a:t> </a:t>
            </a:r>
            <a:r>
              <a:rPr sz="1200" i="1">
                <a:solidFill>
                  <a:schemeClr val="accent4">
                    <a:lumMod val="75000"/>
                  </a:schemeClr>
                </a:solidFill>
                <a:latin typeface="+mj-lt"/>
                <a:cs typeface="Arial"/>
              </a:rPr>
              <a:t>Il</a:t>
            </a:r>
            <a:r>
              <a:rPr sz="1200" i="1" spc="10">
                <a:solidFill>
                  <a:schemeClr val="accent4">
                    <a:lumMod val="75000"/>
                  </a:schemeClr>
                </a:solidFill>
                <a:latin typeface="+mj-lt"/>
                <a:cs typeface="Arial"/>
              </a:rPr>
              <a:t> </a:t>
            </a:r>
            <a:r>
              <a:rPr sz="1200" i="1" spc="-5">
                <a:solidFill>
                  <a:schemeClr val="accent4">
                    <a:lumMod val="75000"/>
                  </a:schemeClr>
                </a:solidFill>
                <a:latin typeface="+mj-lt"/>
                <a:cs typeface="Arial"/>
              </a:rPr>
              <a:t>correspond</a:t>
            </a:r>
            <a:r>
              <a:rPr sz="1200" i="1" spc="-25">
                <a:solidFill>
                  <a:schemeClr val="accent4">
                    <a:lumMod val="75000"/>
                  </a:schemeClr>
                </a:solidFill>
                <a:latin typeface="+mj-lt"/>
                <a:cs typeface="Arial"/>
              </a:rPr>
              <a:t> </a:t>
            </a:r>
            <a:r>
              <a:rPr sz="1200" i="1" spc="-5">
                <a:solidFill>
                  <a:schemeClr val="accent4">
                    <a:lumMod val="75000"/>
                  </a:schemeClr>
                </a:solidFill>
                <a:latin typeface="+mj-lt"/>
                <a:cs typeface="Arial"/>
              </a:rPr>
              <a:t>à</a:t>
            </a:r>
            <a:r>
              <a:rPr sz="1200" i="1">
                <a:solidFill>
                  <a:schemeClr val="accent4">
                    <a:lumMod val="75000"/>
                  </a:schemeClr>
                </a:solidFill>
                <a:latin typeface="+mj-lt"/>
                <a:cs typeface="Arial"/>
              </a:rPr>
              <a:t> votre </a:t>
            </a:r>
            <a:r>
              <a:rPr sz="1200" i="1" spc="-5">
                <a:solidFill>
                  <a:schemeClr val="accent4">
                    <a:lumMod val="75000"/>
                  </a:schemeClr>
                </a:solidFill>
                <a:latin typeface="+mj-lt"/>
                <a:cs typeface="Arial"/>
              </a:rPr>
              <a:t>date</a:t>
            </a:r>
            <a:r>
              <a:rPr sz="1200" i="1" spc="-10">
                <a:solidFill>
                  <a:schemeClr val="accent4">
                    <a:lumMod val="75000"/>
                  </a:schemeClr>
                </a:solidFill>
                <a:latin typeface="+mj-lt"/>
                <a:cs typeface="Arial"/>
              </a:rPr>
              <a:t> </a:t>
            </a:r>
            <a:r>
              <a:rPr sz="1200" i="1" spc="-5">
                <a:solidFill>
                  <a:schemeClr val="accent4">
                    <a:lumMod val="75000"/>
                  </a:schemeClr>
                </a:solidFill>
                <a:latin typeface="+mj-lt"/>
                <a:cs typeface="Arial"/>
              </a:rPr>
              <a:t>de naissance</a:t>
            </a:r>
            <a:r>
              <a:rPr sz="1200" i="1">
                <a:solidFill>
                  <a:schemeClr val="accent4">
                    <a:lumMod val="75000"/>
                  </a:schemeClr>
                </a:solidFill>
                <a:latin typeface="+mj-lt"/>
                <a:cs typeface="Arial"/>
              </a:rPr>
              <a:t> </a:t>
            </a:r>
            <a:r>
              <a:rPr sz="1200" i="1" spc="-5">
                <a:solidFill>
                  <a:schemeClr val="accent4">
                    <a:lumMod val="75000"/>
                  </a:schemeClr>
                </a:solidFill>
                <a:latin typeface="+mj-lt"/>
                <a:cs typeface="Arial"/>
              </a:rPr>
              <a:t>(JJMMAAAA),</a:t>
            </a:r>
            <a:r>
              <a:rPr sz="1200" i="1" spc="-15">
                <a:solidFill>
                  <a:schemeClr val="accent4">
                    <a:lumMod val="75000"/>
                  </a:schemeClr>
                </a:solidFill>
                <a:latin typeface="+mj-lt"/>
                <a:cs typeface="Arial"/>
              </a:rPr>
              <a:t> </a:t>
            </a:r>
            <a:r>
              <a:rPr sz="1200" i="1" spc="-5">
                <a:solidFill>
                  <a:schemeClr val="accent4">
                    <a:lumMod val="75000"/>
                  </a:schemeClr>
                </a:solidFill>
                <a:latin typeface="+mj-lt"/>
                <a:cs typeface="Arial"/>
              </a:rPr>
              <a:t>la</a:t>
            </a:r>
            <a:r>
              <a:rPr sz="1200" i="1">
                <a:solidFill>
                  <a:schemeClr val="accent4">
                    <a:lumMod val="75000"/>
                  </a:schemeClr>
                </a:solidFill>
                <a:latin typeface="+mj-lt"/>
                <a:cs typeface="Arial"/>
              </a:rPr>
              <a:t> </a:t>
            </a:r>
            <a:r>
              <a:rPr sz="1200" i="1" spc="-5">
                <a:solidFill>
                  <a:schemeClr val="accent4">
                    <a:lumMod val="75000"/>
                  </a:schemeClr>
                </a:solidFill>
                <a:latin typeface="+mj-lt"/>
                <a:cs typeface="Arial"/>
              </a:rPr>
              <a:t>première</a:t>
            </a:r>
            <a:r>
              <a:rPr sz="1200" i="1">
                <a:solidFill>
                  <a:schemeClr val="accent4">
                    <a:lumMod val="75000"/>
                  </a:schemeClr>
                </a:solidFill>
                <a:latin typeface="+mj-lt"/>
                <a:cs typeface="Arial"/>
              </a:rPr>
              <a:t> lettre</a:t>
            </a:r>
            <a:r>
              <a:rPr sz="1200" i="1" spc="-5">
                <a:solidFill>
                  <a:schemeClr val="accent4">
                    <a:lumMod val="75000"/>
                  </a:schemeClr>
                </a:solidFill>
                <a:latin typeface="+mj-lt"/>
                <a:cs typeface="Arial"/>
              </a:rPr>
              <a:t> de </a:t>
            </a:r>
            <a:r>
              <a:rPr sz="1200" i="1" spc="-315">
                <a:solidFill>
                  <a:schemeClr val="accent4">
                    <a:lumMod val="75000"/>
                  </a:schemeClr>
                </a:solidFill>
                <a:latin typeface="+mj-lt"/>
                <a:cs typeface="Arial"/>
              </a:rPr>
              <a:t> </a:t>
            </a:r>
            <a:r>
              <a:rPr sz="1200" i="1">
                <a:solidFill>
                  <a:schemeClr val="accent4">
                    <a:lumMod val="75000"/>
                  </a:schemeClr>
                </a:solidFill>
                <a:latin typeface="+mj-lt"/>
                <a:cs typeface="Arial"/>
              </a:rPr>
              <a:t>votre</a:t>
            </a:r>
            <a:r>
              <a:rPr sz="1200" i="1" spc="-10">
                <a:solidFill>
                  <a:schemeClr val="accent4">
                    <a:lumMod val="75000"/>
                  </a:schemeClr>
                </a:solidFill>
                <a:latin typeface="+mj-lt"/>
                <a:cs typeface="Arial"/>
              </a:rPr>
              <a:t> </a:t>
            </a:r>
            <a:r>
              <a:rPr sz="1200" i="1" spc="-5">
                <a:solidFill>
                  <a:schemeClr val="accent4">
                    <a:lumMod val="75000"/>
                  </a:schemeClr>
                </a:solidFill>
                <a:latin typeface="+mj-lt"/>
                <a:cs typeface="Arial"/>
              </a:rPr>
              <a:t>nom</a:t>
            </a:r>
            <a:r>
              <a:rPr sz="1200" i="1" spc="-20">
                <a:solidFill>
                  <a:schemeClr val="accent4">
                    <a:lumMod val="75000"/>
                  </a:schemeClr>
                </a:solidFill>
                <a:latin typeface="+mj-lt"/>
                <a:cs typeface="Arial"/>
              </a:rPr>
              <a:t> </a:t>
            </a:r>
            <a:r>
              <a:rPr sz="1200" i="1">
                <a:solidFill>
                  <a:schemeClr val="accent4">
                    <a:lumMod val="75000"/>
                  </a:schemeClr>
                </a:solidFill>
                <a:latin typeface="+mj-lt"/>
                <a:cs typeface="Arial"/>
              </a:rPr>
              <a:t>en</a:t>
            </a:r>
            <a:r>
              <a:rPr sz="1200" i="1" spc="-20">
                <a:solidFill>
                  <a:schemeClr val="accent4">
                    <a:lumMod val="75000"/>
                  </a:schemeClr>
                </a:solidFill>
                <a:latin typeface="+mj-lt"/>
                <a:cs typeface="Arial"/>
              </a:rPr>
              <a:t> </a:t>
            </a:r>
            <a:r>
              <a:rPr sz="1200" i="1" spc="-5">
                <a:solidFill>
                  <a:schemeClr val="accent4">
                    <a:lumMod val="75000"/>
                  </a:schemeClr>
                </a:solidFill>
                <a:latin typeface="+mj-lt"/>
                <a:cs typeface="Arial"/>
              </a:rPr>
              <a:t>majuscule</a:t>
            </a:r>
            <a:r>
              <a:rPr sz="1200" i="1" spc="-20">
                <a:solidFill>
                  <a:schemeClr val="accent4">
                    <a:lumMod val="75000"/>
                  </a:schemeClr>
                </a:solidFill>
                <a:latin typeface="+mj-lt"/>
                <a:cs typeface="Arial"/>
              </a:rPr>
              <a:t> </a:t>
            </a:r>
            <a:r>
              <a:rPr sz="1200" i="1">
                <a:solidFill>
                  <a:schemeClr val="accent4">
                    <a:lumMod val="75000"/>
                  </a:schemeClr>
                </a:solidFill>
                <a:latin typeface="+mj-lt"/>
                <a:cs typeface="Arial"/>
              </a:rPr>
              <a:t>et </a:t>
            </a:r>
            <a:r>
              <a:rPr sz="1200" i="1" spc="-5">
                <a:solidFill>
                  <a:schemeClr val="accent4">
                    <a:lumMod val="75000"/>
                  </a:schemeClr>
                </a:solidFill>
                <a:latin typeface="+mj-lt"/>
                <a:cs typeface="Arial"/>
              </a:rPr>
              <a:t>la première</a:t>
            </a:r>
            <a:r>
              <a:rPr sz="1200" i="1" spc="-10">
                <a:solidFill>
                  <a:schemeClr val="accent4">
                    <a:lumMod val="75000"/>
                  </a:schemeClr>
                </a:solidFill>
                <a:latin typeface="+mj-lt"/>
                <a:cs typeface="Arial"/>
              </a:rPr>
              <a:t> </a:t>
            </a:r>
            <a:r>
              <a:rPr sz="1200" i="1">
                <a:solidFill>
                  <a:schemeClr val="accent4">
                    <a:lumMod val="75000"/>
                  </a:schemeClr>
                </a:solidFill>
                <a:latin typeface="+mj-lt"/>
                <a:cs typeface="Arial"/>
              </a:rPr>
              <a:t>lettre</a:t>
            </a:r>
            <a:r>
              <a:rPr sz="1200" i="1" spc="-10">
                <a:solidFill>
                  <a:schemeClr val="accent4">
                    <a:lumMod val="75000"/>
                  </a:schemeClr>
                </a:solidFill>
                <a:latin typeface="+mj-lt"/>
                <a:cs typeface="Arial"/>
              </a:rPr>
              <a:t> </a:t>
            </a:r>
            <a:r>
              <a:rPr sz="1200" i="1" spc="-5">
                <a:solidFill>
                  <a:schemeClr val="accent4">
                    <a:lumMod val="75000"/>
                  </a:schemeClr>
                </a:solidFill>
                <a:latin typeface="+mj-lt"/>
                <a:cs typeface="Arial"/>
              </a:rPr>
              <a:t>de</a:t>
            </a:r>
            <a:r>
              <a:rPr sz="1200" i="1" spc="-10">
                <a:solidFill>
                  <a:schemeClr val="accent4">
                    <a:lumMod val="75000"/>
                  </a:schemeClr>
                </a:solidFill>
                <a:latin typeface="+mj-lt"/>
                <a:cs typeface="Arial"/>
              </a:rPr>
              <a:t> </a:t>
            </a:r>
            <a:r>
              <a:rPr sz="1200" i="1">
                <a:solidFill>
                  <a:schemeClr val="accent4">
                    <a:lumMod val="75000"/>
                  </a:schemeClr>
                </a:solidFill>
                <a:latin typeface="+mj-lt"/>
                <a:cs typeface="Arial"/>
              </a:rPr>
              <a:t>votre</a:t>
            </a:r>
            <a:r>
              <a:rPr sz="1200" i="1" spc="-10">
                <a:solidFill>
                  <a:schemeClr val="accent4">
                    <a:lumMod val="75000"/>
                  </a:schemeClr>
                </a:solidFill>
                <a:latin typeface="+mj-lt"/>
                <a:cs typeface="Arial"/>
              </a:rPr>
              <a:t> </a:t>
            </a:r>
            <a:r>
              <a:rPr sz="1200" i="1" spc="-5">
                <a:solidFill>
                  <a:schemeClr val="accent4">
                    <a:lumMod val="75000"/>
                  </a:schemeClr>
                </a:solidFill>
                <a:latin typeface="+mj-lt"/>
                <a:cs typeface="Arial"/>
              </a:rPr>
              <a:t>prénom</a:t>
            </a:r>
            <a:r>
              <a:rPr sz="1200" i="1" spc="-40">
                <a:solidFill>
                  <a:schemeClr val="accent4">
                    <a:lumMod val="75000"/>
                  </a:schemeClr>
                </a:solidFill>
                <a:latin typeface="+mj-lt"/>
                <a:cs typeface="Arial"/>
              </a:rPr>
              <a:t> </a:t>
            </a:r>
            <a:r>
              <a:rPr sz="1200" i="1" spc="-5">
                <a:solidFill>
                  <a:schemeClr val="accent4">
                    <a:lumMod val="75000"/>
                  </a:schemeClr>
                </a:solidFill>
                <a:latin typeface="+mj-lt"/>
                <a:cs typeface="Arial"/>
              </a:rPr>
              <a:t>en</a:t>
            </a:r>
            <a:r>
              <a:rPr sz="1200" i="1" spc="30">
                <a:solidFill>
                  <a:schemeClr val="accent4">
                    <a:lumMod val="75000"/>
                  </a:schemeClr>
                </a:solidFill>
                <a:latin typeface="+mj-lt"/>
                <a:cs typeface="Arial"/>
              </a:rPr>
              <a:t> </a:t>
            </a:r>
            <a:r>
              <a:rPr sz="1200" i="1" spc="-5">
                <a:solidFill>
                  <a:schemeClr val="accent4">
                    <a:lumMod val="75000"/>
                  </a:schemeClr>
                </a:solidFill>
                <a:latin typeface="+mj-lt"/>
                <a:cs typeface="Arial"/>
              </a:rPr>
              <a:t>minuscule</a:t>
            </a:r>
            <a:endParaRPr sz="1200">
              <a:solidFill>
                <a:schemeClr val="accent4">
                  <a:lumMod val="75000"/>
                </a:schemeClr>
              </a:solidFill>
              <a:latin typeface="+mj-lt"/>
              <a:cs typeface="Arial"/>
            </a:endParaRPr>
          </a:p>
          <a:p>
            <a:pPr marL="774065" marR="565150" lvl="1" indent="-228600">
              <a:lnSpc>
                <a:spcPct val="100000"/>
              </a:lnSpc>
              <a:spcBef>
                <a:spcPts val="505"/>
              </a:spcBef>
              <a:buChar char="•"/>
              <a:tabLst>
                <a:tab pos="774065" algn="l"/>
                <a:tab pos="774700" algn="l"/>
              </a:tabLst>
              <a:defRPr/>
            </a:pPr>
            <a:r>
              <a:rPr sz="1200" spc="-10">
                <a:solidFill>
                  <a:schemeClr val="accent4">
                    <a:lumMod val="75000"/>
                  </a:schemeClr>
                </a:solidFill>
                <a:latin typeface="+mj-lt"/>
                <a:cs typeface="Arial MT"/>
              </a:rPr>
              <a:t>Personnalisez</a:t>
            </a:r>
            <a:r>
              <a:rPr sz="1200" spc="40">
                <a:solidFill>
                  <a:schemeClr val="accent4">
                    <a:lumMod val="75000"/>
                  </a:schemeClr>
                </a:solidFill>
                <a:latin typeface="+mj-lt"/>
                <a:cs typeface="Arial MT"/>
              </a:rPr>
              <a:t> </a:t>
            </a:r>
            <a:r>
              <a:rPr sz="1200" spc="-10">
                <a:solidFill>
                  <a:schemeClr val="accent4">
                    <a:lumMod val="75000"/>
                  </a:schemeClr>
                </a:solidFill>
                <a:latin typeface="+mj-lt"/>
                <a:cs typeface="Arial MT"/>
              </a:rPr>
              <a:t>votre</a:t>
            </a:r>
            <a:r>
              <a:rPr sz="1200" spc="40">
                <a:solidFill>
                  <a:schemeClr val="accent4">
                    <a:lumMod val="75000"/>
                  </a:schemeClr>
                </a:solidFill>
                <a:latin typeface="+mj-lt"/>
                <a:cs typeface="Arial MT"/>
              </a:rPr>
              <a:t> </a:t>
            </a:r>
            <a:r>
              <a:rPr sz="1200" spc="-10">
                <a:solidFill>
                  <a:schemeClr val="accent4">
                    <a:lumMod val="75000"/>
                  </a:schemeClr>
                </a:solidFill>
                <a:latin typeface="+mj-lt"/>
                <a:cs typeface="Arial MT"/>
              </a:rPr>
              <a:t>espace</a:t>
            </a:r>
            <a:r>
              <a:rPr sz="1200" spc="40">
                <a:solidFill>
                  <a:schemeClr val="accent4">
                    <a:lumMod val="75000"/>
                  </a:schemeClr>
                </a:solidFill>
                <a:latin typeface="+mj-lt"/>
                <a:cs typeface="Arial MT"/>
              </a:rPr>
              <a:t> </a:t>
            </a:r>
            <a:r>
              <a:rPr sz="1200" spc="-5">
                <a:solidFill>
                  <a:schemeClr val="accent4">
                    <a:lumMod val="75000"/>
                  </a:schemeClr>
                </a:solidFill>
                <a:latin typeface="+mj-lt"/>
                <a:cs typeface="Arial MT"/>
              </a:rPr>
              <a:t>• </a:t>
            </a:r>
            <a:r>
              <a:rPr sz="1200" spc="-10">
                <a:solidFill>
                  <a:schemeClr val="accent4">
                    <a:lumMod val="75000"/>
                  </a:schemeClr>
                </a:solidFill>
                <a:latin typeface="+mj-lt"/>
                <a:cs typeface="Arial MT"/>
              </a:rPr>
              <a:t>Changez</a:t>
            </a:r>
            <a:r>
              <a:rPr sz="1200" spc="35">
                <a:solidFill>
                  <a:schemeClr val="accent4">
                    <a:lumMod val="75000"/>
                  </a:schemeClr>
                </a:solidFill>
                <a:latin typeface="+mj-lt"/>
                <a:cs typeface="Arial MT"/>
              </a:rPr>
              <a:t> </a:t>
            </a:r>
            <a:r>
              <a:rPr sz="1200" spc="-10">
                <a:solidFill>
                  <a:schemeClr val="accent4">
                    <a:lumMod val="75000"/>
                  </a:schemeClr>
                </a:solidFill>
                <a:latin typeface="+mj-lt"/>
                <a:cs typeface="Arial MT"/>
              </a:rPr>
              <a:t>votre</a:t>
            </a:r>
            <a:r>
              <a:rPr sz="1200" spc="40">
                <a:solidFill>
                  <a:schemeClr val="accent4">
                    <a:lumMod val="75000"/>
                  </a:schemeClr>
                </a:solidFill>
                <a:latin typeface="+mj-lt"/>
                <a:cs typeface="Arial MT"/>
              </a:rPr>
              <a:t> </a:t>
            </a:r>
            <a:r>
              <a:rPr sz="1200" spc="-5">
                <a:solidFill>
                  <a:schemeClr val="accent4">
                    <a:lumMod val="75000"/>
                  </a:schemeClr>
                </a:solidFill>
                <a:latin typeface="+mj-lt"/>
                <a:cs typeface="Arial MT"/>
              </a:rPr>
              <a:t>mot</a:t>
            </a:r>
            <a:r>
              <a:rPr sz="1200" spc="15">
                <a:solidFill>
                  <a:schemeClr val="accent4">
                    <a:lumMod val="75000"/>
                  </a:schemeClr>
                </a:solidFill>
                <a:latin typeface="+mj-lt"/>
                <a:cs typeface="Arial MT"/>
              </a:rPr>
              <a:t> </a:t>
            </a:r>
            <a:r>
              <a:rPr sz="1200" spc="-5">
                <a:solidFill>
                  <a:schemeClr val="accent4">
                    <a:lumMod val="75000"/>
                  </a:schemeClr>
                </a:solidFill>
                <a:latin typeface="+mj-lt"/>
                <a:cs typeface="Arial MT"/>
              </a:rPr>
              <a:t>de</a:t>
            </a:r>
            <a:r>
              <a:rPr sz="1200" spc="15">
                <a:solidFill>
                  <a:schemeClr val="accent4">
                    <a:lumMod val="75000"/>
                  </a:schemeClr>
                </a:solidFill>
                <a:latin typeface="+mj-lt"/>
                <a:cs typeface="Arial MT"/>
              </a:rPr>
              <a:t> </a:t>
            </a:r>
            <a:r>
              <a:rPr sz="1200" spc="-10">
                <a:solidFill>
                  <a:schemeClr val="accent4">
                    <a:lumMod val="75000"/>
                  </a:schemeClr>
                </a:solidFill>
                <a:latin typeface="+mj-lt"/>
                <a:cs typeface="Arial MT"/>
              </a:rPr>
              <a:t>passe</a:t>
            </a:r>
            <a:r>
              <a:rPr sz="1200" spc="20">
                <a:solidFill>
                  <a:schemeClr val="accent4">
                    <a:lumMod val="75000"/>
                  </a:schemeClr>
                </a:solidFill>
                <a:latin typeface="+mj-lt"/>
                <a:cs typeface="Arial MT"/>
              </a:rPr>
              <a:t> </a:t>
            </a:r>
            <a:r>
              <a:rPr sz="1200" spc="-5">
                <a:solidFill>
                  <a:schemeClr val="accent4">
                    <a:lumMod val="75000"/>
                  </a:schemeClr>
                </a:solidFill>
                <a:latin typeface="+mj-lt"/>
                <a:cs typeface="Arial MT"/>
              </a:rPr>
              <a:t>•</a:t>
            </a:r>
            <a:r>
              <a:rPr sz="1200" spc="5">
                <a:solidFill>
                  <a:schemeClr val="accent4">
                    <a:lumMod val="75000"/>
                  </a:schemeClr>
                </a:solidFill>
                <a:latin typeface="+mj-lt"/>
                <a:cs typeface="Arial MT"/>
              </a:rPr>
              <a:t> </a:t>
            </a:r>
            <a:r>
              <a:rPr sz="1200" spc="-20">
                <a:solidFill>
                  <a:schemeClr val="accent4">
                    <a:lumMod val="75000"/>
                  </a:schemeClr>
                </a:solidFill>
                <a:latin typeface="+mj-lt"/>
                <a:cs typeface="Arial MT"/>
              </a:rPr>
              <a:t>Validez</a:t>
            </a:r>
            <a:r>
              <a:rPr sz="1200" spc="15">
                <a:solidFill>
                  <a:schemeClr val="accent4">
                    <a:lumMod val="75000"/>
                  </a:schemeClr>
                </a:solidFill>
                <a:latin typeface="+mj-lt"/>
                <a:cs typeface="Arial MT"/>
              </a:rPr>
              <a:t> </a:t>
            </a:r>
            <a:r>
              <a:rPr sz="1200" spc="-5">
                <a:solidFill>
                  <a:schemeClr val="accent4">
                    <a:lumMod val="75000"/>
                  </a:schemeClr>
                </a:solidFill>
                <a:latin typeface="+mj-lt"/>
                <a:cs typeface="Arial MT"/>
              </a:rPr>
              <a:t>la</a:t>
            </a:r>
            <a:r>
              <a:rPr sz="1200" spc="10">
                <a:solidFill>
                  <a:schemeClr val="accent4">
                    <a:lumMod val="75000"/>
                  </a:schemeClr>
                </a:solidFill>
                <a:latin typeface="+mj-lt"/>
                <a:cs typeface="Arial MT"/>
              </a:rPr>
              <a:t> </a:t>
            </a:r>
            <a:r>
              <a:rPr sz="1200" spc="-5">
                <a:solidFill>
                  <a:schemeClr val="accent4">
                    <a:lumMod val="75000"/>
                  </a:schemeClr>
                </a:solidFill>
                <a:latin typeface="+mj-lt"/>
                <a:cs typeface="Arial MT"/>
              </a:rPr>
              <a:t>charte</a:t>
            </a:r>
            <a:r>
              <a:rPr sz="1200" spc="25">
                <a:solidFill>
                  <a:schemeClr val="accent4">
                    <a:lumMod val="75000"/>
                  </a:schemeClr>
                </a:solidFill>
                <a:latin typeface="+mj-lt"/>
                <a:cs typeface="Arial MT"/>
              </a:rPr>
              <a:t> </a:t>
            </a:r>
            <a:r>
              <a:rPr sz="1200" spc="-10">
                <a:solidFill>
                  <a:schemeClr val="accent4">
                    <a:lumMod val="75000"/>
                  </a:schemeClr>
                </a:solidFill>
                <a:latin typeface="+mj-lt"/>
                <a:cs typeface="Arial MT"/>
              </a:rPr>
              <a:t>des</a:t>
            </a:r>
            <a:r>
              <a:rPr sz="1200" spc="15">
                <a:solidFill>
                  <a:schemeClr val="accent4">
                    <a:lumMod val="75000"/>
                  </a:schemeClr>
                </a:solidFill>
                <a:latin typeface="+mj-lt"/>
                <a:cs typeface="Arial MT"/>
              </a:rPr>
              <a:t> </a:t>
            </a:r>
            <a:r>
              <a:rPr sz="1200" spc="-10">
                <a:solidFill>
                  <a:schemeClr val="accent4">
                    <a:lumMod val="75000"/>
                  </a:schemeClr>
                </a:solidFill>
                <a:latin typeface="+mj-lt"/>
                <a:cs typeface="Arial MT"/>
              </a:rPr>
              <a:t>utilisateurs</a:t>
            </a:r>
            <a:r>
              <a:rPr sz="1200" spc="40">
                <a:solidFill>
                  <a:schemeClr val="accent4">
                    <a:lumMod val="75000"/>
                  </a:schemeClr>
                </a:solidFill>
                <a:latin typeface="+mj-lt"/>
                <a:cs typeface="Arial MT"/>
              </a:rPr>
              <a:t> </a:t>
            </a:r>
            <a:r>
              <a:rPr sz="1200" spc="-5">
                <a:solidFill>
                  <a:schemeClr val="accent4">
                    <a:lumMod val="75000"/>
                  </a:schemeClr>
                </a:solidFill>
                <a:latin typeface="+mj-lt"/>
                <a:cs typeface="Arial MT"/>
              </a:rPr>
              <a:t>• </a:t>
            </a:r>
            <a:r>
              <a:rPr sz="1200" spc="-350">
                <a:solidFill>
                  <a:schemeClr val="accent4">
                    <a:lumMod val="75000"/>
                  </a:schemeClr>
                </a:solidFill>
                <a:latin typeface="+mj-lt"/>
                <a:cs typeface="Arial MT"/>
              </a:rPr>
              <a:t> </a:t>
            </a:r>
            <a:r>
              <a:rPr sz="1200" spc="-5">
                <a:solidFill>
                  <a:schemeClr val="accent4">
                    <a:lumMod val="75000"/>
                  </a:schemeClr>
                </a:solidFill>
                <a:latin typeface="+mj-lt"/>
                <a:cs typeface="Arial MT"/>
              </a:rPr>
              <a:t>Renseignez</a:t>
            </a:r>
            <a:r>
              <a:rPr sz="1200" spc="25">
                <a:solidFill>
                  <a:schemeClr val="accent4">
                    <a:lumMod val="75000"/>
                  </a:schemeClr>
                </a:solidFill>
                <a:latin typeface="+mj-lt"/>
                <a:cs typeface="Arial MT"/>
              </a:rPr>
              <a:t> </a:t>
            </a:r>
            <a:r>
              <a:rPr sz="1200" spc="-5">
                <a:solidFill>
                  <a:schemeClr val="accent4">
                    <a:lumMod val="75000"/>
                  </a:schemeClr>
                </a:solidFill>
                <a:latin typeface="+mj-lt"/>
                <a:cs typeface="Arial MT"/>
              </a:rPr>
              <a:t>et</a:t>
            </a:r>
            <a:r>
              <a:rPr sz="1200" spc="5">
                <a:solidFill>
                  <a:schemeClr val="accent4">
                    <a:lumMod val="75000"/>
                  </a:schemeClr>
                </a:solidFill>
                <a:latin typeface="+mj-lt"/>
                <a:cs typeface="Arial MT"/>
              </a:rPr>
              <a:t> </a:t>
            </a:r>
            <a:r>
              <a:rPr sz="1200" spc="-5">
                <a:solidFill>
                  <a:schemeClr val="accent4">
                    <a:lumMod val="75000"/>
                  </a:schemeClr>
                </a:solidFill>
                <a:latin typeface="+mj-lt"/>
                <a:cs typeface="Arial MT"/>
              </a:rPr>
              <a:t>validez</a:t>
            </a:r>
            <a:r>
              <a:rPr sz="1200" spc="30">
                <a:solidFill>
                  <a:schemeClr val="accent4">
                    <a:lumMod val="75000"/>
                  </a:schemeClr>
                </a:solidFill>
                <a:latin typeface="+mj-lt"/>
                <a:cs typeface="Arial MT"/>
              </a:rPr>
              <a:t> </a:t>
            </a:r>
            <a:r>
              <a:rPr sz="1200" spc="-5">
                <a:solidFill>
                  <a:schemeClr val="accent4">
                    <a:lumMod val="75000"/>
                  </a:schemeClr>
                </a:solidFill>
                <a:latin typeface="+mj-lt"/>
                <a:cs typeface="Arial MT"/>
              </a:rPr>
              <a:t>votre</a:t>
            </a:r>
            <a:r>
              <a:rPr sz="1200" spc="30">
                <a:solidFill>
                  <a:schemeClr val="accent4">
                    <a:lumMod val="75000"/>
                  </a:schemeClr>
                </a:solidFill>
                <a:latin typeface="+mj-lt"/>
                <a:cs typeface="Arial MT"/>
              </a:rPr>
              <a:t> </a:t>
            </a:r>
            <a:r>
              <a:rPr sz="1200" spc="-5">
                <a:solidFill>
                  <a:schemeClr val="accent4">
                    <a:lumMod val="75000"/>
                  </a:schemeClr>
                </a:solidFill>
                <a:latin typeface="+mj-lt"/>
                <a:cs typeface="Arial MT"/>
              </a:rPr>
              <a:t>adresse</a:t>
            </a:r>
            <a:r>
              <a:rPr sz="1200" spc="15">
                <a:solidFill>
                  <a:schemeClr val="accent4">
                    <a:lumMod val="75000"/>
                  </a:schemeClr>
                </a:solidFill>
                <a:latin typeface="+mj-lt"/>
                <a:cs typeface="Arial MT"/>
              </a:rPr>
              <a:t> </a:t>
            </a:r>
            <a:r>
              <a:rPr sz="1200" spc="-5">
                <a:solidFill>
                  <a:schemeClr val="accent4">
                    <a:lumMod val="75000"/>
                  </a:schemeClr>
                </a:solidFill>
                <a:latin typeface="+mj-lt"/>
                <a:cs typeface="Arial MT"/>
              </a:rPr>
              <a:t>e-mail</a:t>
            </a:r>
            <a:endParaRPr sz="1200">
              <a:solidFill>
                <a:schemeClr val="accent4">
                  <a:lumMod val="75000"/>
                </a:schemeClr>
              </a:solidFill>
              <a:latin typeface="+mj-lt"/>
              <a:cs typeface="Arial MT"/>
            </a:endParaRPr>
          </a:p>
          <a:p>
            <a:pPr marL="774700" lvl="1" indent="-229235">
              <a:lnSpc>
                <a:spcPct val="100000"/>
              </a:lnSpc>
              <a:spcBef>
                <a:spcPts val="505"/>
              </a:spcBef>
              <a:buChar char="•"/>
              <a:tabLst>
                <a:tab pos="774065" algn="l"/>
                <a:tab pos="774700" algn="l"/>
              </a:tabLst>
              <a:defRPr/>
            </a:pPr>
            <a:r>
              <a:rPr sz="1200" spc="-5">
                <a:solidFill>
                  <a:schemeClr val="accent4">
                    <a:lumMod val="75000"/>
                  </a:schemeClr>
                </a:solidFill>
                <a:latin typeface="+mj-lt"/>
                <a:cs typeface="Arial MT"/>
              </a:rPr>
              <a:t>Besoin</a:t>
            </a:r>
            <a:r>
              <a:rPr sz="1200" spc="25">
                <a:solidFill>
                  <a:schemeClr val="accent4">
                    <a:lumMod val="75000"/>
                  </a:schemeClr>
                </a:solidFill>
                <a:latin typeface="+mj-lt"/>
                <a:cs typeface="Arial MT"/>
              </a:rPr>
              <a:t> </a:t>
            </a:r>
            <a:r>
              <a:rPr sz="1200" spc="-10">
                <a:solidFill>
                  <a:schemeClr val="accent4">
                    <a:lumMod val="75000"/>
                  </a:schemeClr>
                </a:solidFill>
                <a:latin typeface="+mj-lt"/>
                <a:cs typeface="Arial MT"/>
              </a:rPr>
              <a:t>d’aide?</a:t>
            </a:r>
            <a:r>
              <a:rPr sz="1200" spc="60">
                <a:solidFill>
                  <a:schemeClr val="accent4">
                    <a:lumMod val="75000"/>
                  </a:schemeClr>
                </a:solidFill>
                <a:latin typeface="+mj-lt"/>
                <a:cs typeface="Arial MT"/>
              </a:rPr>
              <a:t> </a:t>
            </a:r>
            <a:r>
              <a:rPr sz="1200" spc="-10">
                <a:solidFill>
                  <a:schemeClr val="accent4">
                    <a:lumMod val="75000"/>
                  </a:schemeClr>
                </a:solidFill>
                <a:latin typeface="+mj-lt"/>
                <a:cs typeface="Arial MT"/>
              </a:rPr>
              <a:t>Contactez</a:t>
            </a:r>
            <a:r>
              <a:rPr sz="1200" spc="35">
                <a:solidFill>
                  <a:schemeClr val="accent4">
                    <a:lumMod val="75000"/>
                  </a:schemeClr>
                </a:solidFill>
                <a:latin typeface="+mj-lt"/>
                <a:cs typeface="Arial MT"/>
              </a:rPr>
              <a:t> </a:t>
            </a:r>
            <a:r>
              <a:rPr sz="1200" spc="-10">
                <a:solidFill>
                  <a:schemeClr val="accent4">
                    <a:lumMod val="75000"/>
                  </a:schemeClr>
                </a:solidFill>
                <a:latin typeface="+mj-lt"/>
                <a:cs typeface="Arial MT"/>
              </a:rPr>
              <a:t>l’assistance</a:t>
            </a:r>
            <a:r>
              <a:rPr sz="1200" spc="60">
                <a:solidFill>
                  <a:schemeClr val="accent4">
                    <a:lumMod val="75000"/>
                  </a:schemeClr>
                </a:solidFill>
                <a:latin typeface="+mj-lt"/>
                <a:cs typeface="Arial MT"/>
              </a:rPr>
              <a:t> </a:t>
            </a:r>
            <a:r>
              <a:rPr sz="1200" spc="-5">
                <a:solidFill>
                  <a:schemeClr val="accent4">
                    <a:lumMod val="75000"/>
                  </a:schemeClr>
                </a:solidFill>
                <a:latin typeface="+mj-lt"/>
                <a:cs typeface="Arial MT"/>
              </a:rPr>
              <a:t>à</a:t>
            </a:r>
            <a:r>
              <a:rPr sz="1200" spc="25">
                <a:solidFill>
                  <a:schemeClr val="accent4">
                    <a:lumMod val="75000"/>
                  </a:schemeClr>
                </a:solidFill>
                <a:latin typeface="+mj-lt"/>
                <a:cs typeface="Arial MT"/>
              </a:rPr>
              <a:t> </a:t>
            </a:r>
            <a:r>
              <a:rPr sz="1200" spc="-10">
                <a:solidFill>
                  <a:schemeClr val="accent4">
                    <a:lumMod val="75000"/>
                  </a:schemeClr>
                </a:solidFill>
                <a:latin typeface="+mj-lt"/>
                <a:cs typeface="Arial MT"/>
              </a:rPr>
              <a:t>partir</a:t>
            </a:r>
            <a:r>
              <a:rPr sz="1200" spc="50">
                <a:solidFill>
                  <a:schemeClr val="accent4">
                    <a:lumMod val="75000"/>
                  </a:schemeClr>
                </a:solidFill>
                <a:latin typeface="+mj-lt"/>
                <a:cs typeface="Arial MT"/>
              </a:rPr>
              <a:t> </a:t>
            </a:r>
            <a:r>
              <a:rPr sz="1200" spc="-5">
                <a:solidFill>
                  <a:schemeClr val="accent4">
                    <a:lumMod val="75000"/>
                  </a:schemeClr>
                </a:solidFill>
                <a:latin typeface="+mj-lt"/>
                <a:cs typeface="Arial MT"/>
              </a:rPr>
              <a:t>de</a:t>
            </a:r>
            <a:r>
              <a:rPr sz="1200" spc="25">
                <a:solidFill>
                  <a:schemeClr val="accent4">
                    <a:lumMod val="75000"/>
                  </a:schemeClr>
                </a:solidFill>
                <a:latin typeface="+mj-lt"/>
                <a:cs typeface="Arial MT"/>
              </a:rPr>
              <a:t> </a:t>
            </a:r>
            <a:r>
              <a:rPr sz="1200" spc="-10">
                <a:solidFill>
                  <a:schemeClr val="accent4">
                    <a:lumMod val="75000"/>
                  </a:schemeClr>
                </a:solidFill>
                <a:latin typeface="+mj-lt"/>
                <a:cs typeface="Arial MT"/>
              </a:rPr>
              <a:t>l’adresse</a:t>
            </a:r>
            <a:r>
              <a:rPr sz="1200" spc="40">
                <a:solidFill>
                  <a:schemeClr val="accent4">
                    <a:lumMod val="75000"/>
                  </a:schemeClr>
                </a:solidFill>
                <a:latin typeface="+mj-lt"/>
                <a:cs typeface="Arial MT"/>
              </a:rPr>
              <a:t> </a:t>
            </a:r>
            <a:r>
              <a:rPr sz="1200" spc="-10">
                <a:solidFill>
                  <a:schemeClr val="accent4">
                    <a:lumMod val="75000"/>
                  </a:schemeClr>
                </a:solidFill>
                <a:latin typeface="+mj-lt"/>
                <a:cs typeface="Arial MT"/>
              </a:rPr>
              <a:t>suivante</a:t>
            </a:r>
            <a:r>
              <a:rPr sz="1200" spc="105">
                <a:solidFill>
                  <a:schemeClr val="accent4">
                    <a:lumMod val="75000"/>
                  </a:schemeClr>
                </a:solidFill>
                <a:latin typeface="+mj-lt"/>
                <a:cs typeface="Arial MT"/>
              </a:rPr>
              <a:t> </a:t>
            </a:r>
            <a:r>
              <a:rPr sz="1200" u="sng" spc="-5">
                <a:solidFill>
                  <a:srgbClr val="F49100"/>
                </a:solidFill>
                <a:latin typeface="Arial MT"/>
                <a:cs typeface="Arial MT"/>
                <a:hlinkClick r:id="rId8" tooltip="mailto:contact.usager@viatrajectoire.fr"/>
              </a:rPr>
              <a:t>contact.usager@viatrajectoire.fr</a:t>
            </a:r>
            <a:endParaRPr sz="1200">
              <a:latin typeface="Arial MT"/>
              <a:cs typeface="Arial MT"/>
            </a:endParaRPr>
          </a:p>
          <a:p>
            <a:pPr lvl="1">
              <a:lnSpc>
                <a:spcPct val="100000"/>
              </a:lnSpc>
              <a:buChar char="•"/>
              <a:defRPr/>
            </a:pPr>
            <a:endParaRPr sz="1200">
              <a:latin typeface="Arial MT"/>
              <a:cs typeface="Arial MT"/>
            </a:endParaRPr>
          </a:p>
          <a:p>
            <a:pPr lvl="1">
              <a:lnSpc>
                <a:spcPct val="100000"/>
              </a:lnSpc>
              <a:spcBef>
                <a:spcPts val="35"/>
              </a:spcBef>
              <a:buChar char="•"/>
              <a:defRPr/>
            </a:pPr>
            <a:endParaRPr sz="1200">
              <a:latin typeface="Arial MT"/>
              <a:cs typeface="Arial MT"/>
            </a:endParaRPr>
          </a:p>
        </p:txBody>
      </p:sp>
      <p:sp>
        <p:nvSpPr>
          <p:cNvPr id="15" name="object 7"/>
          <p:cNvSpPr txBox="1"/>
          <p:nvPr/>
        </p:nvSpPr>
        <p:spPr bwMode="auto">
          <a:xfrm>
            <a:off x="495298" y="1469951"/>
            <a:ext cx="2995295" cy="843821"/>
          </a:xfrm>
          <a:prstGeom prst="rect">
            <a:avLst/>
          </a:prstGeom>
        </p:spPr>
        <p:txBody>
          <a:bodyPr vert="horz" wrap="square" lIns="0" tIns="12700" rIns="0" bIns="0" rtlCol="0">
            <a:spAutoFit/>
          </a:bodyPr>
          <a:lstStyle/>
          <a:p>
            <a:pPr marL="12700" marR="5080">
              <a:lnSpc>
                <a:spcPct val="100000"/>
              </a:lnSpc>
              <a:spcBef>
                <a:spcPts val="100"/>
              </a:spcBef>
              <a:defRPr/>
            </a:pPr>
            <a:r>
              <a:rPr lang="fr-FR" sz="1800" spc="-5">
                <a:solidFill>
                  <a:schemeClr val="accent1">
                    <a:lumMod val="75000"/>
                  </a:schemeClr>
                </a:solidFill>
                <a:latin typeface="Arial MT"/>
                <a:cs typeface="Arial MT"/>
              </a:rPr>
              <a:t>Côté MDPH, l’information est ajoutée à chaque nouvelle décisio</a:t>
            </a:r>
            <a:r>
              <a:rPr lang="fr-FR" spc="-5">
                <a:solidFill>
                  <a:schemeClr val="accent1">
                    <a:lumMod val="75000"/>
                  </a:schemeClr>
                </a:solidFill>
                <a:latin typeface="Arial MT"/>
                <a:cs typeface="Arial MT"/>
              </a:rPr>
              <a:t>n d’orientation:</a:t>
            </a:r>
            <a:endParaRPr>
              <a:solidFill>
                <a:schemeClr val="accent1">
                  <a:lumMod val="75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bwMode="auto">
          <a:xfrm>
            <a:off x="77634" y="267733"/>
            <a:ext cx="837011"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object 12"/>
          <p:cNvSpPr txBox="1">
            <a:spLocks noGrp="1"/>
          </p:cNvSpPr>
          <p:nvPr>
            <p:ph type="sldNum" sz="quarter" idx="7"/>
          </p:nvPr>
        </p:nvSpPr>
        <p:spPr bwMode="auto">
          <a:prstGeom prst="rect">
            <a:avLst/>
          </a:prstGeom>
        </p:spPr>
        <p:txBody>
          <a:bodyPr vert="horz" wrap="square" lIns="0" tIns="0" rIns="0" bIns="0" rtlCol="0">
            <a:spAutoFit/>
          </a:bodyPr>
          <a:lstStyle/>
          <a:p>
            <a:pPr marL="164465">
              <a:lnSpc>
                <a:spcPts val="2090"/>
              </a:lnSpc>
              <a:defRPr/>
            </a:pPr>
            <a:fld id="{81D60167-4931-47E6-BA6A-407CBD079E47}" type="slidenum">
              <a:rPr spc="-50"/>
              <a:t>4</a:t>
            </a:fld>
            <a:endParaRPr spc="-50"/>
          </a:p>
        </p:txBody>
      </p:sp>
      <p:pic>
        <p:nvPicPr>
          <p:cNvPr id="15" name="Image 14"/>
          <p:cNvPicPr>
            <a:picLocks noChangeAspect="1"/>
          </p:cNvPicPr>
          <p:nvPr/>
        </p:nvPicPr>
        <p:blipFill>
          <a:blip r:embed="rId3">
            <a:duotone>
              <a:schemeClr val="accent5">
                <a:shade val="45000"/>
                <a:satMod val="135000"/>
              </a:schemeClr>
              <a:prstClr val="white"/>
            </a:duotone>
          </a:blip>
          <a:stretch/>
        </p:blipFill>
        <p:spPr bwMode="auto">
          <a:xfrm>
            <a:off x="246350" y="2783946"/>
            <a:ext cx="511949" cy="511949"/>
          </a:xfrm>
          <a:prstGeom prst="rect">
            <a:avLst/>
          </a:prstGeom>
        </p:spPr>
      </p:pic>
      <p:pic>
        <p:nvPicPr>
          <p:cNvPr id="16" name="Image 15"/>
          <p:cNvPicPr>
            <a:picLocks noChangeAspect="1"/>
          </p:cNvPicPr>
          <p:nvPr/>
        </p:nvPicPr>
        <p:blipFill>
          <a:blip r:embed="rId4">
            <a:duotone>
              <a:schemeClr val="accent5">
                <a:shade val="45000"/>
                <a:satMod val="135000"/>
              </a:schemeClr>
              <a:prstClr val="white"/>
            </a:duotone>
          </a:blip>
          <a:stretch/>
        </p:blipFill>
        <p:spPr bwMode="auto">
          <a:xfrm>
            <a:off x="345688" y="1332926"/>
            <a:ext cx="367105" cy="367105"/>
          </a:xfrm>
          <a:prstGeom prst="rect">
            <a:avLst/>
          </a:prstGeom>
        </p:spPr>
      </p:pic>
      <p:sp>
        <p:nvSpPr>
          <p:cNvPr id="17" name="ZoneTexte 16"/>
          <p:cNvSpPr txBox="1"/>
          <p:nvPr/>
        </p:nvSpPr>
        <p:spPr bwMode="auto">
          <a:xfrm>
            <a:off x="1047633" y="1335681"/>
            <a:ext cx="7086599" cy="4801314"/>
          </a:xfrm>
          <a:prstGeom prst="rect">
            <a:avLst/>
          </a:prstGeom>
          <a:noFill/>
        </p:spPr>
        <p:txBody>
          <a:bodyPr wrap="square" rtlCol="0">
            <a:spAutoFit/>
          </a:bodyPr>
          <a:lstStyle/>
          <a:p>
            <a:pPr>
              <a:spcBef>
                <a:spcPts val="1800"/>
              </a:spcBef>
              <a:spcAft>
                <a:spcPts val="1800"/>
              </a:spcAft>
              <a:defRPr/>
            </a:pPr>
            <a:r>
              <a:rPr lang="fr-FR">
                <a:solidFill>
                  <a:schemeClr val="accent1">
                    <a:lumMod val="75000"/>
                  </a:schemeClr>
                </a:solidFill>
              </a:rPr>
              <a:t>Principes de fonctionnement </a:t>
            </a:r>
            <a:endParaRPr/>
          </a:p>
          <a:p>
            <a:pPr>
              <a:spcBef>
                <a:spcPts val="1800"/>
              </a:spcBef>
              <a:spcAft>
                <a:spcPts val="1800"/>
              </a:spcAft>
              <a:defRPr/>
            </a:pPr>
            <a:r>
              <a:rPr lang="fr-FR">
                <a:solidFill>
                  <a:schemeClr val="accent1">
                    <a:lumMod val="75000"/>
                  </a:schemeClr>
                </a:solidFill>
              </a:rPr>
              <a:t>Le DUA, qu’est-ce que c’est?</a:t>
            </a:r>
            <a:endParaRPr/>
          </a:p>
          <a:p>
            <a:pPr>
              <a:spcBef>
                <a:spcPts val="1800"/>
              </a:spcBef>
              <a:spcAft>
                <a:spcPts val="1800"/>
              </a:spcAft>
              <a:defRPr/>
            </a:pPr>
            <a:r>
              <a:rPr lang="fr-FR">
                <a:solidFill>
                  <a:schemeClr val="accent1">
                    <a:lumMod val="75000"/>
                  </a:schemeClr>
                </a:solidFill>
              </a:rPr>
              <a:t>Démonstration de l’outil côté professionnel </a:t>
            </a:r>
            <a:endParaRPr/>
          </a:p>
          <a:p>
            <a:pPr>
              <a:spcBef>
                <a:spcPts val="1800"/>
              </a:spcBef>
              <a:spcAft>
                <a:spcPts val="1800"/>
              </a:spcAft>
              <a:defRPr/>
            </a:pPr>
            <a:r>
              <a:rPr lang="fr-FR">
                <a:solidFill>
                  <a:schemeClr val="accent1">
                    <a:lumMod val="75000"/>
                  </a:schemeClr>
                </a:solidFill>
              </a:rPr>
              <a:t>L’espace particulier et l’accès au DUA </a:t>
            </a:r>
            <a:endParaRPr/>
          </a:p>
          <a:p>
            <a:pPr>
              <a:spcBef>
                <a:spcPts val="1800"/>
              </a:spcBef>
              <a:spcAft>
                <a:spcPts val="1800"/>
              </a:spcAft>
              <a:defRPr/>
            </a:pPr>
            <a:r>
              <a:rPr lang="fr-FR">
                <a:solidFill>
                  <a:schemeClr val="accent1">
                    <a:lumMod val="75000"/>
                  </a:schemeClr>
                </a:solidFill>
              </a:rPr>
              <a:t>Les perspectives à venir </a:t>
            </a:r>
            <a:endParaRPr/>
          </a:p>
          <a:p>
            <a:pPr>
              <a:spcBef>
                <a:spcPts val="1800"/>
              </a:spcBef>
              <a:spcAft>
                <a:spcPts val="1800"/>
              </a:spcAft>
              <a:defRPr/>
            </a:pPr>
            <a:r>
              <a:rPr lang="fr-FR">
                <a:solidFill>
                  <a:schemeClr val="accent1">
                    <a:lumMod val="75000"/>
                  </a:schemeClr>
                </a:solidFill>
              </a:rPr>
              <a:t>Temps d’échanges</a:t>
            </a:r>
            <a:endParaRPr/>
          </a:p>
          <a:p>
            <a:pPr>
              <a:spcBef>
                <a:spcPts val="1800"/>
              </a:spcBef>
              <a:spcAft>
                <a:spcPts val="1800"/>
              </a:spcAft>
              <a:defRPr/>
            </a:pPr>
            <a:r>
              <a:rPr lang="fr-FR">
                <a:solidFill>
                  <a:schemeClr val="accent1">
                    <a:lumMod val="75000"/>
                  </a:schemeClr>
                </a:solidFill>
              </a:rPr>
              <a:t> </a:t>
            </a:r>
            <a:endParaRPr/>
          </a:p>
        </p:txBody>
      </p:sp>
      <p:pic>
        <p:nvPicPr>
          <p:cNvPr id="19" name="Image 18"/>
          <p:cNvPicPr>
            <a:picLocks noChangeAspect="1"/>
          </p:cNvPicPr>
          <p:nvPr/>
        </p:nvPicPr>
        <p:blipFill>
          <a:blip r:embed="rId5">
            <a:duotone>
              <a:schemeClr val="accent5">
                <a:shade val="45000"/>
                <a:satMod val="135000"/>
              </a:schemeClr>
              <a:prstClr val="white"/>
            </a:duotone>
          </a:blip>
          <a:stretch/>
        </p:blipFill>
        <p:spPr bwMode="auto">
          <a:xfrm>
            <a:off x="217363" y="4830681"/>
            <a:ext cx="623753" cy="623753"/>
          </a:xfrm>
          <a:prstGeom prst="rect">
            <a:avLst/>
          </a:prstGeom>
        </p:spPr>
      </p:pic>
      <p:pic>
        <p:nvPicPr>
          <p:cNvPr id="2" name="Image 1"/>
          <p:cNvPicPr>
            <a:picLocks noChangeAspect="1"/>
          </p:cNvPicPr>
          <p:nvPr/>
        </p:nvPicPr>
        <p:blipFill>
          <a:blip r:embed="rId6">
            <a:duotone>
              <a:schemeClr val="accent5">
                <a:shade val="45000"/>
                <a:satMod val="135000"/>
              </a:schemeClr>
              <a:prstClr val="white"/>
            </a:duotone>
          </a:blip>
          <a:stretch/>
        </p:blipFill>
        <p:spPr bwMode="auto">
          <a:xfrm>
            <a:off x="265631" y="4126577"/>
            <a:ext cx="583793" cy="583793"/>
          </a:xfrm>
          <a:prstGeom prst="rect">
            <a:avLst/>
          </a:prstGeom>
        </p:spPr>
      </p:pic>
      <p:pic>
        <p:nvPicPr>
          <p:cNvPr id="18" name="Image 17"/>
          <p:cNvPicPr>
            <a:picLocks noChangeAspect="1"/>
          </p:cNvPicPr>
          <p:nvPr/>
        </p:nvPicPr>
        <p:blipFill>
          <a:blip r:embed="rId7">
            <a:duotone>
              <a:schemeClr val="accent5">
                <a:shade val="45000"/>
                <a:satMod val="135000"/>
              </a:schemeClr>
              <a:prstClr val="white"/>
            </a:duotone>
          </a:blip>
          <a:stretch/>
        </p:blipFill>
        <p:spPr bwMode="auto">
          <a:xfrm>
            <a:off x="268906" y="3472677"/>
            <a:ext cx="527322" cy="527322"/>
          </a:xfrm>
          <a:prstGeom prst="rect">
            <a:avLst/>
          </a:prstGeom>
        </p:spPr>
      </p:pic>
      <p:pic>
        <p:nvPicPr>
          <p:cNvPr id="21" name="Image 20"/>
          <p:cNvPicPr>
            <a:picLocks noChangeAspect="1"/>
          </p:cNvPicPr>
          <p:nvPr/>
        </p:nvPicPr>
        <p:blipFill>
          <a:blip r:embed="rId8">
            <a:duotone>
              <a:schemeClr val="accent5">
                <a:shade val="45000"/>
                <a:satMod val="135000"/>
              </a:schemeClr>
              <a:prstClr val="white"/>
            </a:duotone>
          </a:blip>
          <a:stretch/>
        </p:blipFill>
        <p:spPr bwMode="auto">
          <a:xfrm>
            <a:off x="225671" y="1984526"/>
            <a:ext cx="540938" cy="54093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990600" y="440367"/>
            <a:ext cx="7357109" cy="382797"/>
          </a:xfrm>
          <a:prstGeom prst="rect">
            <a:avLst/>
          </a:prstGeom>
        </p:spPr>
        <p:txBody>
          <a:bodyPr vert="horz" wrap="square" lIns="0" tIns="13335" rIns="0" bIns="0" rtlCol="0">
            <a:spAutoFit/>
          </a:bodyPr>
          <a:lstStyle/>
          <a:p>
            <a:pPr marL="12700">
              <a:lnSpc>
                <a:spcPct val="100000"/>
              </a:lnSpc>
              <a:spcBef>
                <a:spcPts val="105"/>
              </a:spcBef>
              <a:defRPr/>
            </a:pPr>
            <a:r>
              <a:rPr sz="2400">
                <a:solidFill>
                  <a:schemeClr val="accent4">
                    <a:lumMod val="60000"/>
                    <a:lumOff val="40000"/>
                  </a:schemeClr>
                </a:solidFill>
              </a:rPr>
              <a:t>Mise</a:t>
            </a:r>
            <a:r>
              <a:rPr sz="2400" spc="-20">
                <a:solidFill>
                  <a:schemeClr val="accent4">
                    <a:lumMod val="60000"/>
                    <a:lumOff val="40000"/>
                  </a:schemeClr>
                </a:solidFill>
              </a:rPr>
              <a:t> </a:t>
            </a:r>
            <a:r>
              <a:rPr sz="2400">
                <a:solidFill>
                  <a:schemeClr val="accent4">
                    <a:lumMod val="60000"/>
                    <a:lumOff val="40000"/>
                  </a:schemeClr>
                </a:solidFill>
              </a:rPr>
              <a:t>à</a:t>
            </a:r>
            <a:r>
              <a:rPr sz="2400" spc="-15">
                <a:solidFill>
                  <a:schemeClr val="accent4">
                    <a:lumMod val="60000"/>
                    <a:lumOff val="40000"/>
                  </a:schemeClr>
                </a:solidFill>
              </a:rPr>
              <a:t> </a:t>
            </a:r>
            <a:r>
              <a:rPr sz="2400" spc="-5">
                <a:solidFill>
                  <a:schemeClr val="accent4">
                    <a:lumMod val="60000"/>
                    <a:lumOff val="40000"/>
                  </a:schemeClr>
                </a:solidFill>
              </a:rPr>
              <a:t>disposition</a:t>
            </a:r>
            <a:r>
              <a:rPr sz="2400" spc="-30">
                <a:solidFill>
                  <a:schemeClr val="accent4">
                    <a:lumMod val="60000"/>
                    <a:lumOff val="40000"/>
                  </a:schemeClr>
                </a:solidFill>
              </a:rPr>
              <a:t> </a:t>
            </a:r>
            <a:r>
              <a:rPr sz="2400">
                <a:solidFill>
                  <a:schemeClr val="accent4">
                    <a:lumMod val="60000"/>
                    <a:lumOff val="40000"/>
                  </a:schemeClr>
                </a:solidFill>
              </a:rPr>
              <a:t>d’un</a:t>
            </a:r>
            <a:r>
              <a:rPr sz="2400" spc="-35">
                <a:solidFill>
                  <a:schemeClr val="accent4">
                    <a:lumMod val="60000"/>
                    <a:lumOff val="40000"/>
                  </a:schemeClr>
                </a:solidFill>
              </a:rPr>
              <a:t> </a:t>
            </a:r>
            <a:r>
              <a:rPr sz="2400">
                <a:solidFill>
                  <a:schemeClr val="accent4">
                    <a:lumMod val="60000"/>
                    <a:lumOff val="40000"/>
                  </a:schemeClr>
                </a:solidFill>
              </a:rPr>
              <a:t>guide</a:t>
            </a:r>
            <a:r>
              <a:rPr sz="2400" spc="-20">
                <a:solidFill>
                  <a:schemeClr val="accent4">
                    <a:lumMod val="60000"/>
                    <a:lumOff val="40000"/>
                  </a:schemeClr>
                </a:solidFill>
              </a:rPr>
              <a:t> </a:t>
            </a:r>
            <a:r>
              <a:rPr sz="2400">
                <a:solidFill>
                  <a:schemeClr val="accent4">
                    <a:lumMod val="60000"/>
                    <a:lumOff val="40000"/>
                  </a:schemeClr>
                </a:solidFill>
              </a:rPr>
              <a:t>de</a:t>
            </a:r>
            <a:r>
              <a:rPr sz="2400" spc="-15">
                <a:solidFill>
                  <a:schemeClr val="accent4">
                    <a:lumMod val="60000"/>
                    <a:lumOff val="40000"/>
                  </a:schemeClr>
                </a:solidFill>
              </a:rPr>
              <a:t> </a:t>
            </a:r>
            <a:r>
              <a:rPr sz="2400">
                <a:solidFill>
                  <a:schemeClr val="accent4">
                    <a:lumMod val="60000"/>
                    <a:lumOff val="40000"/>
                  </a:schemeClr>
                </a:solidFill>
              </a:rPr>
              <a:t>remplissage</a:t>
            </a:r>
            <a:r>
              <a:rPr lang="fr-FR" sz="2400">
                <a:solidFill>
                  <a:schemeClr val="accent4">
                    <a:lumMod val="60000"/>
                    <a:lumOff val="40000"/>
                  </a:schemeClr>
                </a:solidFill>
              </a:rPr>
              <a:t> en ligne  </a:t>
            </a:r>
            <a:endParaRPr sz="2400">
              <a:solidFill>
                <a:schemeClr val="accent4">
                  <a:lumMod val="60000"/>
                  <a:lumOff val="40000"/>
                </a:schemeClr>
              </a:solidFill>
            </a:endParaRPr>
          </a:p>
        </p:txBody>
      </p:sp>
      <p:sp>
        <p:nvSpPr>
          <p:cNvPr id="7" name="object 7"/>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40</a:t>
            </a:fld>
            <a:endParaRPr spc="-5"/>
          </a:p>
        </p:txBody>
      </p:sp>
      <p:pic>
        <p:nvPicPr>
          <p:cNvPr id="3" name="Image 2"/>
          <p:cNvPicPr>
            <a:picLocks noChangeAspect="1"/>
          </p:cNvPicPr>
          <p:nvPr/>
        </p:nvPicPr>
        <p:blipFill>
          <a:blip r:embed="rId3"/>
          <a:stretch/>
        </p:blipFill>
        <p:spPr bwMode="auto">
          <a:xfrm>
            <a:off x="2677322" y="965868"/>
            <a:ext cx="3737791" cy="5564726"/>
          </a:xfrm>
          <a:prstGeom prst="rect">
            <a:avLst/>
          </a:prstGeom>
          <a:ln>
            <a:solidFill>
              <a:schemeClr val="accent1"/>
            </a:solidFill>
          </a:ln>
        </p:spPr>
      </p:pic>
      <p:pic>
        <p:nvPicPr>
          <p:cNvPr id="5" name="object 8"/>
          <p:cNvPicPr/>
          <p:nvPr/>
        </p:nvPicPr>
        <p:blipFill>
          <a:blip r:embed="rId4">
            <a:lum bright="70000" contrast="-70000"/>
          </a:blip>
          <a:stretch/>
        </p:blipFill>
        <p:spPr bwMode="auto">
          <a:xfrm>
            <a:off x="45970" y="391055"/>
            <a:ext cx="716030" cy="675744"/>
          </a:xfrm>
          <a:prstGeom prst="rect">
            <a:avLst/>
          </a:prstGeom>
        </p:spPr>
      </p:pic>
      <p:pic>
        <p:nvPicPr>
          <p:cNvPr id="4" name="Image 3"/>
          <p:cNvPicPr>
            <a:picLocks noChangeAspect="1"/>
          </p:cNvPicPr>
          <p:nvPr/>
        </p:nvPicPr>
        <p:blipFill>
          <a:blip r:embed="rId5"/>
          <a:srcRect l="89574" t="65471" r="742" b="20295"/>
          <a:stretch/>
        </p:blipFill>
        <p:spPr bwMode="auto">
          <a:xfrm>
            <a:off x="6858000" y="1371600"/>
            <a:ext cx="1752599" cy="381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object 2"/>
          <p:cNvPicPr/>
          <p:nvPr/>
        </p:nvPicPr>
        <p:blipFill>
          <a:blip r:embed="rId3"/>
          <a:stretch/>
        </p:blipFill>
        <p:spPr bwMode="auto">
          <a:xfrm>
            <a:off x="8360902" y="131776"/>
            <a:ext cx="774811" cy="1083256"/>
          </a:xfrm>
          <a:prstGeom prst="rect">
            <a:avLst/>
          </a:prstGeom>
        </p:spPr>
      </p:pic>
      <p:sp>
        <p:nvSpPr>
          <p:cNvPr id="8" name="object 8"/>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5"/>
              <a:t>41</a:t>
            </a:fld>
            <a:endParaRPr spc="-5"/>
          </a:p>
        </p:txBody>
      </p:sp>
      <p:pic>
        <p:nvPicPr>
          <p:cNvPr id="9" name="Image 8"/>
          <p:cNvPicPr>
            <a:picLocks noChangeAspect="1"/>
          </p:cNvPicPr>
          <p:nvPr/>
        </p:nvPicPr>
        <p:blipFill>
          <a:blip r:embed="rId4">
            <a:duotone>
              <a:schemeClr val="accent5">
                <a:shade val="45000"/>
                <a:satMod val="135000"/>
              </a:schemeClr>
              <a:prstClr val="white"/>
            </a:duotone>
          </a:blip>
          <a:stretch/>
        </p:blipFill>
        <p:spPr bwMode="auto">
          <a:xfrm>
            <a:off x="381000" y="2286000"/>
            <a:ext cx="1800821" cy="1800821"/>
          </a:xfrm>
          <a:prstGeom prst="rect">
            <a:avLst/>
          </a:prstGeom>
        </p:spPr>
      </p:pic>
      <p:sp>
        <p:nvSpPr>
          <p:cNvPr id="10" name="ZoneTexte 9"/>
          <p:cNvSpPr txBox="1"/>
          <p:nvPr/>
        </p:nvSpPr>
        <p:spPr bwMode="auto">
          <a:xfrm>
            <a:off x="2683113" y="2306515"/>
            <a:ext cx="5677788" cy="1938992"/>
          </a:xfrm>
          <a:prstGeom prst="rect">
            <a:avLst/>
          </a:prstGeom>
          <a:noFill/>
        </p:spPr>
        <p:txBody>
          <a:bodyPr wrap="square" rtlCol="0">
            <a:spAutoFit/>
          </a:bodyPr>
          <a:lstStyle/>
          <a:p>
            <a:pPr algn="ctr">
              <a:defRPr/>
            </a:pPr>
            <a:r>
              <a:rPr lang="fr-FR" sz="4000">
                <a:solidFill>
                  <a:schemeClr val="accent1">
                    <a:lumMod val="75000"/>
                  </a:schemeClr>
                </a:solidFill>
                <a:latin typeface="Arial MT"/>
              </a:rPr>
              <a:t>LES PERSPECTIVES D’EVOLUTION DU </a:t>
            </a:r>
            <a:r>
              <a:rPr lang="fr-FR" sz="4000" b="1">
                <a:solidFill>
                  <a:schemeClr val="accent1">
                    <a:lumMod val="75000"/>
                  </a:schemeClr>
                </a:solidFill>
                <a:latin typeface="Arial MT"/>
              </a:rPr>
              <a:t>DUA</a:t>
            </a:r>
            <a:r>
              <a:rPr lang="fr-FR" sz="4000">
                <a:solidFill>
                  <a:schemeClr val="accent1">
                    <a:lumMod val="75000"/>
                  </a:schemeClr>
                </a:solidFill>
                <a:latin typeface="Arial MT"/>
              </a:rPr>
              <a:t> </a:t>
            </a:r>
            <a:endParaRPr/>
          </a:p>
        </p:txBody>
      </p:sp>
      <p:pic>
        <p:nvPicPr>
          <p:cNvPr id="11" name="Image 10"/>
          <p:cNvPicPr>
            <a:picLocks noChangeAspect="1"/>
          </p:cNvPicPr>
          <p:nvPr/>
        </p:nvPicPr>
        <p:blipFill>
          <a:blip r:embed="rId5"/>
          <a:stretch/>
        </p:blipFill>
        <p:spPr bwMode="auto">
          <a:xfrm>
            <a:off x="6886678" y="6305454"/>
            <a:ext cx="1737511" cy="36579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1066800" y="309634"/>
            <a:ext cx="7369809" cy="680365"/>
          </a:xfrm>
          <a:prstGeom prst="rect">
            <a:avLst/>
          </a:prstGeom>
        </p:spPr>
        <p:txBody>
          <a:bodyPr vert="horz" wrap="square" lIns="0" tIns="186105" rIns="0" bIns="0" rtlCol="0">
            <a:spAutoFit/>
          </a:bodyPr>
          <a:lstStyle/>
          <a:p>
            <a:pPr marL="12700">
              <a:lnSpc>
                <a:spcPct val="100000"/>
              </a:lnSpc>
              <a:spcBef>
                <a:spcPts val="105"/>
              </a:spcBef>
              <a:defRPr/>
            </a:pPr>
            <a:r>
              <a:rPr>
                <a:solidFill>
                  <a:schemeClr val="accent4">
                    <a:lumMod val="40000"/>
                    <a:lumOff val="60000"/>
                  </a:schemeClr>
                </a:solidFill>
              </a:rPr>
              <a:t>Les</a:t>
            </a:r>
            <a:r>
              <a:rPr spc="-20">
                <a:solidFill>
                  <a:schemeClr val="accent4">
                    <a:lumMod val="40000"/>
                    <a:lumOff val="60000"/>
                  </a:schemeClr>
                </a:solidFill>
              </a:rPr>
              <a:t> </a:t>
            </a:r>
            <a:r>
              <a:rPr spc="-10">
                <a:solidFill>
                  <a:schemeClr val="accent4">
                    <a:lumMod val="40000"/>
                    <a:lumOff val="60000"/>
                  </a:schemeClr>
                </a:solidFill>
              </a:rPr>
              <a:t>perspectives</a:t>
            </a:r>
            <a:r>
              <a:rPr lang="fr-FR" spc="-10">
                <a:solidFill>
                  <a:schemeClr val="accent4">
                    <a:lumMod val="40000"/>
                    <a:lumOff val="60000"/>
                  </a:schemeClr>
                </a:solidFill>
              </a:rPr>
              <a:t> d’évolution du DUA </a:t>
            </a:r>
            <a:endParaRPr spc="-10">
              <a:solidFill>
                <a:schemeClr val="accent4">
                  <a:lumMod val="40000"/>
                  <a:lumOff val="60000"/>
                </a:schemeClr>
              </a:solidFill>
            </a:endParaRPr>
          </a:p>
        </p:txBody>
      </p:sp>
      <p:sp>
        <p:nvSpPr>
          <p:cNvPr id="6" name="object 6"/>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25"/>
              <a:t>42</a:t>
            </a:fld>
            <a:endParaRPr spc="-25"/>
          </a:p>
        </p:txBody>
      </p:sp>
      <p:pic>
        <p:nvPicPr>
          <p:cNvPr id="7" name="object 8"/>
          <p:cNvPicPr/>
          <p:nvPr/>
        </p:nvPicPr>
        <p:blipFill>
          <a:blip r:embed="rId3">
            <a:lum bright="70000" contrast="-70000"/>
          </a:blip>
          <a:stretch/>
        </p:blipFill>
        <p:spPr bwMode="auto">
          <a:xfrm>
            <a:off x="73679" y="421977"/>
            <a:ext cx="751516" cy="665972"/>
          </a:xfrm>
          <a:prstGeom prst="rect">
            <a:avLst/>
          </a:prstGeom>
        </p:spPr>
      </p:pic>
      <p:sp>
        <p:nvSpPr>
          <p:cNvPr id="8" name="ZoneTexte 7"/>
          <p:cNvSpPr txBox="1"/>
          <p:nvPr/>
        </p:nvSpPr>
        <p:spPr bwMode="auto">
          <a:xfrm>
            <a:off x="762000" y="1087949"/>
            <a:ext cx="7824394" cy="6186309"/>
          </a:xfrm>
          <a:prstGeom prst="rect">
            <a:avLst/>
          </a:prstGeom>
          <a:noFill/>
        </p:spPr>
        <p:txBody>
          <a:bodyPr wrap="square" rtlCol="0">
            <a:spAutoFit/>
          </a:bodyPr>
          <a:lstStyle/>
          <a:p>
            <a:pPr>
              <a:defRPr/>
            </a:pPr>
            <a:r>
              <a:rPr lang="fr-FR" b="1" u="sng">
                <a:solidFill>
                  <a:schemeClr val="accent1">
                    <a:lumMod val="75000"/>
                  </a:schemeClr>
                </a:solidFill>
                <a:latin typeface="Arial MT"/>
              </a:rPr>
              <a:t>Dès juin :</a:t>
            </a:r>
            <a:endParaRPr/>
          </a:p>
          <a:p>
            <a:pPr>
              <a:lnSpc>
                <a:spcPct val="150000"/>
              </a:lnSpc>
              <a:defRPr/>
            </a:pPr>
            <a:r>
              <a:rPr lang="fr-FR">
                <a:solidFill>
                  <a:schemeClr val="accent1">
                    <a:lumMod val="75000"/>
                  </a:schemeClr>
                </a:solidFill>
                <a:latin typeface="Arial MT"/>
              </a:rPr>
              <a:t>- Possibilité d’ajout de pièces jointes côté usager et accompagnant   professionnel</a:t>
            </a:r>
            <a:endParaRPr/>
          </a:p>
          <a:p>
            <a:pPr>
              <a:lnSpc>
                <a:spcPct val="150000"/>
              </a:lnSpc>
              <a:defRPr/>
            </a:pPr>
            <a:r>
              <a:rPr lang="fr-FR">
                <a:solidFill>
                  <a:schemeClr val="accent1">
                    <a:lumMod val="75000"/>
                  </a:schemeClr>
                </a:solidFill>
                <a:latin typeface="Arial MT"/>
              </a:rPr>
              <a:t>- Réception d’un mail d’alerte par l’ESMS destinataire d’un DUA – </a:t>
            </a:r>
            <a:r>
              <a:rPr lang="fr-FR" i="1">
                <a:solidFill>
                  <a:schemeClr val="accent1">
                    <a:lumMod val="75000"/>
                  </a:schemeClr>
                </a:solidFill>
                <a:latin typeface="Arial MT"/>
              </a:rPr>
              <a:t>paramétrage du compte utilisateur</a:t>
            </a:r>
            <a:endParaRPr/>
          </a:p>
          <a:p>
            <a:pPr>
              <a:lnSpc>
                <a:spcPct val="150000"/>
              </a:lnSpc>
              <a:defRPr/>
            </a:pPr>
            <a:r>
              <a:rPr lang="fr-FR">
                <a:solidFill>
                  <a:schemeClr val="accent1">
                    <a:lumMod val="75000"/>
                  </a:schemeClr>
                </a:solidFill>
                <a:latin typeface="Arial MT"/>
              </a:rPr>
              <a:t>- Possibilité d’imprimer ou de télécharger le DUA</a:t>
            </a:r>
            <a:endParaRPr/>
          </a:p>
          <a:p>
            <a:pPr>
              <a:lnSpc>
                <a:spcPct val="150000"/>
              </a:lnSpc>
              <a:defRPr/>
            </a:pPr>
            <a:r>
              <a:rPr lang="fr-FR">
                <a:solidFill>
                  <a:schemeClr val="accent1">
                    <a:lumMod val="75000"/>
                  </a:schemeClr>
                </a:solidFill>
                <a:latin typeface="Arial MT"/>
              </a:rPr>
              <a:t>- Réception d’un mail pour l’usager / accompagnant dès qu’il y a une modification de statut ou demande de complément sur son DUA </a:t>
            </a:r>
            <a:endParaRPr/>
          </a:p>
          <a:p>
            <a:pPr>
              <a:lnSpc>
                <a:spcPct val="150000"/>
              </a:lnSpc>
              <a:defRPr/>
            </a:pPr>
            <a:endParaRPr lang="fr-FR">
              <a:solidFill>
                <a:schemeClr val="accent1">
                  <a:lumMod val="75000"/>
                </a:schemeClr>
              </a:solidFill>
              <a:latin typeface="Arial MT"/>
            </a:endParaRPr>
          </a:p>
          <a:p>
            <a:pPr>
              <a:lnSpc>
                <a:spcPct val="150000"/>
              </a:lnSpc>
              <a:defRPr/>
            </a:pPr>
            <a:r>
              <a:rPr lang="fr-FR" b="1" u="sng">
                <a:solidFill>
                  <a:schemeClr val="accent1">
                    <a:lumMod val="75000"/>
                  </a:schemeClr>
                </a:solidFill>
                <a:latin typeface="Arial MT"/>
              </a:rPr>
              <a:t>Décembre au plus tard </a:t>
            </a:r>
            <a:r>
              <a:rPr lang="fr-FR">
                <a:solidFill>
                  <a:schemeClr val="accent1">
                    <a:lumMod val="75000"/>
                  </a:schemeClr>
                </a:solidFill>
                <a:latin typeface="Arial MT"/>
              </a:rPr>
              <a:t>:</a:t>
            </a:r>
            <a:endParaRPr/>
          </a:p>
          <a:p>
            <a:pPr marL="285750" indent="-285750">
              <a:lnSpc>
                <a:spcPct val="150000"/>
              </a:lnSpc>
              <a:buFontTx/>
              <a:buChar char="-"/>
              <a:defRPr/>
            </a:pPr>
            <a:r>
              <a:rPr lang="fr-FR">
                <a:solidFill>
                  <a:schemeClr val="accent1">
                    <a:lumMod val="75000"/>
                  </a:schemeClr>
                </a:solidFill>
                <a:latin typeface="Arial MT"/>
              </a:rPr>
              <a:t>Possibilité pour l’usager de demander le maintien sur liste d’attente</a:t>
            </a:r>
            <a:endParaRPr/>
          </a:p>
          <a:p>
            <a:pPr marL="285750" indent="-285750">
              <a:lnSpc>
                <a:spcPct val="150000"/>
              </a:lnSpc>
              <a:buFontTx/>
              <a:buChar char="-"/>
              <a:defRPr/>
            </a:pPr>
            <a:r>
              <a:rPr lang="fr-FR">
                <a:solidFill>
                  <a:schemeClr val="accent1">
                    <a:lumMod val="75000"/>
                  </a:schemeClr>
                </a:solidFill>
                <a:latin typeface="Arial MT"/>
              </a:rPr>
              <a:t>Ajout d’une case dans les appareillages</a:t>
            </a:r>
            <a:endParaRPr/>
          </a:p>
          <a:p>
            <a:pPr marL="285750" indent="-285750">
              <a:lnSpc>
                <a:spcPct val="150000"/>
              </a:lnSpc>
              <a:buFontTx/>
              <a:buChar char="-"/>
              <a:defRPr/>
            </a:pPr>
            <a:r>
              <a:rPr lang="fr-FR">
                <a:solidFill>
                  <a:schemeClr val="accent1">
                    <a:lumMod val="75000"/>
                  </a:schemeClr>
                </a:solidFill>
                <a:latin typeface="Arial MT"/>
              </a:rPr>
              <a:t>Ajout d’un bloc « Activités et loisirs » dans le volet Parcours personnel</a:t>
            </a:r>
            <a:endParaRPr/>
          </a:p>
          <a:p>
            <a:pPr>
              <a:defRPr/>
            </a:pPr>
            <a:endParaRPr lang="fr-FR">
              <a:solidFill>
                <a:schemeClr val="accent1">
                  <a:lumMod val="75000"/>
                </a:schemeClr>
              </a:solidFill>
              <a:latin typeface="Arial MT"/>
            </a:endParaRPr>
          </a:p>
          <a:p>
            <a:pPr>
              <a:defRPr/>
            </a:pPr>
            <a:endParaRPr lang="fr-FR">
              <a:latin typeface="Arial MT"/>
            </a:endParaRPr>
          </a:p>
          <a:p>
            <a:pPr>
              <a:defRPr/>
            </a:pPr>
            <a:endParaRPr lang="fr-FR">
              <a:latin typeface="Arial M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object 7"/>
          <p:cNvSpPr txBox="1">
            <a:spLocks noGrp="1"/>
          </p:cNvSpPr>
          <p:nvPr>
            <p:ph type="title"/>
          </p:nvPr>
        </p:nvSpPr>
        <p:spPr bwMode="auto">
          <a:xfrm>
            <a:off x="1022730" y="244295"/>
            <a:ext cx="7369809" cy="680365"/>
          </a:xfrm>
          <a:prstGeom prst="rect">
            <a:avLst/>
          </a:prstGeom>
        </p:spPr>
        <p:txBody>
          <a:bodyPr vert="horz" wrap="square" lIns="0" tIns="186105" rIns="0" bIns="0" rtlCol="0">
            <a:spAutoFit/>
          </a:bodyPr>
          <a:lstStyle/>
          <a:p>
            <a:pPr marL="12700">
              <a:lnSpc>
                <a:spcPct val="100000"/>
              </a:lnSpc>
              <a:spcBef>
                <a:spcPts val="105"/>
              </a:spcBef>
              <a:defRPr/>
            </a:pPr>
            <a:r>
              <a:rPr>
                <a:solidFill>
                  <a:schemeClr val="accent4">
                    <a:lumMod val="40000"/>
                    <a:lumOff val="60000"/>
                  </a:schemeClr>
                </a:solidFill>
              </a:rPr>
              <a:t>Trouver</a:t>
            </a:r>
            <a:r>
              <a:rPr spc="-60">
                <a:solidFill>
                  <a:schemeClr val="accent4">
                    <a:lumMod val="40000"/>
                    <a:lumOff val="60000"/>
                  </a:schemeClr>
                </a:solidFill>
              </a:rPr>
              <a:t> </a:t>
            </a:r>
            <a:r>
              <a:rPr>
                <a:solidFill>
                  <a:schemeClr val="accent4">
                    <a:lumMod val="40000"/>
                    <a:lumOff val="60000"/>
                  </a:schemeClr>
                </a:solidFill>
              </a:rPr>
              <a:t>mes</a:t>
            </a:r>
            <a:r>
              <a:rPr spc="-25">
                <a:solidFill>
                  <a:schemeClr val="accent4">
                    <a:lumMod val="40000"/>
                    <a:lumOff val="60000"/>
                  </a:schemeClr>
                </a:solidFill>
              </a:rPr>
              <a:t> </a:t>
            </a:r>
            <a:r>
              <a:rPr spc="-10">
                <a:solidFill>
                  <a:schemeClr val="accent4">
                    <a:lumMod val="40000"/>
                    <a:lumOff val="60000"/>
                  </a:schemeClr>
                </a:solidFill>
              </a:rPr>
              <a:t>référents</a:t>
            </a:r>
            <a:endParaRPr/>
          </a:p>
        </p:txBody>
      </p:sp>
      <p:sp>
        <p:nvSpPr>
          <p:cNvPr id="8" name="object 8"/>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25"/>
              <a:t>43</a:t>
            </a:fld>
            <a:endParaRPr spc="-25"/>
          </a:p>
        </p:txBody>
      </p:sp>
      <p:pic>
        <p:nvPicPr>
          <p:cNvPr id="9" name="object 8"/>
          <p:cNvPicPr/>
          <p:nvPr/>
        </p:nvPicPr>
        <p:blipFill>
          <a:blip r:embed="rId3">
            <a:lum bright="70000" contrast="-70000"/>
          </a:blip>
          <a:stretch/>
        </p:blipFill>
        <p:spPr bwMode="auto">
          <a:xfrm>
            <a:off x="43661" y="344698"/>
            <a:ext cx="751516" cy="665972"/>
          </a:xfrm>
          <a:prstGeom prst="rect">
            <a:avLst/>
          </a:prstGeom>
        </p:spPr>
      </p:pic>
      <p:pic>
        <p:nvPicPr>
          <p:cNvPr id="10" name="Image 9"/>
          <p:cNvPicPr>
            <a:picLocks noChangeAspect="1"/>
          </p:cNvPicPr>
          <p:nvPr/>
        </p:nvPicPr>
        <p:blipFill>
          <a:blip r:embed="rId4"/>
          <a:stretch/>
        </p:blipFill>
        <p:spPr bwMode="auto">
          <a:xfrm>
            <a:off x="112375" y="1524000"/>
            <a:ext cx="8708727" cy="3395987"/>
          </a:xfrm>
          <a:prstGeom prst="rect">
            <a:avLst/>
          </a:prstGeom>
        </p:spPr>
      </p:pic>
      <p:sp>
        <p:nvSpPr>
          <p:cNvPr id="11" name="Rectangle 10"/>
          <p:cNvSpPr/>
          <p:nvPr/>
        </p:nvSpPr>
        <p:spPr bwMode="auto">
          <a:xfrm>
            <a:off x="5105400" y="2133600"/>
            <a:ext cx="685800" cy="228600"/>
          </a:xfrm>
          <a:prstGeom prst="rect">
            <a:avLst/>
          </a:prstGeom>
          <a:noFill/>
          <a:ln>
            <a:solidFill>
              <a:srgbClr val="E4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1695956" y="1806320"/>
            <a:ext cx="5984240" cy="605155"/>
          </a:xfrm>
          <a:prstGeom prst="rect">
            <a:avLst/>
          </a:prstGeom>
        </p:spPr>
        <p:txBody>
          <a:bodyPr vert="horz" wrap="square" lIns="0" tIns="13335" rIns="0" bIns="0" rtlCol="0">
            <a:spAutoFit/>
          </a:bodyPr>
          <a:lstStyle/>
          <a:p>
            <a:pPr marL="12700">
              <a:lnSpc>
                <a:spcPct val="100000"/>
              </a:lnSpc>
              <a:spcBef>
                <a:spcPts val="105"/>
              </a:spcBef>
              <a:defRPr/>
            </a:pPr>
            <a:r>
              <a:rPr sz="3800" b="1">
                <a:solidFill>
                  <a:schemeClr val="accent1">
                    <a:lumMod val="75000"/>
                  </a:schemeClr>
                </a:solidFill>
                <a:latin typeface="Arial"/>
                <a:cs typeface="Arial"/>
              </a:rPr>
              <a:t>Merci</a:t>
            </a:r>
            <a:r>
              <a:rPr sz="3800" b="1" spc="-20">
                <a:solidFill>
                  <a:schemeClr val="accent1">
                    <a:lumMod val="75000"/>
                  </a:schemeClr>
                </a:solidFill>
                <a:latin typeface="Arial"/>
                <a:cs typeface="Arial"/>
              </a:rPr>
              <a:t> </a:t>
            </a:r>
            <a:r>
              <a:rPr sz="3800" b="1">
                <a:solidFill>
                  <a:schemeClr val="accent1">
                    <a:lumMod val="75000"/>
                  </a:schemeClr>
                </a:solidFill>
                <a:latin typeface="Arial"/>
                <a:cs typeface="Arial"/>
              </a:rPr>
              <a:t>pour</a:t>
            </a:r>
            <a:r>
              <a:rPr sz="3800" b="1" spc="-20">
                <a:solidFill>
                  <a:schemeClr val="accent1">
                    <a:lumMod val="75000"/>
                  </a:schemeClr>
                </a:solidFill>
                <a:latin typeface="Arial"/>
                <a:cs typeface="Arial"/>
              </a:rPr>
              <a:t> </a:t>
            </a:r>
            <a:r>
              <a:rPr sz="3800" b="1">
                <a:solidFill>
                  <a:schemeClr val="accent1">
                    <a:lumMod val="75000"/>
                  </a:schemeClr>
                </a:solidFill>
                <a:latin typeface="Arial"/>
                <a:cs typeface="Arial"/>
              </a:rPr>
              <a:t>votre</a:t>
            </a:r>
            <a:r>
              <a:rPr sz="3800" b="1" spc="-20">
                <a:solidFill>
                  <a:schemeClr val="accent1">
                    <a:lumMod val="75000"/>
                  </a:schemeClr>
                </a:solidFill>
                <a:latin typeface="Arial"/>
                <a:cs typeface="Arial"/>
              </a:rPr>
              <a:t> </a:t>
            </a:r>
            <a:r>
              <a:rPr sz="3800" b="1" spc="-10">
                <a:solidFill>
                  <a:schemeClr val="accent1">
                    <a:lumMod val="75000"/>
                  </a:schemeClr>
                </a:solidFill>
                <a:latin typeface="Arial"/>
                <a:cs typeface="Arial"/>
              </a:rPr>
              <a:t>attention</a:t>
            </a:r>
            <a:endParaRPr sz="3800">
              <a:solidFill>
                <a:schemeClr val="accent1">
                  <a:lumMod val="75000"/>
                </a:schemeClr>
              </a:solidFill>
              <a:latin typeface="Arial"/>
              <a:cs typeface="Arial"/>
            </a:endParaRPr>
          </a:p>
        </p:txBody>
      </p:sp>
      <p:sp>
        <p:nvSpPr>
          <p:cNvPr id="3" name="object 3"/>
          <p:cNvSpPr txBox="1">
            <a:spLocks noGrp="1"/>
          </p:cNvSpPr>
          <p:nvPr>
            <p:ph type="body" idx="1"/>
          </p:nvPr>
        </p:nvSpPr>
        <p:spPr bwMode="auto">
          <a:prstGeom prst="rect">
            <a:avLst/>
          </a:prstGeom>
        </p:spPr>
        <p:txBody>
          <a:bodyPr vert="horz" wrap="square" lIns="0" tIns="12700" rIns="0" bIns="0" rtlCol="0">
            <a:spAutoFit/>
          </a:bodyPr>
          <a:lstStyle/>
          <a:p>
            <a:pPr algn="ctr">
              <a:lnSpc>
                <a:spcPct val="100000"/>
              </a:lnSpc>
              <a:spcBef>
                <a:spcPts val="100"/>
              </a:spcBef>
              <a:defRPr/>
            </a:pPr>
            <a:r>
              <a:rPr>
                <a:solidFill>
                  <a:schemeClr val="accent1">
                    <a:lumMod val="75000"/>
                  </a:schemeClr>
                </a:solidFill>
              </a:rPr>
              <a:t>Pour</a:t>
            </a:r>
            <a:r>
              <a:rPr spc="-105">
                <a:solidFill>
                  <a:schemeClr val="accent1">
                    <a:lumMod val="75000"/>
                  </a:schemeClr>
                </a:solidFill>
              </a:rPr>
              <a:t> </a:t>
            </a:r>
            <a:r>
              <a:rPr>
                <a:solidFill>
                  <a:schemeClr val="accent1">
                    <a:lumMod val="75000"/>
                  </a:schemeClr>
                </a:solidFill>
              </a:rPr>
              <a:t>contacter</a:t>
            </a:r>
            <a:r>
              <a:rPr spc="-105">
                <a:solidFill>
                  <a:schemeClr val="accent1">
                    <a:lumMod val="75000"/>
                  </a:schemeClr>
                </a:solidFill>
              </a:rPr>
              <a:t> </a:t>
            </a:r>
            <a:r>
              <a:rPr>
                <a:solidFill>
                  <a:schemeClr val="accent1">
                    <a:lumMod val="75000"/>
                  </a:schemeClr>
                </a:solidFill>
              </a:rPr>
              <a:t>l’équipe</a:t>
            </a:r>
            <a:r>
              <a:rPr spc="-65">
                <a:solidFill>
                  <a:schemeClr val="accent1">
                    <a:lumMod val="75000"/>
                  </a:schemeClr>
                </a:solidFill>
              </a:rPr>
              <a:t> </a:t>
            </a:r>
            <a:r>
              <a:rPr>
                <a:solidFill>
                  <a:schemeClr val="accent1">
                    <a:lumMod val="75000"/>
                  </a:schemeClr>
                </a:solidFill>
              </a:rPr>
              <a:t>ViaTrajectoire</a:t>
            </a:r>
            <a:r>
              <a:rPr spc="-80">
                <a:solidFill>
                  <a:schemeClr val="accent1">
                    <a:lumMod val="75000"/>
                  </a:schemeClr>
                </a:solidFill>
              </a:rPr>
              <a:t> </a:t>
            </a:r>
            <a:r>
              <a:rPr>
                <a:solidFill>
                  <a:schemeClr val="accent1">
                    <a:lumMod val="75000"/>
                  </a:schemeClr>
                </a:solidFill>
              </a:rPr>
              <a:t>Nouvelle</a:t>
            </a:r>
            <a:r>
              <a:rPr spc="-80">
                <a:solidFill>
                  <a:schemeClr val="accent1">
                    <a:lumMod val="75000"/>
                  </a:schemeClr>
                </a:solidFill>
              </a:rPr>
              <a:t> </a:t>
            </a:r>
            <a:r>
              <a:rPr spc="-10">
                <a:solidFill>
                  <a:schemeClr val="accent1">
                    <a:lumMod val="75000"/>
                  </a:schemeClr>
                </a:solidFill>
              </a:rPr>
              <a:t>Aquitaine:</a:t>
            </a:r>
            <a:endParaRPr/>
          </a:p>
          <a:p>
            <a:pPr algn="ctr">
              <a:lnSpc>
                <a:spcPct val="100000"/>
              </a:lnSpc>
              <a:spcBef>
                <a:spcPts val="2014"/>
              </a:spcBef>
              <a:defRPr/>
            </a:pPr>
            <a:r>
              <a:rPr u="none">
                <a:solidFill>
                  <a:schemeClr val="accent1">
                    <a:lumMod val="75000"/>
                  </a:schemeClr>
                </a:solidFill>
              </a:rPr>
              <a:t>Par</a:t>
            </a:r>
            <a:r>
              <a:rPr u="none" spc="-65">
                <a:solidFill>
                  <a:schemeClr val="accent1">
                    <a:lumMod val="75000"/>
                  </a:schemeClr>
                </a:solidFill>
              </a:rPr>
              <a:t> </a:t>
            </a:r>
            <a:r>
              <a:rPr u="none">
                <a:solidFill>
                  <a:schemeClr val="accent1">
                    <a:lumMod val="75000"/>
                  </a:schemeClr>
                </a:solidFill>
              </a:rPr>
              <a:t>téléphone:</a:t>
            </a:r>
            <a:r>
              <a:rPr u="none" spc="-55">
                <a:solidFill>
                  <a:schemeClr val="accent1">
                    <a:lumMod val="75000"/>
                  </a:schemeClr>
                </a:solidFill>
              </a:rPr>
              <a:t> </a:t>
            </a:r>
            <a:r>
              <a:rPr u="none">
                <a:solidFill>
                  <a:schemeClr val="accent1">
                    <a:lumMod val="75000"/>
                  </a:schemeClr>
                </a:solidFill>
              </a:rPr>
              <a:t>0805</a:t>
            </a:r>
            <a:r>
              <a:rPr u="none" spc="-65">
                <a:solidFill>
                  <a:schemeClr val="accent1">
                    <a:lumMod val="75000"/>
                  </a:schemeClr>
                </a:solidFill>
              </a:rPr>
              <a:t> </a:t>
            </a:r>
            <a:r>
              <a:rPr u="none">
                <a:solidFill>
                  <a:schemeClr val="accent1">
                    <a:lumMod val="75000"/>
                  </a:schemeClr>
                </a:solidFill>
              </a:rPr>
              <a:t>690</a:t>
            </a:r>
            <a:r>
              <a:rPr u="none" spc="-60">
                <a:solidFill>
                  <a:schemeClr val="accent1">
                    <a:lumMod val="75000"/>
                  </a:schemeClr>
                </a:solidFill>
              </a:rPr>
              <a:t> </a:t>
            </a:r>
            <a:r>
              <a:rPr u="none" spc="-25">
                <a:solidFill>
                  <a:schemeClr val="accent1">
                    <a:lumMod val="75000"/>
                  </a:schemeClr>
                </a:solidFill>
              </a:rPr>
              <a:t>656</a:t>
            </a:r>
            <a:endParaRPr/>
          </a:p>
          <a:p>
            <a:pPr algn="ctr">
              <a:lnSpc>
                <a:spcPct val="100000"/>
              </a:lnSpc>
              <a:spcBef>
                <a:spcPts val="2020"/>
              </a:spcBef>
              <a:defRPr/>
            </a:pPr>
            <a:r>
              <a:rPr u="none">
                <a:solidFill>
                  <a:schemeClr val="accent1">
                    <a:lumMod val="75000"/>
                  </a:schemeClr>
                </a:solidFill>
              </a:rPr>
              <a:t>Par</a:t>
            </a:r>
            <a:r>
              <a:rPr u="none" spc="10">
                <a:solidFill>
                  <a:schemeClr val="accent1">
                    <a:lumMod val="75000"/>
                  </a:schemeClr>
                </a:solidFill>
              </a:rPr>
              <a:t> </a:t>
            </a:r>
            <a:r>
              <a:rPr u="none">
                <a:solidFill>
                  <a:schemeClr val="accent1">
                    <a:lumMod val="75000"/>
                  </a:schemeClr>
                </a:solidFill>
              </a:rPr>
              <a:t>email:</a:t>
            </a:r>
            <a:r>
              <a:rPr u="none" spc="10">
                <a:solidFill>
                  <a:schemeClr val="accent1">
                    <a:lumMod val="75000"/>
                  </a:schemeClr>
                </a:solidFill>
              </a:rPr>
              <a:t> </a:t>
            </a:r>
            <a:r>
              <a:rPr u="sng" spc="-20">
                <a:hlinkClick r:id="rId3" tooltip="mailto:infos@viatrajectoire-na.fr"/>
              </a:rPr>
              <a:t>infos@viatrajectoire-</a:t>
            </a:r>
            <a:r>
              <a:rPr u="sng" spc="-10">
                <a:hlinkClick r:id="rId3" tooltip="mailto:infos@viatrajectoire-na.fr"/>
              </a:rPr>
              <a:t>na.fr</a:t>
            </a:r>
            <a:endParaRPr/>
          </a:p>
        </p:txBody>
      </p:sp>
      <p:pic>
        <p:nvPicPr>
          <p:cNvPr id="12" name="object 12"/>
          <p:cNvPicPr/>
          <p:nvPr/>
        </p:nvPicPr>
        <p:blipFill>
          <a:blip r:embed="rId4"/>
          <a:stretch/>
        </p:blipFill>
        <p:spPr bwMode="auto">
          <a:xfrm>
            <a:off x="1083838" y="5516879"/>
            <a:ext cx="502645" cy="521207"/>
          </a:xfrm>
          <a:prstGeom prst="rect">
            <a:avLst/>
          </a:prstGeom>
        </p:spPr>
      </p:pic>
      <p:sp>
        <p:nvSpPr>
          <p:cNvPr id="13" name="object 13"/>
          <p:cNvSpPr txBox="1"/>
          <p:nvPr/>
        </p:nvSpPr>
        <p:spPr bwMode="auto">
          <a:xfrm>
            <a:off x="1800860" y="5567273"/>
            <a:ext cx="6078855" cy="391795"/>
          </a:xfrm>
          <a:prstGeom prst="rect">
            <a:avLst/>
          </a:prstGeom>
        </p:spPr>
        <p:txBody>
          <a:bodyPr vert="horz" wrap="square" lIns="0" tIns="12700" rIns="0" bIns="0" rtlCol="0">
            <a:spAutoFit/>
          </a:bodyPr>
          <a:lstStyle/>
          <a:p>
            <a:pPr marL="12700">
              <a:lnSpc>
                <a:spcPct val="100000"/>
              </a:lnSpc>
              <a:spcBef>
                <a:spcPts val="100"/>
              </a:spcBef>
              <a:defRPr/>
            </a:pPr>
            <a:r>
              <a:rPr sz="2400">
                <a:solidFill>
                  <a:schemeClr val="accent1">
                    <a:lumMod val="75000"/>
                  </a:schemeClr>
                </a:solidFill>
                <a:latin typeface="Arial MT"/>
                <a:cs typeface="Arial MT"/>
              </a:rPr>
              <a:t>Webinaire</a:t>
            </a:r>
            <a:r>
              <a:rPr sz="2400" spc="-15">
                <a:solidFill>
                  <a:schemeClr val="accent1">
                    <a:lumMod val="75000"/>
                  </a:schemeClr>
                </a:solidFill>
                <a:latin typeface="Arial MT"/>
                <a:cs typeface="Arial MT"/>
              </a:rPr>
              <a:t> </a:t>
            </a:r>
            <a:r>
              <a:rPr sz="2400">
                <a:solidFill>
                  <a:schemeClr val="accent1">
                    <a:lumMod val="75000"/>
                  </a:schemeClr>
                </a:solidFill>
                <a:latin typeface="Arial MT"/>
                <a:cs typeface="Arial MT"/>
              </a:rPr>
              <a:t>à</a:t>
            </a:r>
            <a:r>
              <a:rPr sz="2400" spc="-40">
                <a:solidFill>
                  <a:schemeClr val="accent1">
                    <a:lumMod val="75000"/>
                  </a:schemeClr>
                </a:solidFill>
                <a:latin typeface="Arial MT"/>
                <a:cs typeface="Arial MT"/>
              </a:rPr>
              <a:t> </a:t>
            </a:r>
            <a:r>
              <a:rPr sz="2400">
                <a:solidFill>
                  <a:schemeClr val="accent1">
                    <a:lumMod val="75000"/>
                  </a:schemeClr>
                </a:solidFill>
                <a:latin typeface="Arial MT"/>
                <a:cs typeface="Arial MT"/>
              </a:rPr>
              <a:t>retrouver</a:t>
            </a:r>
            <a:r>
              <a:rPr sz="2400" spc="-55">
                <a:solidFill>
                  <a:schemeClr val="accent1">
                    <a:lumMod val="75000"/>
                  </a:schemeClr>
                </a:solidFill>
                <a:latin typeface="Arial MT"/>
                <a:cs typeface="Arial MT"/>
              </a:rPr>
              <a:t> </a:t>
            </a:r>
            <a:r>
              <a:rPr sz="2400" spc="-10">
                <a:solidFill>
                  <a:schemeClr val="accent1">
                    <a:lumMod val="75000"/>
                  </a:schemeClr>
                </a:solidFill>
                <a:latin typeface="Arial MT"/>
                <a:cs typeface="Arial MT"/>
              </a:rPr>
              <a:t>https://elea.esea-na.fr/</a:t>
            </a:r>
            <a:endParaRPr sz="2400">
              <a:solidFill>
                <a:schemeClr val="accent1">
                  <a:lumMod val="75000"/>
                </a:schemeClr>
              </a:solidFill>
              <a:latin typeface="Arial MT"/>
              <a:cs typeface="Arial MT"/>
            </a:endParaRPr>
          </a:p>
        </p:txBody>
      </p:sp>
      <p:sp>
        <p:nvSpPr>
          <p:cNvPr id="14" name="object 14"/>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2090"/>
              </a:lnSpc>
              <a:defRPr/>
            </a:pPr>
            <a:fld id="{81D60167-4931-47E6-BA6A-407CBD079E47}" type="slidenum">
              <a:rPr spc="-25"/>
              <a:t>44</a:t>
            </a:fld>
            <a:endParaRPr spc="-25"/>
          </a:p>
        </p:txBody>
      </p:sp>
      <p:sp>
        <p:nvSpPr>
          <p:cNvPr id="15" name="Rectangle 14"/>
          <p:cNvSpPr/>
          <p:nvPr/>
        </p:nvSpPr>
        <p:spPr bwMode="auto">
          <a:xfrm>
            <a:off x="0" y="3810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57744" y="457200"/>
            <a:ext cx="7369809" cy="492443"/>
          </a:xfrm>
        </p:spPr>
        <p:txBody>
          <a:bodyPr/>
          <a:lstStyle/>
          <a:p>
            <a:pPr>
              <a:defRPr/>
            </a:pPr>
            <a:r>
              <a:rPr lang="fr-FR">
                <a:solidFill>
                  <a:srgbClr val="CCCCCC"/>
                </a:solidFill>
              </a:rPr>
              <a:t>ANNEXE</a:t>
            </a:r>
            <a:endParaRPr/>
          </a:p>
        </p:txBody>
      </p:sp>
      <p:sp>
        <p:nvSpPr>
          <p:cNvPr id="3" name="Espace réservé du texte 2"/>
          <p:cNvSpPr>
            <a:spLocks noGrp="1"/>
          </p:cNvSpPr>
          <p:nvPr>
            <p:ph type="body" idx="1"/>
          </p:nvPr>
        </p:nvSpPr>
        <p:spPr bwMode="auto">
          <a:xfrm>
            <a:off x="630732" y="2967609"/>
            <a:ext cx="7823834" cy="738664"/>
          </a:xfrm>
        </p:spPr>
        <p:txBody>
          <a:bodyPr/>
          <a:lstStyle/>
          <a:p>
            <a:pPr algn="ctr">
              <a:defRPr/>
            </a:pPr>
            <a:r>
              <a:rPr lang="fr-FR"/>
              <a:t>Contenu du Dossier Unique d’Admission </a:t>
            </a:r>
            <a:endParaRPr/>
          </a:p>
          <a:p>
            <a:pPr algn="ctr">
              <a:defRPr/>
            </a:pPr>
            <a:r>
              <a:rPr lang="fr-FR"/>
              <a:t> Vue Usager. V8.1.0.2. Déc 2024</a:t>
            </a:r>
            <a:endParaRPr/>
          </a:p>
        </p:txBody>
      </p:sp>
      <p:pic>
        <p:nvPicPr>
          <p:cNvPr id="4" name="object 8"/>
          <p:cNvPicPr/>
          <p:nvPr/>
        </p:nvPicPr>
        <p:blipFill>
          <a:blip r:embed="rId3">
            <a:lum bright="70000" contrast="-70000"/>
          </a:blip>
          <a:stretch/>
        </p:blipFill>
        <p:spPr bwMode="auto">
          <a:xfrm>
            <a:off x="73679" y="421977"/>
            <a:ext cx="751516" cy="66597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3"/>
          <a:stretch/>
        </p:blipFill>
        <p:spPr bwMode="auto">
          <a:xfrm>
            <a:off x="152400" y="457200"/>
            <a:ext cx="8825049" cy="580050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p:blipFill>
        <p:spPr bwMode="auto">
          <a:xfrm>
            <a:off x="90838" y="533400"/>
            <a:ext cx="8962324" cy="57911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p:cNvPicPr>
            <a:picLocks noChangeAspect="1"/>
          </p:cNvPicPr>
          <p:nvPr/>
        </p:nvPicPr>
        <p:blipFill>
          <a:blip r:embed="rId3"/>
          <a:stretch/>
        </p:blipFill>
        <p:spPr bwMode="auto">
          <a:xfrm>
            <a:off x="0" y="457200"/>
            <a:ext cx="9061990" cy="58673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p:blipFill>
        <p:spPr bwMode="auto">
          <a:xfrm>
            <a:off x="158166" y="457201"/>
            <a:ext cx="8943820" cy="58673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3">
            <a:duotone>
              <a:schemeClr val="accent5">
                <a:shade val="45000"/>
                <a:satMod val="135000"/>
              </a:schemeClr>
              <a:prstClr val="white"/>
            </a:duotone>
          </a:blip>
          <a:stretch/>
        </p:blipFill>
        <p:spPr bwMode="auto">
          <a:xfrm>
            <a:off x="312687" y="2895598"/>
            <a:ext cx="1051025" cy="1051025"/>
          </a:xfrm>
          <a:prstGeom prst="rect">
            <a:avLst/>
          </a:prstGeom>
        </p:spPr>
      </p:pic>
      <p:sp>
        <p:nvSpPr>
          <p:cNvPr id="5" name="ZoneTexte 4"/>
          <p:cNvSpPr txBox="1"/>
          <p:nvPr/>
        </p:nvSpPr>
        <p:spPr bwMode="auto">
          <a:xfrm>
            <a:off x="1600200" y="3124200"/>
            <a:ext cx="7239000" cy="584775"/>
          </a:xfrm>
          <a:prstGeom prst="rect">
            <a:avLst/>
          </a:prstGeom>
          <a:noFill/>
        </p:spPr>
        <p:txBody>
          <a:bodyPr wrap="square" rtlCol="0">
            <a:spAutoFit/>
          </a:bodyPr>
          <a:lstStyle/>
          <a:p>
            <a:pPr lvl="3">
              <a:defRPr/>
            </a:pPr>
            <a:r>
              <a:rPr lang="fr-FR" sz="3200">
                <a:solidFill>
                  <a:schemeClr val="accent1">
                    <a:lumMod val="75000"/>
                  </a:schemeClr>
                </a:solidFill>
              </a:rPr>
              <a:t>PRINCIPES DE FONCTIONNEMENT</a:t>
            </a:r>
            <a:endParaRPr/>
          </a:p>
        </p:txBody>
      </p:sp>
      <p:sp>
        <p:nvSpPr>
          <p:cNvPr id="6" name="Rectangle 5"/>
          <p:cNvSpPr/>
          <p:nvPr/>
        </p:nvSpPr>
        <p:spPr bwMode="auto">
          <a:xfrm>
            <a:off x="76200" y="381000"/>
            <a:ext cx="762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p:blipFill>
        <p:spPr bwMode="auto">
          <a:xfrm>
            <a:off x="83778" y="381000"/>
            <a:ext cx="8984022" cy="5943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p:blipFill>
        <p:spPr bwMode="auto">
          <a:xfrm>
            <a:off x="27512" y="457200"/>
            <a:ext cx="9088975" cy="5943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p:blipFill>
        <p:spPr bwMode="auto">
          <a:xfrm>
            <a:off x="280078" y="533400"/>
            <a:ext cx="8699839" cy="5715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p:blipFill>
        <p:spPr bwMode="auto">
          <a:xfrm>
            <a:off x="185922" y="609600"/>
            <a:ext cx="8893991" cy="5562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p:blipFill>
        <p:spPr bwMode="auto">
          <a:xfrm>
            <a:off x="35263" y="457200"/>
            <a:ext cx="9073474" cy="5943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p:blipFill>
        <p:spPr bwMode="auto">
          <a:xfrm>
            <a:off x="87162" y="533400"/>
            <a:ext cx="8969674" cy="57912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664463" y="657111"/>
            <a:ext cx="5408560" cy="6047091"/>
            <a:chOff x="664463" y="657111"/>
            <a:chExt cx="5408560" cy="6047091"/>
          </a:xfrm>
        </p:grpSpPr>
        <p:pic>
          <p:nvPicPr>
            <p:cNvPr id="3" name="object 3"/>
            <p:cNvPicPr/>
            <p:nvPr/>
          </p:nvPicPr>
          <p:blipFill>
            <a:blip r:embed="rId3"/>
            <a:stretch/>
          </p:blipFill>
          <p:spPr bwMode="auto">
            <a:xfrm>
              <a:off x="664463" y="2002118"/>
              <a:ext cx="666395" cy="1042833"/>
            </a:xfrm>
            <a:prstGeom prst="rect">
              <a:avLst/>
            </a:prstGeom>
          </p:spPr>
        </p:pic>
        <p:pic>
          <p:nvPicPr>
            <p:cNvPr id="4" name="object 4"/>
            <p:cNvPicPr/>
            <p:nvPr/>
          </p:nvPicPr>
          <p:blipFill>
            <a:blip r:embed="rId4"/>
            <a:stretch/>
          </p:blipFill>
          <p:spPr bwMode="auto">
            <a:xfrm>
              <a:off x="3715707" y="657111"/>
              <a:ext cx="2357316" cy="1157894"/>
            </a:xfrm>
            <a:prstGeom prst="rect">
              <a:avLst/>
            </a:prstGeom>
          </p:spPr>
        </p:pic>
        <p:pic>
          <p:nvPicPr>
            <p:cNvPr id="6" name="object 6"/>
            <p:cNvPicPr/>
            <p:nvPr/>
          </p:nvPicPr>
          <p:blipFill>
            <a:blip r:embed="rId5"/>
            <a:stretch/>
          </p:blipFill>
          <p:spPr bwMode="auto">
            <a:xfrm>
              <a:off x="4742001" y="5865896"/>
              <a:ext cx="435713" cy="509828"/>
            </a:xfrm>
            <a:prstGeom prst="rect">
              <a:avLst/>
            </a:prstGeom>
          </p:spPr>
        </p:pic>
        <p:pic>
          <p:nvPicPr>
            <p:cNvPr id="7" name="object 7"/>
            <p:cNvPicPr/>
            <p:nvPr/>
          </p:nvPicPr>
          <p:blipFill>
            <a:blip r:embed="rId6"/>
            <a:stretch/>
          </p:blipFill>
          <p:spPr bwMode="auto">
            <a:xfrm>
              <a:off x="5137404" y="5838444"/>
              <a:ext cx="583691" cy="588264"/>
            </a:xfrm>
            <a:prstGeom prst="rect">
              <a:avLst/>
            </a:prstGeom>
          </p:spPr>
        </p:pic>
        <p:pic>
          <p:nvPicPr>
            <p:cNvPr id="8" name="object 8"/>
            <p:cNvPicPr/>
            <p:nvPr/>
          </p:nvPicPr>
          <p:blipFill>
            <a:blip r:embed="rId6"/>
            <a:stretch/>
          </p:blipFill>
          <p:spPr bwMode="auto">
            <a:xfrm>
              <a:off x="4210811" y="5838444"/>
              <a:ext cx="583691" cy="588264"/>
            </a:xfrm>
            <a:prstGeom prst="rect">
              <a:avLst/>
            </a:prstGeom>
          </p:spPr>
        </p:pic>
        <p:sp>
          <p:nvSpPr>
            <p:cNvPr id="9" name="object 9"/>
            <p:cNvSpPr/>
            <p:nvPr/>
          </p:nvSpPr>
          <p:spPr bwMode="auto">
            <a:xfrm>
              <a:off x="4280916" y="6396227"/>
              <a:ext cx="1371600" cy="307975"/>
            </a:xfrm>
            <a:custGeom>
              <a:avLst/>
              <a:gdLst/>
              <a:ahLst/>
              <a:cxnLst/>
              <a:rect l="l" t="t" r="r" b="b"/>
              <a:pathLst>
                <a:path w="1371600" h="307975" extrusionOk="0">
                  <a:moveTo>
                    <a:pt x="1371600" y="0"/>
                  </a:moveTo>
                  <a:lnTo>
                    <a:pt x="0" y="0"/>
                  </a:lnTo>
                  <a:lnTo>
                    <a:pt x="0" y="307848"/>
                  </a:lnTo>
                  <a:lnTo>
                    <a:pt x="1371600" y="307848"/>
                  </a:lnTo>
                  <a:lnTo>
                    <a:pt x="1371600" y="0"/>
                  </a:lnTo>
                  <a:close/>
                </a:path>
              </a:pathLst>
            </a:custGeom>
            <a:solidFill>
              <a:srgbClr val="C00000"/>
            </a:solidFill>
          </p:spPr>
          <p:txBody>
            <a:bodyPr wrap="square" lIns="0" tIns="0" rIns="0" bIns="0" rtlCol="0"/>
            <a:lstStyle/>
            <a:p>
              <a:pPr>
                <a:defRPr/>
              </a:pPr>
              <a:endParaRPr/>
            </a:p>
          </p:txBody>
        </p:sp>
      </p:grpSp>
      <p:sp>
        <p:nvSpPr>
          <p:cNvPr id="10" name="object 10"/>
          <p:cNvSpPr txBox="1"/>
          <p:nvPr/>
        </p:nvSpPr>
        <p:spPr bwMode="auto">
          <a:xfrm>
            <a:off x="4627245" y="6424371"/>
            <a:ext cx="679450" cy="239395"/>
          </a:xfrm>
          <a:prstGeom prst="rect">
            <a:avLst/>
          </a:prstGeom>
        </p:spPr>
        <p:txBody>
          <a:bodyPr vert="horz" wrap="square" lIns="0" tIns="12700" rIns="0" bIns="0" rtlCol="0">
            <a:spAutoFit/>
          </a:bodyPr>
          <a:lstStyle/>
          <a:p>
            <a:pPr marL="12700">
              <a:lnSpc>
                <a:spcPct val="100000"/>
              </a:lnSpc>
              <a:spcBef>
                <a:spcPts val="100"/>
              </a:spcBef>
              <a:defRPr/>
            </a:pPr>
            <a:r>
              <a:rPr sz="1400" b="1">
                <a:solidFill>
                  <a:srgbClr val="FFFFFF"/>
                </a:solidFill>
                <a:latin typeface="Arial"/>
                <a:cs typeface="Arial"/>
              </a:rPr>
              <a:t>ESMS</a:t>
            </a:r>
            <a:r>
              <a:rPr sz="1400" b="1" spc="-15">
                <a:solidFill>
                  <a:srgbClr val="FFFFFF"/>
                </a:solidFill>
                <a:latin typeface="Arial"/>
                <a:cs typeface="Arial"/>
              </a:rPr>
              <a:t> </a:t>
            </a:r>
            <a:r>
              <a:rPr sz="1400" b="1" spc="-50">
                <a:solidFill>
                  <a:srgbClr val="FFFFFF"/>
                </a:solidFill>
                <a:latin typeface="Arial"/>
                <a:cs typeface="Arial"/>
              </a:rPr>
              <a:t>3</a:t>
            </a:r>
            <a:endParaRPr sz="1400">
              <a:latin typeface="Arial"/>
              <a:cs typeface="Arial"/>
            </a:endParaRPr>
          </a:p>
        </p:txBody>
      </p:sp>
      <p:grpSp>
        <p:nvGrpSpPr>
          <p:cNvPr id="11" name="object 11"/>
          <p:cNvGrpSpPr/>
          <p:nvPr/>
        </p:nvGrpSpPr>
        <p:grpSpPr bwMode="auto">
          <a:xfrm>
            <a:off x="4178808" y="4934711"/>
            <a:ext cx="1516380" cy="879475"/>
            <a:chOff x="4178808" y="4934711"/>
            <a:chExt cx="1516380" cy="879475"/>
          </a:xfrm>
        </p:grpSpPr>
        <p:pic>
          <p:nvPicPr>
            <p:cNvPr id="12" name="object 12"/>
            <p:cNvPicPr/>
            <p:nvPr/>
          </p:nvPicPr>
          <p:blipFill>
            <a:blip r:embed="rId5"/>
            <a:stretch/>
          </p:blipFill>
          <p:spPr bwMode="auto">
            <a:xfrm>
              <a:off x="4711907" y="4962875"/>
              <a:ext cx="437989" cy="523036"/>
            </a:xfrm>
            <a:prstGeom prst="rect">
              <a:avLst/>
            </a:prstGeom>
          </p:spPr>
        </p:pic>
        <p:pic>
          <p:nvPicPr>
            <p:cNvPr id="13" name="object 13"/>
            <p:cNvPicPr/>
            <p:nvPr/>
          </p:nvPicPr>
          <p:blipFill>
            <a:blip r:embed="rId6"/>
            <a:stretch/>
          </p:blipFill>
          <p:spPr bwMode="auto">
            <a:xfrm>
              <a:off x="5108448" y="4934711"/>
              <a:ext cx="586739" cy="603504"/>
            </a:xfrm>
            <a:prstGeom prst="rect">
              <a:avLst/>
            </a:prstGeom>
          </p:spPr>
        </p:pic>
        <p:pic>
          <p:nvPicPr>
            <p:cNvPr id="14" name="object 14"/>
            <p:cNvPicPr/>
            <p:nvPr/>
          </p:nvPicPr>
          <p:blipFill>
            <a:blip r:embed="rId6"/>
            <a:stretch/>
          </p:blipFill>
          <p:spPr bwMode="auto">
            <a:xfrm>
              <a:off x="4178808" y="4934711"/>
              <a:ext cx="586739" cy="603504"/>
            </a:xfrm>
            <a:prstGeom prst="rect">
              <a:avLst/>
            </a:prstGeom>
          </p:spPr>
        </p:pic>
        <p:sp>
          <p:nvSpPr>
            <p:cNvPr id="15" name="object 15"/>
            <p:cNvSpPr/>
            <p:nvPr/>
          </p:nvSpPr>
          <p:spPr bwMode="auto">
            <a:xfrm>
              <a:off x="4248912" y="5507735"/>
              <a:ext cx="1376680" cy="306705"/>
            </a:xfrm>
            <a:custGeom>
              <a:avLst/>
              <a:gdLst/>
              <a:ahLst/>
              <a:cxnLst/>
              <a:rect l="l" t="t" r="r" b="b"/>
              <a:pathLst>
                <a:path w="1376679" h="306704" extrusionOk="0">
                  <a:moveTo>
                    <a:pt x="1376172" y="0"/>
                  </a:moveTo>
                  <a:lnTo>
                    <a:pt x="0" y="0"/>
                  </a:lnTo>
                  <a:lnTo>
                    <a:pt x="0" y="306323"/>
                  </a:lnTo>
                  <a:lnTo>
                    <a:pt x="1376172" y="306323"/>
                  </a:lnTo>
                  <a:lnTo>
                    <a:pt x="1376172" y="0"/>
                  </a:lnTo>
                  <a:close/>
                </a:path>
              </a:pathLst>
            </a:custGeom>
            <a:solidFill>
              <a:srgbClr val="F6581A"/>
            </a:solidFill>
          </p:spPr>
          <p:txBody>
            <a:bodyPr wrap="square" lIns="0" tIns="0" rIns="0" bIns="0" rtlCol="0"/>
            <a:lstStyle/>
            <a:p>
              <a:pPr>
                <a:defRPr/>
              </a:pPr>
              <a:endParaRPr/>
            </a:p>
          </p:txBody>
        </p:sp>
      </p:grpSp>
      <p:sp>
        <p:nvSpPr>
          <p:cNvPr id="16" name="object 16"/>
          <p:cNvSpPr txBox="1"/>
          <p:nvPr/>
        </p:nvSpPr>
        <p:spPr bwMode="auto">
          <a:xfrm>
            <a:off x="4597146" y="5535269"/>
            <a:ext cx="679450" cy="239395"/>
          </a:xfrm>
          <a:prstGeom prst="rect">
            <a:avLst/>
          </a:prstGeom>
        </p:spPr>
        <p:txBody>
          <a:bodyPr vert="horz" wrap="square" lIns="0" tIns="12700" rIns="0" bIns="0" rtlCol="0">
            <a:spAutoFit/>
          </a:bodyPr>
          <a:lstStyle/>
          <a:p>
            <a:pPr marL="12700">
              <a:lnSpc>
                <a:spcPct val="100000"/>
              </a:lnSpc>
              <a:spcBef>
                <a:spcPts val="100"/>
              </a:spcBef>
              <a:defRPr/>
            </a:pPr>
            <a:r>
              <a:rPr sz="1400" b="1">
                <a:solidFill>
                  <a:srgbClr val="FFFFFF"/>
                </a:solidFill>
                <a:latin typeface="Arial"/>
                <a:cs typeface="Arial"/>
              </a:rPr>
              <a:t>ESMS</a:t>
            </a:r>
            <a:r>
              <a:rPr sz="1400" b="1" spc="-15">
                <a:solidFill>
                  <a:srgbClr val="FFFFFF"/>
                </a:solidFill>
                <a:latin typeface="Arial"/>
                <a:cs typeface="Arial"/>
              </a:rPr>
              <a:t> </a:t>
            </a:r>
            <a:r>
              <a:rPr sz="1400" b="1" spc="-50">
                <a:solidFill>
                  <a:srgbClr val="FFFFFF"/>
                </a:solidFill>
                <a:latin typeface="Arial"/>
                <a:cs typeface="Arial"/>
              </a:rPr>
              <a:t>2</a:t>
            </a:r>
            <a:endParaRPr sz="1400">
              <a:latin typeface="Arial"/>
              <a:cs typeface="Arial"/>
            </a:endParaRPr>
          </a:p>
        </p:txBody>
      </p:sp>
      <p:grpSp>
        <p:nvGrpSpPr>
          <p:cNvPr id="17" name="object 17"/>
          <p:cNvGrpSpPr/>
          <p:nvPr/>
        </p:nvGrpSpPr>
        <p:grpSpPr bwMode="auto">
          <a:xfrm>
            <a:off x="4183379" y="4002023"/>
            <a:ext cx="1511935" cy="873760"/>
            <a:chOff x="4183379" y="4002023"/>
            <a:chExt cx="1511935" cy="873760"/>
          </a:xfrm>
        </p:grpSpPr>
        <p:pic>
          <p:nvPicPr>
            <p:cNvPr id="18" name="object 18"/>
            <p:cNvPicPr/>
            <p:nvPr/>
          </p:nvPicPr>
          <p:blipFill>
            <a:blip r:embed="rId5"/>
            <a:stretch/>
          </p:blipFill>
          <p:spPr bwMode="auto">
            <a:xfrm>
              <a:off x="4714569" y="4029831"/>
              <a:ext cx="435713" cy="516432"/>
            </a:xfrm>
            <a:prstGeom prst="rect">
              <a:avLst/>
            </a:prstGeom>
          </p:spPr>
        </p:pic>
        <p:pic>
          <p:nvPicPr>
            <p:cNvPr id="19" name="object 19"/>
            <p:cNvPicPr/>
            <p:nvPr/>
          </p:nvPicPr>
          <p:blipFill>
            <a:blip r:embed="rId6"/>
            <a:stretch/>
          </p:blipFill>
          <p:spPr bwMode="auto">
            <a:xfrm>
              <a:off x="5109971" y="4002023"/>
              <a:ext cx="585215" cy="595883"/>
            </a:xfrm>
            <a:prstGeom prst="rect">
              <a:avLst/>
            </a:prstGeom>
          </p:spPr>
        </p:pic>
        <p:pic>
          <p:nvPicPr>
            <p:cNvPr id="20" name="object 20"/>
            <p:cNvPicPr/>
            <p:nvPr/>
          </p:nvPicPr>
          <p:blipFill>
            <a:blip r:embed="rId6"/>
            <a:stretch/>
          </p:blipFill>
          <p:spPr bwMode="auto">
            <a:xfrm>
              <a:off x="4183379" y="4002023"/>
              <a:ext cx="583691" cy="595883"/>
            </a:xfrm>
            <a:prstGeom prst="rect">
              <a:avLst/>
            </a:prstGeom>
          </p:spPr>
        </p:pic>
        <p:sp>
          <p:nvSpPr>
            <p:cNvPr id="21" name="object 21"/>
            <p:cNvSpPr/>
            <p:nvPr/>
          </p:nvSpPr>
          <p:spPr bwMode="auto">
            <a:xfrm>
              <a:off x="4253483" y="4567427"/>
              <a:ext cx="1371600" cy="307975"/>
            </a:xfrm>
            <a:custGeom>
              <a:avLst/>
              <a:gdLst/>
              <a:ahLst/>
              <a:cxnLst/>
              <a:rect l="l" t="t" r="r" b="b"/>
              <a:pathLst>
                <a:path w="1371600" h="307975" extrusionOk="0">
                  <a:moveTo>
                    <a:pt x="1371600" y="0"/>
                  </a:moveTo>
                  <a:lnTo>
                    <a:pt x="0" y="0"/>
                  </a:lnTo>
                  <a:lnTo>
                    <a:pt x="0" y="307848"/>
                  </a:lnTo>
                  <a:lnTo>
                    <a:pt x="1371600" y="307848"/>
                  </a:lnTo>
                  <a:lnTo>
                    <a:pt x="1371600" y="0"/>
                  </a:lnTo>
                  <a:close/>
                </a:path>
              </a:pathLst>
            </a:custGeom>
            <a:solidFill>
              <a:srgbClr val="FF7C7C"/>
            </a:solidFill>
          </p:spPr>
          <p:txBody>
            <a:bodyPr wrap="square" lIns="0" tIns="0" rIns="0" bIns="0" rtlCol="0"/>
            <a:lstStyle/>
            <a:p>
              <a:pPr>
                <a:defRPr/>
              </a:pPr>
              <a:endParaRPr/>
            </a:p>
          </p:txBody>
        </p:sp>
      </p:grpSp>
      <p:sp>
        <p:nvSpPr>
          <p:cNvPr id="22" name="object 22"/>
          <p:cNvSpPr txBox="1"/>
          <p:nvPr/>
        </p:nvSpPr>
        <p:spPr bwMode="auto">
          <a:xfrm>
            <a:off x="4600194" y="4595317"/>
            <a:ext cx="679450" cy="240029"/>
          </a:xfrm>
          <a:prstGeom prst="rect">
            <a:avLst/>
          </a:prstGeom>
        </p:spPr>
        <p:txBody>
          <a:bodyPr vert="horz" wrap="square" lIns="0" tIns="13335" rIns="0" bIns="0" rtlCol="0">
            <a:spAutoFit/>
          </a:bodyPr>
          <a:lstStyle/>
          <a:p>
            <a:pPr marL="12700">
              <a:lnSpc>
                <a:spcPct val="100000"/>
              </a:lnSpc>
              <a:spcBef>
                <a:spcPts val="105"/>
              </a:spcBef>
              <a:defRPr/>
            </a:pPr>
            <a:r>
              <a:rPr sz="1400" b="1">
                <a:solidFill>
                  <a:srgbClr val="FFFFFF"/>
                </a:solidFill>
                <a:latin typeface="Arial"/>
                <a:cs typeface="Arial"/>
              </a:rPr>
              <a:t>ESMS</a:t>
            </a:r>
            <a:r>
              <a:rPr sz="1400" b="1" spc="-10">
                <a:solidFill>
                  <a:srgbClr val="FFFFFF"/>
                </a:solidFill>
                <a:latin typeface="Arial"/>
                <a:cs typeface="Arial"/>
              </a:rPr>
              <a:t> </a:t>
            </a:r>
            <a:r>
              <a:rPr sz="1400" b="1" spc="-50">
                <a:solidFill>
                  <a:srgbClr val="FFFFFF"/>
                </a:solidFill>
                <a:latin typeface="Arial"/>
                <a:cs typeface="Arial"/>
              </a:rPr>
              <a:t>1</a:t>
            </a:r>
            <a:endParaRPr sz="1400">
              <a:latin typeface="Arial"/>
              <a:cs typeface="Arial"/>
            </a:endParaRPr>
          </a:p>
        </p:txBody>
      </p:sp>
      <p:grpSp>
        <p:nvGrpSpPr>
          <p:cNvPr id="23" name="object 23"/>
          <p:cNvGrpSpPr/>
          <p:nvPr/>
        </p:nvGrpSpPr>
        <p:grpSpPr bwMode="auto">
          <a:xfrm>
            <a:off x="904875" y="2476044"/>
            <a:ext cx="5884163" cy="4224502"/>
            <a:chOff x="868680" y="2450617"/>
            <a:chExt cx="5884163" cy="4224502"/>
          </a:xfrm>
        </p:grpSpPr>
        <p:pic>
          <p:nvPicPr>
            <p:cNvPr id="24" name="object 24"/>
            <p:cNvPicPr/>
            <p:nvPr/>
          </p:nvPicPr>
          <p:blipFill>
            <a:blip r:embed="rId7"/>
            <a:stretch/>
          </p:blipFill>
          <p:spPr bwMode="auto">
            <a:xfrm>
              <a:off x="902208" y="3433572"/>
              <a:ext cx="3464052" cy="1450847"/>
            </a:xfrm>
            <a:prstGeom prst="rect">
              <a:avLst/>
            </a:prstGeom>
          </p:spPr>
        </p:pic>
        <p:sp>
          <p:nvSpPr>
            <p:cNvPr id="25" name="object 25"/>
            <p:cNvSpPr/>
            <p:nvPr/>
          </p:nvSpPr>
          <p:spPr bwMode="auto">
            <a:xfrm>
              <a:off x="944499" y="3453511"/>
              <a:ext cx="3125470" cy="1160780"/>
            </a:xfrm>
            <a:custGeom>
              <a:avLst/>
              <a:gdLst/>
              <a:ahLst/>
              <a:cxnLst/>
              <a:rect l="l" t="t" r="r" b="b"/>
              <a:pathLst>
                <a:path w="3125470" h="1160779" extrusionOk="0">
                  <a:moveTo>
                    <a:pt x="2960132" y="1085406"/>
                  </a:moveTo>
                  <a:lnTo>
                    <a:pt x="2867914" y="1103376"/>
                  </a:lnTo>
                  <a:lnTo>
                    <a:pt x="2845054" y="1137412"/>
                  </a:lnTo>
                  <a:lnTo>
                    <a:pt x="2849497" y="1148002"/>
                  </a:lnTo>
                  <a:lnTo>
                    <a:pt x="2857357" y="1155842"/>
                  </a:lnTo>
                  <a:lnTo>
                    <a:pt x="2867784" y="1160271"/>
                  </a:lnTo>
                  <a:lnTo>
                    <a:pt x="2879090" y="1160271"/>
                  </a:lnTo>
                  <a:lnTo>
                    <a:pt x="3081705" y="1120647"/>
                  </a:lnTo>
                  <a:lnTo>
                    <a:pt x="3061335" y="1120647"/>
                  </a:lnTo>
                  <a:lnTo>
                    <a:pt x="2960132" y="1085406"/>
                  </a:lnTo>
                  <a:close/>
                </a:path>
                <a:path w="3125470" h="1160779" extrusionOk="0">
                  <a:moveTo>
                    <a:pt x="3016633" y="1074397"/>
                  </a:moveTo>
                  <a:lnTo>
                    <a:pt x="2960132" y="1085406"/>
                  </a:lnTo>
                  <a:lnTo>
                    <a:pt x="3061335" y="1120647"/>
                  </a:lnTo>
                  <a:lnTo>
                    <a:pt x="3064296" y="1112139"/>
                  </a:lnTo>
                  <a:lnTo>
                    <a:pt x="3048889" y="1112139"/>
                  </a:lnTo>
                  <a:lnTo>
                    <a:pt x="3016633" y="1074397"/>
                  </a:lnTo>
                  <a:close/>
                </a:path>
                <a:path w="3125470" h="1160779" extrusionOk="0">
                  <a:moveTo>
                    <a:pt x="2942383" y="911574"/>
                  </a:moveTo>
                  <a:lnTo>
                    <a:pt x="2931376" y="912852"/>
                  </a:lnTo>
                  <a:lnTo>
                    <a:pt x="2921380" y="918463"/>
                  </a:lnTo>
                  <a:lnTo>
                    <a:pt x="2914276" y="927459"/>
                  </a:lnTo>
                  <a:lnTo>
                    <a:pt x="2911316" y="938133"/>
                  </a:lnTo>
                  <a:lnTo>
                    <a:pt x="2912594" y="949164"/>
                  </a:lnTo>
                  <a:lnTo>
                    <a:pt x="2918205" y="959231"/>
                  </a:lnTo>
                  <a:lnTo>
                    <a:pt x="2979299" y="1030714"/>
                  </a:lnTo>
                  <a:lnTo>
                    <a:pt x="3080385" y="1065911"/>
                  </a:lnTo>
                  <a:lnTo>
                    <a:pt x="3061335" y="1120647"/>
                  </a:lnTo>
                  <a:lnTo>
                    <a:pt x="3081705" y="1120647"/>
                  </a:lnTo>
                  <a:lnTo>
                    <a:pt x="3125216" y="1112139"/>
                  </a:lnTo>
                  <a:lnTo>
                    <a:pt x="2962148" y="921638"/>
                  </a:lnTo>
                  <a:lnTo>
                    <a:pt x="2953081" y="914534"/>
                  </a:lnTo>
                  <a:lnTo>
                    <a:pt x="2942383" y="911574"/>
                  </a:lnTo>
                  <a:close/>
                </a:path>
                <a:path w="3125470" h="1160779" extrusionOk="0">
                  <a:moveTo>
                    <a:pt x="3065399" y="1064895"/>
                  </a:moveTo>
                  <a:lnTo>
                    <a:pt x="3016633" y="1074397"/>
                  </a:lnTo>
                  <a:lnTo>
                    <a:pt x="3048889" y="1112139"/>
                  </a:lnTo>
                  <a:lnTo>
                    <a:pt x="3065399" y="1064895"/>
                  </a:lnTo>
                  <a:close/>
                </a:path>
                <a:path w="3125470" h="1160779" extrusionOk="0">
                  <a:moveTo>
                    <a:pt x="3077467" y="1064895"/>
                  </a:moveTo>
                  <a:lnTo>
                    <a:pt x="3065399" y="1064895"/>
                  </a:lnTo>
                  <a:lnTo>
                    <a:pt x="3048889" y="1112139"/>
                  </a:lnTo>
                  <a:lnTo>
                    <a:pt x="3064296" y="1112139"/>
                  </a:lnTo>
                  <a:lnTo>
                    <a:pt x="3080385" y="1065911"/>
                  </a:lnTo>
                  <a:lnTo>
                    <a:pt x="3077467" y="1064895"/>
                  </a:lnTo>
                  <a:close/>
                </a:path>
                <a:path w="3125470" h="1160779" extrusionOk="0">
                  <a:moveTo>
                    <a:pt x="19050" y="0"/>
                  </a:moveTo>
                  <a:lnTo>
                    <a:pt x="0" y="54610"/>
                  </a:lnTo>
                  <a:lnTo>
                    <a:pt x="2960132" y="1085406"/>
                  </a:lnTo>
                  <a:lnTo>
                    <a:pt x="3016633" y="1074397"/>
                  </a:lnTo>
                  <a:lnTo>
                    <a:pt x="2979299" y="1030714"/>
                  </a:lnTo>
                  <a:lnTo>
                    <a:pt x="19050" y="0"/>
                  </a:lnTo>
                  <a:close/>
                </a:path>
                <a:path w="3125470" h="1160779" extrusionOk="0">
                  <a:moveTo>
                    <a:pt x="2979299" y="1030714"/>
                  </a:moveTo>
                  <a:lnTo>
                    <a:pt x="3016633" y="1074397"/>
                  </a:lnTo>
                  <a:lnTo>
                    <a:pt x="3065399" y="1064895"/>
                  </a:lnTo>
                  <a:lnTo>
                    <a:pt x="3077467" y="1064895"/>
                  </a:lnTo>
                  <a:lnTo>
                    <a:pt x="2979299" y="1030714"/>
                  </a:lnTo>
                  <a:close/>
                </a:path>
              </a:pathLst>
            </a:custGeom>
            <a:solidFill>
              <a:srgbClr val="E40046"/>
            </a:solidFill>
          </p:spPr>
          <p:txBody>
            <a:bodyPr wrap="square" lIns="0" tIns="0" rIns="0" bIns="0" rtlCol="0"/>
            <a:lstStyle/>
            <a:p>
              <a:pPr>
                <a:defRPr/>
              </a:pPr>
              <a:endParaRPr/>
            </a:p>
          </p:txBody>
        </p:sp>
        <p:pic>
          <p:nvPicPr>
            <p:cNvPr id="26" name="object 26"/>
            <p:cNvPicPr/>
            <p:nvPr/>
          </p:nvPicPr>
          <p:blipFill>
            <a:blip r:embed="rId8"/>
            <a:stretch/>
          </p:blipFill>
          <p:spPr bwMode="auto">
            <a:xfrm>
              <a:off x="870204" y="3439655"/>
              <a:ext cx="3494532" cy="2385060"/>
            </a:xfrm>
            <a:prstGeom prst="rect">
              <a:avLst/>
            </a:prstGeom>
          </p:spPr>
        </p:pic>
        <p:sp>
          <p:nvSpPr>
            <p:cNvPr id="27" name="object 27"/>
            <p:cNvSpPr/>
            <p:nvPr/>
          </p:nvSpPr>
          <p:spPr bwMode="auto">
            <a:xfrm>
              <a:off x="912444" y="3459480"/>
              <a:ext cx="3156585" cy="2046604"/>
            </a:xfrm>
            <a:custGeom>
              <a:avLst/>
              <a:gdLst/>
              <a:ahLst/>
              <a:cxnLst/>
              <a:rect l="l" t="t" r="r" b="b"/>
              <a:pathLst>
                <a:path w="3156585" h="2046604" extrusionOk="0">
                  <a:moveTo>
                    <a:pt x="2908477" y="1977644"/>
                  </a:moveTo>
                  <a:lnTo>
                    <a:pt x="2897111" y="1979451"/>
                  </a:lnTo>
                  <a:lnTo>
                    <a:pt x="2887649" y="1985248"/>
                  </a:lnTo>
                  <a:lnTo>
                    <a:pt x="2881045" y="1994163"/>
                  </a:lnTo>
                  <a:lnTo>
                    <a:pt x="2878251" y="2005330"/>
                  </a:lnTo>
                  <a:lnTo>
                    <a:pt x="2880059" y="2016696"/>
                  </a:lnTo>
                  <a:lnTo>
                    <a:pt x="2885855" y="2026158"/>
                  </a:lnTo>
                  <a:lnTo>
                    <a:pt x="2894771" y="2032762"/>
                  </a:lnTo>
                  <a:lnTo>
                    <a:pt x="2905937" y="2035556"/>
                  </a:lnTo>
                  <a:lnTo>
                    <a:pt x="3156508" y="2046605"/>
                  </a:lnTo>
                  <a:lnTo>
                    <a:pt x="3153017" y="2039747"/>
                  </a:lnTo>
                  <a:lnTo>
                    <a:pt x="3092500" y="2039747"/>
                  </a:lnTo>
                  <a:lnTo>
                    <a:pt x="3002500" y="1981804"/>
                  </a:lnTo>
                  <a:lnTo>
                    <a:pt x="2908477" y="1977644"/>
                  </a:lnTo>
                  <a:close/>
                </a:path>
                <a:path w="3156585" h="2046604" extrusionOk="0">
                  <a:moveTo>
                    <a:pt x="3002500" y="1981804"/>
                  </a:moveTo>
                  <a:lnTo>
                    <a:pt x="3092500" y="2039747"/>
                  </a:lnTo>
                  <a:lnTo>
                    <a:pt x="3099708" y="2028571"/>
                  </a:lnTo>
                  <a:lnTo>
                    <a:pt x="3082340" y="2028571"/>
                  </a:lnTo>
                  <a:lnTo>
                    <a:pt x="3059850" y="1984341"/>
                  </a:lnTo>
                  <a:lnTo>
                    <a:pt x="3002500" y="1981804"/>
                  </a:lnTo>
                  <a:close/>
                </a:path>
                <a:path w="3156585" h="2046604" extrusionOk="0">
                  <a:moveTo>
                    <a:pt x="3014856" y="1807297"/>
                  </a:moveTo>
                  <a:lnTo>
                    <a:pt x="3003727" y="1810385"/>
                  </a:lnTo>
                  <a:lnTo>
                    <a:pt x="2994744" y="1817510"/>
                  </a:lnTo>
                  <a:lnTo>
                    <a:pt x="2989392" y="1827196"/>
                  </a:lnTo>
                  <a:lnTo>
                    <a:pt x="2988065" y="1838192"/>
                  </a:lnTo>
                  <a:lnTo>
                    <a:pt x="2991154" y="1849247"/>
                  </a:lnTo>
                  <a:lnTo>
                    <a:pt x="3033802" y="1933116"/>
                  </a:lnTo>
                  <a:lnTo>
                    <a:pt x="3123869" y="1991106"/>
                  </a:lnTo>
                  <a:lnTo>
                    <a:pt x="3092500" y="2039747"/>
                  </a:lnTo>
                  <a:lnTo>
                    <a:pt x="3153017" y="2039747"/>
                  </a:lnTo>
                  <a:lnTo>
                    <a:pt x="3042716" y="1823085"/>
                  </a:lnTo>
                  <a:lnTo>
                    <a:pt x="3035588" y="1814028"/>
                  </a:lnTo>
                  <a:lnTo>
                    <a:pt x="3025889" y="1808638"/>
                  </a:lnTo>
                  <a:lnTo>
                    <a:pt x="3014856" y="1807297"/>
                  </a:lnTo>
                  <a:close/>
                </a:path>
                <a:path w="3156585" h="2046604" extrusionOk="0">
                  <a:moveTo>
                    <a:pt x="3059850" y="1984341"/>
                  </a:moveTo>
                  <a:lnTo>
                    <a:pt x="3082340" y="2028571"/>
                  </a:lnTo>
                  <a:lnTo>
                    <a:pt x="3109391" y="1986534"/>
                  </a:lnTo>
                  <a:lnTo>
                    <a:pt x="3059850" y="1984341"/>
                  </a:lnTo>
                  <a:close/>
                </a:path>
                <a:path w="3156585" h="2046604" extrusionOk="0">
                  <a:moveTo>
                    <a:pt x="3033802" y="1933116"/>
                  </a:moveTo>
                  <a:lnTo>
                    <a:pt x="3059850" y="1984341"/>
                  </a:lnTo>
                  <a:lnTo>
                    <a:pt x="3109391" y="1986534"/>
                  </a:lnTo>
                  <a:lnTo>
                    <a:pt x="3082340" y="2028571"/>
                  </a:lnTo>
                  <a:lnTo>
                    <a:pt x="3099708" y="2028571"/>
                  </a:lnTo>
                  <a:lnTo>
                    <a:pt x="3123869" y="1991106"/>
                  </a:lnTo>
                  <a:lnTo>
                    <a:pt x="3033802" y="1933116"/>
                  </a:lnTo>
                  <a:close/>
                </a:path>
                <a:path w="3156585" h="2046604" extrusionOk="0">
                  <a:moveTo>
                    <a:pt x="31343" y="0"/>
                  </a:moveTo>
                  <a:lnTo>
                    <a:pt x="0" y="48768"/>
                  </a:lnTo>
                  <a:lnTo>
                    <a:pt x="3002500" y="1981804"/>
                  </a:lnTo>
                  <a:lnTo>
                    <a:pt x="3059850" y="1984341"/>
                  </a:lnTo>
                  <a:lnTo>
                    <a:pt x="3033802" y="1933116"/>
                  </a:lnTo>
                  <a:lnTo>
                    <a:pt x="31343" y="0"/>
                  </a:lnTo>
                  <a:close/>
                </a:path>
              </a:pathLst>
            </a:custGeom>
            <a:solidFill>
              <a:srgbClr val="E40046"/>
            </a:solidFill>
          </p:spPr>
          <p:txBody>
            <a:bodyPr wrap="square" lIns="0" tIns="0" rIns="0" bIns="0" rtlCol="0"/>
            <a:lstStyle/>
            <a:p>
              <a:pPr>
                <a:defRPr/>
              </a:pPr>
              <a:endParaRPr/>
            </a:p>
          </p:txBody>
        </p:sp>
        <p:pic>
          <p:nvPicPr>
            <p:cNvPr id="28" name="object 28"/>
            <p:cNvPicPr/>
            <p:nvPr/>
          </p:nvPicPr>
          <p:blipFill>
            <a:blip r:embed="rId9"/>
            <a:stretch/>
          </p:blipFill>
          <p:spPr bwMode="auto">
            <a:xfrm>
              <a:off x="868680" y="3439668"/>
              <a:ext cx="3496055" cy="3235451"/>
            </a:xfrm>
            <a:prstGeom prst="rect">
              <a:avLst/>
            </a:prstGeom>
          </p:spPr>
        </p:pic>
        <p:sp>
          <p:nvSpPr>
            <p:cNvPr id="29" name="object 29"/>
            <p:cNvSpPr/>
            <p:nvPr/>
          </p:nvSpPr>
          <p:spPr bwMode="auto">
            <a:xfrm>
              <a:off x="911593" y="3459480"/>
              <a:ext cx="3157220" cy="2897505"/>
            </a:xfrm>
            <a:custGeom>
              <a:avLst/>
              <a:gdLst/>
              <a:ahLst/>
              <a:cxnLst/>
              <a:rect l="l" t="t" r="r" b="b"/>
              <a:pathLst>
                <a:path w="3157220" h="2897504" extrusionOk="0">
                  <a:moveTo>
                    <a:pt x="2912448" y="2787298"/>
                  </a:moveTo>
                  <a:lnTo>
                    <a:pt x="2902153" y="2791407"/>
                  </a:lnTo>
                  <a:lnTo>
                    <a:pt x="2894144" y="2799086"/>
                  </a:lnTo>
                  <a:lnTo>
                    <a:pt x="2889516" y="2809621"/>
                  </a:lnTo>
                  <a:lnTo>
                    <a:pt x="2889399" y="2821115"/>
                  </a:lnTo>
                  <a:lnTo>
                    <a:pt x="2893533" y="2831428"/>
                  </a:lnTo>
                  <a:lnTo>
                    <a:pt x="2901214" y="2839447"/>
                  </a:lnTo>
                  <a:lnTo>
                    <a:pt x="2911741" y="2844063"/>
                  </a:lnTo>
                  <a:lnTo>
                    <a:pt x="3156724" y="2897301"/>
                  </a:lnTo>
                  <a:lnTo>
                    <a:pt x="3151300" y="2879813"/>
                  </a:lnTo>
                  <a:lnTo>
                    <a:pt x="3094875" y="2879813"/>
                  </a:lnTo>
                  <a:lnTo>
                    <a:pt x="3015943" y="2807455"/>
                  </a:lnTo>
                  <a:lnTo>
                    <a:pt x="2923933" y="2787472"/>
                  </a:lnTo>
                  <a:lnTo>
                    <a:pt x="2912448" y="2787298"/>
                  </a:lnTo>
                  <a:close/>
                </a:path>
                <a:path w="3157220" h="2897504" extrusionOk="0">
                  <a:moveTo>
                    <a:pt x="3015943" y="2807455"/>
                  </a:moveTo>
                  <a:lnTo>
                    <a:pt x="3094875" y="2879813"/>
                  </a:lnTo>
                  <a:lnTo>
                    <a:pt x="3106583" y="2867037"/>
                  </a:lnTo>
                  <a:lnTo>
                    <a:pt x="3086747" y="2867037"/>
                  </a:lnTo>
                  <a:lnTo>
                    <a:pt x="3072051" y="2819640"/>
                  </a:lnTo>
                  <a:lnTo>
                    <a:pt x="3015943" y="2807455"/>
                  </a:lnTo>
                  <a:close/>
                </a:path>
                <a:path w="3157220" h="2897504" extrusionOk="0">
                  <a:moveTo>
                    <a:pt x="3057658" y="2637537"/>
                  </a:moveTo>
                  <a:lnTo>
                    <a:pt x="3046234" y="2638704"/>
                  </a:lnTo>
                  <a:lnTo>
                    <a:pt x="3036167" y="2644215"/>
                  </a:lnTo>
                  <a:lnTo>
                    <a:pt x="3029232" y="2652868"/>
                  </a:lnTo>
                  <a:lnTo>
                    <a:pt x="3026035" y="2663496"/>
                  </a:lnTo>
                  <a:lnTo>
                    <a:pt x="3027184" y="2674937"/>
                  </a:lnTo>
                  <a:lnTo>
                    <a:pt x="3055029" y="2764742"/>
                  </a:lnTo>
                  <a:lnTo>
                    <a:pt x="3133991" y="2837129"/>
                  </a:lnTo>
                  <a:lnTo>
                    <a:pt x="3094875" y="2879813"/>
                  </a:lnTo>
                  <a:lnTo>
                    <a:pt x="3151300" y="2879813"/>
                  </a:lnTo>
                  <a:lnTo>
                    <a:pt x="3082429" y="2657779"/>
                  </a:lnTo>
                  <a:lnTo>
                    <a:pt x="3076934" y="2647687"/>
                  </a:lnTo>
                  <a:lnTo>
                    <a:pt x="3068285" y="2640736"/>
                  </a:lnTo>
                  <a:lnTo>
                    <a:pt x="3057658" y="2637537"/>
                  </a:lnTo>
                  <a:close/>
                </a:path>
                <a:path w="3157220" h="2897504" extrusionOk="0">
                  <a:moveTo>
                    <a:pt x="3072051" y="2819640"/>
                  </a:moveTo>
                  <a:lnTo>
                    <a:pt x="3086747" y="2867037"/>
                  </a:lnTo>
                  <a:lnTo>
                    <a:pt x="3120529" y="2830169"/>
                  </a:lnTo>
                  <a:lnTo>
                    <a:pt x="3072051" y="2819640"/>
                  </a:lnTo>
                  <a:close/>
                </a:path>
                <a:path w="3157220" h="2897504" extrusionOk="0">
                  <a:moveTo>
                    <a:pt x="3055029" y="2764742"/>
                  </a:moveTo>
                  <a:lnTo>
                    <a:pt x="3072051" y="2819640"/>
                  </a:lnTo>
                  <a:lnTo>
                    <a:pt x="3120529" y="2830169"/>
                  </a:lnTo>
                  <a:lnTo>
                    <a:pt x="3086747" y="2867037"/>
                  </a:lnTo>
                  <a:lnTo>
                    <a:pt x="3106583" y="2867037"/>
                  </a:lnTo>
                  <a:lnTo>
                    <a:pt x="3133991" y="2837129"/>
                  </a:lnTo>
                  <a:lnTo>
                    <a:pt x="3055029" y="2764742"/>
                  </a:lnTo>
                  <a:close/>
                </a:path>
                <a:path w="3157220" h="2897504" extrusionOk="0">
                  <a:moveTo>
                    <a:pt x="39141" y="0"/>
                  </a:moveTo>
                  <a:lnTo>
                    <a:pt x="0" y="42672"/>
                  </a:lnTo>
                  <a:lnTo>
                    <a:pt x="3015943" y="2807455"/>
                  </a:lnTo>
                  <a:lnTo>
                    <a:pt x="3072051" y="2819640"/>
                  </a:lnTo>
                  <a:lnTo>
                    <a:pt x="3055029" y="2764742"/>
                  </a:lnTo>
                  <a:lnTo>
                    <a:pt x="39141" y="0"/>
                  </a:lnTo>
                  <a:close/>
                </a:path>
              </a:pathLst>
            </a:custGeom>
            <a:solidFill>
              <a:srgbClr val="E40046"/>
            </a:solidFill>
          </p:spPr>
          <p:txBody>
            <a:bodyPr wrap="square" lIns="0" tIns="0" rIns="0" bIns="0" rtlCol="0"/>
            <a:lstStyle/>
            <a:p>
              <a:pPr>
                <a:defRPr/>
              </a:pPr>
              <a:endParaRPr/>
            </a:p>
          </p:txBody>
        </p:sp>
        <p:pic>
          <p:nvPicPr>
            <p:cNvPr id="32" name="object 32"/>
            <p:cNvPicPr/>
            <p:nvPr/>
          </p:nvPicPr>
          <p:blipFill>
            <a:blip r:embed="rId10"/>
            <a:stretch/>
          </p:blipFill>
          <p:spPr bwMode="auto">
            <a:xfrm>
              <a:off x="3674300" y="2793418"/>
              <a:ext cx="2578735" cy="609759"/>
            </a:xfrm>
            <a:prstGeom prst="rect">
              <a:avLst/>
            </a:prstGeom>
          </p:spPr>
        </p:pic>
        <p:pic>
          <p:nvPicPr>
            <p:cNvPr id="33" name="object 33"/>
            <p:cNvPicPr/>
            <p:nvPr/>
          </p:nvPicPr>
          <p:blipFill>
            <a:blip r:embed="rId11"/>
            <a:stretch/>
          </p:blipFill>
          <p:spPr bwMode="auto">
            <a:xfrm>
              <a:off x="3694175" y="2813304"/>
              <a:ext cx="2488692" cy="519684"/>
            </a:xfrm>
            <a:prstGeom prst="rect">
              <a:avLst/>
            </a:prstGeom>
          </p:spPr>
        </p:pic>
        <p:sp>
          <p:nvSpPr>
            <p:cNvPr id="34" name="object 34"/>
            <p:cNvSpPr/>
            <p:nvPr/>
          </p:nvSpPr>
          <p:spPr bwMode="auto">
            <a:xfrm>
              <a:off x="3688080" y="2807208"/>
              <a:ext cx="2501265" cy="532130"/>
            </a:xfrm>
            <a:custGeom>
              <a:avLst/>
              <a:gdLst/>
              <a:ahLst/>
              <a:cxnLst/>
              <a:rect l="l" t="t" r="r" b="b"/>
              <a:pathLst>
                <a:path w="2501265" h="532129" extrusionOk="0">
                  <a:moveTo>
                    <a:pt x="0" y="531876"/>
                  </a:moveTo>
                  <a:lnTo>
                    <a:pt x="2500883" y="531876"/>
                  </a:lnTo>
                  <a:lnTo>
                    <a:pt x="2500883" y="0"/>
                  </a:lnTo>
                  <a:lnTo>
                    <a:pt x="0" y="0"/>
                  </a:lnTo>
                  <a:lnTo>
                    <a:pt x="0" y="531876"/>
                  </a:lnTo>
                  <a:close/>
                </a:path>
              </a:pathLst>
            </a:custGeom>
            <a:grpFill/>
            <a:ln w="12192">
              <a:solidFill>
                <a:srgbClr val="0AD0D9"/>
              </a:solidFill>
            </a:ln>
          </p:spPr>
          <p:txBody>
            <a:bodyPr wrap="square" lIns="0" tIns="0" rIns="0" bIns="0" rtlCol="0"/>
            <a:lstStyle/>
            <a:p>
              <a:pPr>
                <a:defRPr/>
              </a:pPr>
              <a:endParaRPr/>
            </a:p>
          </p:txBody>
        </p:sp>
        <p:pic>
          <p:nvPicPr>
            <p:cNvPr id="35" name="object 35"/>
            <p:cNvPicPr/>
            <p:nvPr/>
          </p:nvPicPr>
          <p:blipFill>
            <a:blip r:embed="rId12"/>
            <a:stretch/>
          </p:blipFill>
          <p:spPr bwMode="auto">
            <a:xfrm>
              <a:off x="3176015" y="2467305"/>
              <a:ext cx="3576828" cy="411530"/>
            </a:xfrm>
            <a:prstGeom prst="rect">
              <a:avLst/>
            </a:prstGeom>
          </p:spPr>
        </p:pic>
        <p:pic>
          <p:nvPicPr>
            <p:cNvPr id="36" name="object 36"/>
            <p:cNvPicPr/>
            <p:nvPr/>
          </p:nvPicPr>
          <p:blipFill>
            <a:blip r:embed="rId13"/>
            <a:stretch/>
          </p:blipFill>
          <p:spPr bwMode="auto">
            <a:xfrm>
              <a:off x="3689603" y="2450617"/>
              <a:ext cx="2546604" cy="501370"/>
            </a:xfrm>
            <a:prstGeom prst="rect">
              <a:avLst/>
            </a:prstGeom>
          </p:spPr>
        </p:pic>
        <p:sp>
          <p:nvSpPr>
            <p:cNvPr id="37" name="object 37"/>
            <p:cNvSpPr/>
            <p:nvPr/>
          </p:nvSpPr>
          <p:spPr bwMode="auto">
            <a:xfrm>
              <a:off x="3201924" y="2493264"/>
              <a:ext cx="3474720" cy="309880"/>
            </a:xfrm>
            <a:custGeom>
              <a:avLst/>
              <a:gdLst/>
              <a:ahLst/>
              <a:cxnLst/>
              <a:rect l="l" t="t" r="r" b="b"/>
              <a:pathLst>
                <a:path w="3474720" h="309880" extrusionOk="0">
                  <a:moveTo>
                    <a:pt x="3474720" y="0"/>
                  </a:moveTo>
                  <a:lnTo>
                    <a:pt x="0" y="0"/>
                  </a:lnTo>
                  <a:lnTo>
                    <a:pt x="0" y="309372"/>
                  </a:lnTo>
                  <a:lnTo>
                    <a:pt x="3474720" y="309372"/>
                  </a:lnTo>
                  <a:lnTo>
                    <a:pt x="3474720" y="0"/>
                  </a:lnTo>
                  <a:close/>
                </a:path>
              </a:pathLst>
            </a:custGeom>
            <a:solidFill>
              <a:srgbClr val="E40046"/>
            </a:solidFill>
          </p:spPr>
          <p:txBody>
            <a:bodyPr wrap="square" lIns="0" tIns="0" rIns="0" bIns="0" rtlCol="0"/>
            <a:lstStyle/>
            <a:p>
              <a:pPr>
                <a:defRPr/>
              </a:pPr>
              <a:endParaRPr/>
            </a:p>
          </p:txBody>
        </p:sp>
      </p:grpSp>
      <p:sp>
        <p:nvSpPr>
          <p:cNvPr id="38" name="object 38"/>
          <p:cNvSpPr txBox="1"/>
          <p:nvPr/>
        </p:nvSpPr>
        <p:spPr bwMode="auto">
          <a:xfrm>
            <a:off x="3818890" y="2517140"/>
            <a:ext cx="2237105" cy="254000"/>
          </a:xfrm>
          <a:prstGeom prst="rect">
            <a:avLst/>
          </a:prstGeom>
        </p:spPr>
        <p:txBody>
          <a:bodyPr vert="horz" wrap="square" lIns="0" tIns="12700" rIns="0" bIns="0" rtlCol="0">
            <a:spAutoFit/>
          </a:bodyPr>
          <a:lstStyle/>
          <a:p>
            <a:pPr marL="12700">
              <a:lnSpc>
                <a:spcPct val="100000"/>
              </a:lnSpc>
              <a:spcBef>
                <a:spcPts val="100"/>
              </a:spcBef>
              <a:defRPr/>
            </a:pPr>
            <a:r>
              <a:rPr sz="1500" i="1" spc="-60">
                <a:solidFill>
                  <a:srgbClr val="FFFFFF"/>
                </a:solidFill>
                <a:latin typeface="Arial"/>
                <a:cs typeface="Arial"/>
              </a:rPr>
              <a:t>SI</a:t>
            </a:r>
            <a:r>
              <a:rPr sz="1500" i="1" spc="-20">
                <a:solidFill>
                  <a:srgbClr val="FFFFFF"/>
                </a:solidFill>
                <a:latin typeface="Arial"/>
                <a:cs typeface="Arial"/>
              </a:rPr>
              <a:t> </a:t>
            </a:r>
            <a:r>
              <a:rPr sz="1500" i="1" spc="-40">
                <a:solidFill>
                  <a:srgbClr val="FFFFFF"/>
                </a:solidFill>
                <a:latin typeface="Arial"/>
                <a:cs typeface="Arial"/>
              </a:rPr>
              <a:t>suivi</a:t>
            </a:r>
            <a:r>
              <a:rPr sz="1500" i="1" spc="-55">
                <a:solidFill>
                  <a:srgbClr val="FFFFFF"/>
                </a:solidFill>
                <a:latin typeface="Arial"/>
                <a:cs typeface="Arial"/>
              </a:rPr>
              <a:t> </a:t>
            </a:r>
            <a:r>
              <a:rPr sz="1500" i="1" spc="-35">
                <a:solidFill>
                  <a:srgbClr val="FFFFFF"/>
                </a:solidFill>
                <a:latin typeface="Arial"/>
                <a:cs typeface="Arial"/>
              </a:rPr>
              <a:t>des</a:t>
            </a:r>
            <a:r>
              <a:rPr sz="1500" i="1" spc="-50">
                <a:solidFill>
                  <a:srgbClr val="FFFFFF"/>
                </a:solidFill>
                <a:latin typeface="Arial"/>
                <a:cs typeface="Arial"/>
              </a:rPr>
              <a:t> </a:t>
            </a:r>
            <a:r>
              <a:rPr sz="1500" i="1" spc="-30">
                <a:solidFill>
                  <a:srgbClr val="FFFFFF"/>
                </a:solidFill>
                <a:latin typeface="Arial"/>
                <a:cs typeface="Arial"/>
              </a:rPr>
              <a:t>orientations</a:t>
            </a:r>
            <a:r>
              <a:rPr sz="1500" i="1" spc="-55">
                <a:solidFill>
                  <a:srgbClr val="FFFFFF"/>
                </a:solidFill>
                <a:latin typeface="Arial"/>
                <a:cs typeface="Arial"/>
              </a:rPr>
              <a:t> </a:t>
            </a:r>
            <a:r>
              <a:rPr sz="1500" i="1" spc="-25">
                <a:solidFill>
                  <a:srgbClr val="FFFFFF"/>
                </a:solidFill>
                <a:latin typeface="Arial"/>
                <a:cs typeface="Arial"/>
              </a:rPr>
              <a:t>PH</a:t>
            </a:r>
            <a:endParaRPr sz="1500">
              <a:latin typeface="Arial"/>
              <a:cs typeface="Arial"/>
            </a:endParaRPr>
          </a:p>
        </p:txBody>
      </p:sp>
      <p:grpSp>
        <p:nvGrpSpPr>
          <p:cNvPr id="39" name="object 39"/>
          <p:cNvGrpSpPr/>
          <p:nvPr/>
        </p:nvGrpSpPr>
        <p:grpSpPr bwMode="auto">
          <a:xfrm>
            <a:off x="2023752" y="1781543"/>
            <a:ext cx="3043555" cy="2280285"/>
            <a:chOff x="2023752" y="1781543"/>
            <a:chExt cx="3043555" cy="2280285"/>
          </a:xfrm>
        </p:grpSpPr>
        <p:pic>
          <p:nvPicPr>
            <p:cNvPr id="40" name="object 40"/>
            <p:cNvPicPr/>
            <p:nvPr/>
          </p:nvPicPr>
          <p:blipFill>
            <a:blip r:embed="rId14"/>
            <a:stretch/>
          </p:blipFill>
          <p:spPr bwMode="auto">
            <a:xfrm>
              <a:off x="4652772" y="3337547"/>
              <a:ext cx="396252" cy="723912"/>
            </a:xfrm>
            <a:prstGeom prst="rect">
              <a:avLst/>
            </a:prstGeom>
          </p:spPr>
        </p:pic>
        <p:sp>
          <p:nvSpPr>
            <p:cNvPr id="41" name="object 41"/>
            <p:cNvSpPr/>
            <p:nvPr/>
          </p:nvSpPr>
          <p:spPr bwMode="auto">
            <a:xfrm>
              <a:off x="4695444" y="3360420"/>
              <a:ext cx="315595" cy="643255"/>
            </a:xfrm>
            <a:custGeom>
              <a:avLst/>
              <a:gdLst/>
              <a:ahLst/>
              <a:cxnLst/>
              <a:rect l="l" t="t" r="r" b="b"/>
              <a:pathLst>
                <a:path w="315595" h="643254" extrusionOk="0">
                  <a:moveTo>
                    <a:pt x="157733" y="0"/>
                  </a:moveTo>
                  <a:lnTo>
                    <a:pt x="0" y="157733"/>
                  </a:lnTo>
                  <a:lnTo>
                    <a:pt x="78866" y="157733"/>
                  </a:lnTo>
                  <a:lnTo>
                    <a:pt x="78866" y="485393"/>
                  </a:lnTo>
                  <a:lnTo>
                    <a:pt x="0" y="485393"/>
                  </a:lnTo>
                  <a:lnTo>
                    <a:pt x="157733" y="643127"/>
                  </a:lnTo>
                  <a:lnTo>
                    <a:pt x="315467" y="485393"/>
                  </a:lnTo>
                  <a:lnTo>
                    <a:pt x="236600" y="485393"/>
                  </a:lnTo>
                  <a:lnTo>
                    <a:pt x="236600" y="157733"/>
                  </a:lnTo>
                  <a:lnTo>
                    <a:pt x="315467" y="157733"/>
                  </a:lnTo>
                  <a:lnTo>
                    <a:pt x="157733" y="0"/>
                  </a:lnTo>
                  <a:close/>
                </a:path>
              </a:pathLst>
            </a:custGeom>
            <a:solidFill>
              <a:srgbClr val="E40046"/>
            </a:solidFill>
          </p:spPr>
          <p:txBody>
            <a:bodyPr wrap="square" lIns="0" tIns="0" rIns="0" bIns="0" rtlCol="0"/>
            <a:lstStyle/>
            <a:p>
              <a:pPr>
                <a:defRPr/>
              </a:pPr>
              <a:endParaRPr/>
            </a:p>
          </p:txBody>
        </p:sp>
        <p:pic>
          <p:nvPicPr>
            <p:cNvPr id="42" name="object 42"/>
            <p:cNvPicPr/>
            <p:nvPr/>
          </p:nvPicPr>
          <p:blipFill>
            <a:blip r:embed="rId14"/>
            <a:stretch/>
          </p:blipFill>
          <p:spPr bwMode="auto">
            <a:xfrm>
              <a:off x="4671060" y="1781543"/>
              <a:ext cx="396252" cy="723912"/>
            </a:xfrm>
            <a:prstGeom prst="rect">
              <a:avLst/>
            </a:prstGeom>
          </p:spPr>
        </p:pic>
        <p:sp>
          <p:nvSpPr>
            <p:cNvPr id="43" name="object 43"/>
            <p:cNvSpPr/>
            <p:nvPr/>
          </p:nvSpPr>
          <p:spPr bwMode="auto">
            <a:xfrm>
              <a:off x="4713732" y="1804416"/>
              <a:ext cx="315595" cy="643255"/>
            </a:xfrm>
            <a:custGeom>
              <a:avLst/>
              <a:gdLst/>
              <a:ahLst/>
              <a:cxnLst/>
              <a:rect l="l" t="t" r="r" b="b"/>
              <a:pathLst>
                <a:path w="315595" h="643255" extrusionOk="0">
                  <a:moveTo>
                    <a:pt x="157733" y="0"/>
                  </a:moveTo>
                  <a:lnTo>
                    <a:pt x="0" y="157734"/>
                  </a:lnTo>
                  <a:lnTo>
                    <a:pt x="78866" y="157734"/>
                  </a:lnTo>
                  <a:lnTo>
                    <a:pt x="78866" y="485394"/>
                  </a:lnTo>
                  <a:lnTo>
                    <a:pt x="0" y="485394"/>
                  </a:lnTo>
                  <a:lnTo>
                    <a:pt x="157733" y="643128"/>
                  </a:lnTo>
                  <a:lnTo>
                    <a:pt x="315467" y="485394"/>
                  </a:lnTo>
                  <a:lnTo>
                    <a:pt x="236600" y="485394"/>
                  </a:lnTo>
                  <a:lnTo>
                    <a:pt x="236600" y="157734"/>
                  </a:lnTo>
                  <a:lnTo>
                    <a:pt x="315467" y="157734"/>
                  </a:lnTo>
                  <a:lnTo>
                    <a:pt x="157733" y="0"/>
                  </a:lnTo>
                  <a:close/>
                </a:path>
              </a:pathLst>
            </a:custGeom>
            <a:solidFill>
              <a:srgbClr val="E40046"/>
            </a:solidFill>
          </p:spPr>
          <p:txBody>
            <a:bodyPr wrap="square" lIns="0" tIns="0" rIns="0" bIns="0" rtlCol="0"/>
            <a:lstStyle/>
            <a:p>
              <a:pPr>
                <a:defRPr/>
              </a:pPr>
              <a:endParaRPr/>
            </a:p>
          </p:txBody>
        </p:sp>
        <p:pic>
          <p:nvPicPr>
            <p:cNvPr id="44" name="object 44"/>
            <p:cNvPicPr/>
            <p:nvPr/>
          </p:nvPicPr>
          <p:blipFill>
            <a:blip r:embed="rId15"/>
            <a:stretch/>
          </p:blipFill>
          <p:spPr bwMode="auto">
            <a:xfrm>
              <a:off x="2023752" y="2537225"/>
              <a:ext cx="663177" cy="315936"/>
            </a:xfrm>
            <a:prstGeom prst="rect">
              <a:avLst/>
            </a:prstGeom>
          </p:spPr>
        </p:pic>
        <p:sp>
          <p:nvSpPr>
            <p:cNvPr id="45" name="object 45"/>
            <p:cNvSpPr/>
            <p:nvPr/>
          </p:nvSpPr>
          <p:spPr bwMode="auto">
            <a:xfrm>
              <a:off x="2048255" y="2542032"/>
              <a:ext cx="619125" cy="271780"/>
            </a:xfrm>
            <a:custGeom>
              <a:avLst/>
              <a:gdLst/>
              <a:ahLst/>
              <a:cxnLst/>
              <a:rect l="l" t="t" r="r" b="b"/>
              <a:pathLst>
                <a:path w="619125" h="271780" extrusionOk="0">
                  <a:moveTo>
                    <a:pt x="483107" y="0"/>
                  </a:moveTo>
                  <a:lnTo>
                    <a:pt x="483107" y="67817"/>
                  </a:lnTo>
                  <a:lnTo>
                    <a:pt x="135636" y="67817"/>
                  </a:lnTo>
                  <a:lnTo>
                    <a:pt x="135636" y="0"/>
                  </a:lnTo>
                  <a:lnTo>
                    <a:pt x="0" y="135635"/>
                  </a:lnTo>
                  <a:lnTo>
                    <a:pt x="135636" y="271271"/>
                  </a:lnTo>
                  <a:lnTo>
                    <a:pt x="135636" y="203453"/>
                  </a:lnTo>
                  <a:lnTo>
                    <a:pt x="483107" y="203453"/>
                  </a:lnTo>
                  <a:lnTo>
                    <a:pt x="483107" y="271271"/>
                  </a:lnTo>
                  <a:lnTo>
                    <a:pt x="618744" y="135635"/>
                  </a:lnTo>
                  <a:lnTo>
                    <a:pt x="483107" y="0"/>
                  </a:lnTo>
                  <a:close/>
                </a:path>
              </a:pathLst>
            </a:custGeom>
            <a:solidFill>
              <a:srgbClr val="E40046"/>
            </a:solidFill>
          </p:spPr>
          <p:txBody>
            <a:bodyPr wrap="square" lIns="0" tIns="0" rIns="0" bIns="0" rtlCol="0"/>
            <a:lstStyle/>
            <a:p>
              <a:pPr>
                <a:defRPr/>
              </a:pPr>
              <a:endParaRPr/>
            </a:p>
          </p:txBody>
        </p:sp>
      </p:grpSp>
      <p:sp>
        <p:nvSpPr>
          <p:cNvPr id="46" name="object 46"/>
          <p:cNvSpPr txBox="1"/>
          <p:nvPr/>
        </p:nvSpPr>
        <p:spPr bwMode="auto">
          <a:xfrm>
            <a:off x="5057647" y="2030983"/>
            <a:ext cx="830580" cy="177800"/>
          </a:xfrm>
          <a:prstGeom prst="rect">
            <a:avLst/>
          </a:prstGeom>
        </p:spPr>
        <p:txBody>
          <a:bodyPr vert="horz" wrap="square" lIns="0" tIns="12065" rIns="0" bIns="0" rtlCol="0">
            <a:spAutoFit/>
          </a:bodyPr>
          <a:lstStyle/>
          <a:p>
            <a:pPr marL="12700">
              <a:lnSpc>
                <a:spcPct val="100000"/>
              </a:lnSpc>
              <a:spcBef>
                <a:spcPts val="95"/>
              </a:spcBef>
              <a:defRPr/>
            </a:pPr>
            <a:r>
              <a:rPr sz="1000" i="1" spc="-30">
                <a:solidFill>
                  <a:srgbClr val="2E122D"/>
                </a:solidFill>
                <a:latin typeface="Arial"/>
                <a:cs typeface="Arial"/>
              </a:rPr>
              <a:t>Suivi</a:t>
            </a:r>
            <a:r>
              <a:rPr sz="1000" i="1" spc="-45">
                <a:solidFill>
                  <a:srgbClr val="2E122D"/>
                </a:solidFill>
                <a:latin typeface="Arial"/>
                <a:cs typeface="Arial"/>
              </a:rPr>
              <a:t> </a:t>
            </a:r>
            <a:r>
              <a:rPr sz="1000" i="1">
                <a:solidFill>
                  <a:srgbClr val="2E122D"/>
                </a:solidFill>
                <a:latin typeface="Arial"/>
                <a:cs typeface="Arial"/>
              </a:rPr>
              <a:t>+</a:t>
            </a:r>
            <a:r>
              <a:rPr sz="1000" i="1" spc="-35">
                <a:solidFill>
                  <a:srgbClr val="2E122D"/>
                </a:solidFill>
                <a:latin typeface="Arial"/>
                <a:cs typeface="Arial"/>
              </a:rPr>
              <a:t> </a:t>
            </a:r>
            <a:r>
              <a:rPr sz="1000" i="1" spc="-10">
                <a:solidFill>
                  <a:srgbClr val="2E122D"/>
                </a:solidFill>
                <a:latin typeface="Arial"/>
                <a:cs typeface="Arial"/>
              </a:rPr>
              <a:t>Actions</a:t>
            </a:r>
            <a:endParaRPr sz="1000">
              <a:latin typeface="Arial"/>
              <a:cs typeface="Arial"/>
            </a:endParaRPr>
          </a:p>
        </p:txBody>
      </p:sp>
      <p:sp>
        <p:nvSpPr>
          <p:cNvPr id="47" name="object 47"/>
          <p:cNvSpPr txBox="1"/>
          <p:nvPr/>
        </p:nvSpPr>
        <p:spPr bwMode="auto">
          <a:xfrm>
            <a:off x="5046979" y="3598290"/>
            <a:ext cx="830580" cy="177800"/>
          </a:xfrm>
          <a:prstGeom prst="rect">
            <a:avLst/>
          </a:prstGeom>
        </p:spPr>
        <p:txBody>
          <a:bodyPr vert="horz" wrap="square" lIns="0" tIns="12065" rIns="0" bIns="0" rtlCol="0">
            <a:spAutoFit/>
          </a:bodyPr>
          <a:lstStyle/>
          <a:p>
            <a:pPr marL="12700">
              <a:lnSpc>
                <a:spcPct val="100000"/>
              </a:lnSpc>
              <a:spcBef>
                <a:spcPts val="95"/>
              </a:spcBef>
              <a:defRPr/>
            </a:pPr>
            <a:r>
              <a:rPr sz="1000" i="1" spc="-30">
                <a:solidFill>
                  <a:srgbClr val="2E122D"/>
                </a:solidFill>
                <a:latin typeface="Arial"/>
                <a:cs typeface="Arial"/>
              </a:rPr>
              <a:t>Suivi</a:t>
            </a:r>
            <a:r>
              <a:rPr sz="1000" i="1" spc="-45">
                <a:solidFill>
                  <a:srgbClr val="2E122D"/>
                </a:solidFill>
                <a:latin typeface="Arial"/>
                <a:cs typeface="Arial"/>
              </a:rPr>
              <a:t> </a:t>
            </a:r>
            <a:r>
              <a:rPr sz="1000" i="1">
                <a:solidFill>
                  <a:srgbClr val="2E122D"/>
                </a:solidFill>
                <a:latin typeface="Arial"/>
                <a:cs typeface="Arial"/>
              </a:rPr>
              <a:t>+</a:t>
            </a:r>
            <a:r>
              <a:rPr sz="1000" i="1" spc="-35">
                <a:solidFill>
                  <a:srgbClr val="2E122D"/>
                </a:solidFill>
                <a:latin typeface="Arial"/>
                <a:cs typeface="Arial"/>
              </a:rPr>
              <a:t> </a:t>
            </a:r>
            <a:r>
              <a:rPr sz="1000" i="1" spc="-10">
                <a:solidFill>
                  <a:srgbClr val="2E122D"/>
                </a:solidFill>
                <a:latin typeface="Arial"/>
                <a:cs typeface="Arial"/>
              </a:rPr>
              <a:t>Actions</a:t>
            </a:r>
            <a:endParaRPr sz="1000">
              <a:latin typeface="Arial"/>
              <a:cs typeface="Arial"/>
            </a:endParaRPr>
          </a:p>
        </p:txBody>
      </p:sp>
      <p:sp>
        <p:nvSpPr>
          <p:cNvPr id="48" name="object 48"/>
          <p:cNvSpPr txBox="1"/>
          <p:nvPr/>
        </p:nvSpPr>
        <p:spPr bwMode="auto">
          <a:xfrm>
            <a:off x="406095" y="2774061"/>
            <a:ext cx="2367280" cy="626745"/>
          </a:xfrm>
          <a:prstGeom prst="rect">
            <a:avLst/>
          </a:prstGeom>
        </p:spPr>
        <p:txBody>
          <a:bodyPr vert="horz" wrap="square" lIns="0" tIns="12065" rIns="0" bIns="0" rtlCol="0">
            <a:spAutoFit/>
          </a:bodyPr>
          <a:lstStyle/>
          <a:p>
            <a:pPr marL="1549400">
              <a:lnSpc>
                <a:spcPct val="100000"/>
              </a:lnSpc>
              <a:spcBef>
                <a:spcPts val="95"/>
              </a:spcBef>
              <a:defRPr/>
            </a:pPr>
            <a:r>
              <a:rPr sz="1000" i="1" spc="-30">
                <a:solidFill>
                  <a:srgbClr val="2E122D"/>
                </a:solidFill>
                <a:latin typeface="Arial"/>
                <a:cs typeface="Arial"/>
              </a:rPr>
              <a:t>Suivi</a:t>
            </a:r>
            <a:r>
              <a:rPr sz="1000" i="1" spc="-45">
                <a:solidFill>
                  <a:srgbClr val="2E122D"/>
                </a:solidFill>
                <a:latin typeface="Arial"/>
                <a:cs typeface="Arial"/>
              </a:rPr>
              <a:t> </a:t>
            </a:r>
            <a:r>
              <a:rPr sz="1000" i="1">
                <a:solidFill>
                  <a:srgbClr val="2E122D"/>
                </a:solidFill>
                <a:latin typeface="Arial"/>
                <a:cs typeface="Arial"/>
              </a:rPr>
              <a:t>+</a:t>
            </a:r>
            <a:r>
              <a:rPr sz="1000" i="1" spc="-35">
                <a:solidFill>
                  <a:srgbClr val="2E122D"/>
                </a:solidFill>
                <a:latin typeface="Arial"/>
                <a:cs typeface="Arial"/>
              </a:rPr>
              <a:t> </a:t>
            </a:r>
            <a:r>
              <a:rPr sz="1000" i="1" spc="-10">
                <a:solidFill>
                  <a:srgbClr val="2E122D"/>
                </a:solidFill>
                <a:latin typeface="Arial"/>
                <a:cs typeface="Arial"/>
              </a:rPr>
              <a:t>Actions</a:t>
            </a:r>
            <a:endParaRPr sz="1000">
              <a:latin typeface="Arial"/>
              <a:cs typeface="Arial"/>
            </a:endParaRPr>
          </a:p>
          <a:p>
            <a:pPr marL="425450" marR="965835" indent="-413384">
              <a:lnSpc>
                <a:spcPct val="100000"/>
              </a:lnSpc>
              <a:spcBef>
                <a:spcPts val="893"/>
              </a:spcBef>
              <a:defRPr/>
            </a:pPr>
            <a:r>
              <a:rPr sz="1100">
                <a:solidFill>
                  <a:srgbClr val="2E122D"/>
                </a:solidFill>
                <a:latin typeface="Tahoma"/>
                <a:cs typeface="Tahoma"/>
              </a:rPr>
              <a:t>Usager</a:t>
            </a:r>
            <a:r>
              <a:rPr sz="1100" spc="-95">
                <a:solidFill>
                  <a:srgbClr val="2E122D"/>
                </a:solidFill>
                <a:latin typeface="Tahoma"/>
                <a:cs typeface="Tahoma"/>
              </a:rPr>
              <a:t> </a:t>
            </a:r>
            <a:r>
              <a:rPr sz="1100" spc="-10">
                <a:solidFill>
                  <a:srgbClr val="2E122D"/>
                </a:solidFill>
                <a:latin typeface="Tahoma"/>
                <a:cs typeface="Tahoma"/>
              </a:rPr>
              <a:t>en</a:t>
            </a:r>
            <a:r>
              <a:rPr sz="1100" spc="-85">
                <a:solidFill>
                  <a:srgbClr val="2E122D"/>
                </a:solidFill>
                <a:latin typeface="Tahoma"/>
                <a:cs typeface="Tahoma"/>
              </a:rPr>
              <a:t> </a:t>
            </a:r>
            <a:r>
              <a:rPr sz="1100">
                <a:solidFill>
                  <a:srgbClr val="2E122D"/>
                </a:solidFill>
                <a:latin typeface="Tahoma"/>
                <a:cs typeface="Tahoma"/>
              </a:rPr>
              <a:t>situation</a:t>
            </a:r>
            <a:r>
              <a:rPr sz="1100" spc="85">
                <a:solidFill>
                  <a:srgbClr val="2E122D"/>
                </a:solidFill>
                <a:latin typeface="Tahoma"/>
                <a:cs typeface="Tahoma"/>
              </a:rPr>
              <a:t> </a:t>
            </a:r>
            <a:r>
              <a:rPr sz="1100" spc="-25">
                <a:solidFill>
                  <a:srgbClr val="2E122D"/>
                </a:solidFill>
                <a:latin typeface="Tahoma"/>
                <a:cs typeface="Tahoma"/>
              </a:rPr>
              <a:t>de </a:t>
            </a:r>
            <a:r>
              <a:rPr sz="1100" spc="-10">
                <a:solidFill>
                  <a:srgbClr val="2E122D"/>
                </a:solidFill>
                <a:latin typeface="Tahoma"/>
                <a:cs typeface="Tahoma"/>
              </a:rPr>
              <a:t>handicap</a:t>
            </a:r>
            <a:endParaRPr sz="1100">
              <a:latin typeface="Tahoma"/>
              <a:cs typeface="Tahoma"/>
            </a:endParaRPr>
          </a:p>
        </p:txBody>
      </p:sp>
      <p:grpSp>
        <p:nvGrpSpPr>
          <p:cNvPr id="49" name="object 49"/>
          <p:cNvGrpSpPr/>
          <p:nvPr/>
        </p:nvGrpSpPr>
        <p:grpSpPr bwMode="auto">
          <a:xfrm>
            <a:off x="186049" y="762000"/>
            <a:ext cx="4039742" cy="5795485"/>
            <a:chOff x="165753" y="804672"/>
            <a:chExt cx="4039742" cy="5795485"/>
          </a:xfrm>
        </p:grpSpPr>
        <p:sp>
          <p:nvSpPr>
            <p:cNvPr id="55" name="object 55"/>
            <p:cNvSpPr/>
            <p:nvPr/>
          </p:nvSpPr>
          <p:spPr bwMode="auto">
            <a:xfrm>
              <a:off x="165753" y="2531749"/>
              <a:ext cx="4039742" cy="4068408"/>
            </a:xfrm>
            <a:custGeom>
              <a:avLst/>
              <a:gdLst/>
              <a:ahLst/>
              <a:cxnLst/>
              <a:rect l="l" t="t" r="r" b="b"/>
              <a:pathLst>
                <a:path w="4016375" h="4044315" extrusionOk="0">
                  <a:moveTo>
                    <a:pt x="53339" y="3709784"/>
                  </a:moveTo>
                  <a:lnTo>
                    <a:pt x="4015486" y="2217420"/>
                  </a:lnTo>
                </a:path>
                <a:path w="4016375" h="4044315" extrusionOk="0">
                  <a:moveTo>
                    <a:pt x="0" y="0"/>
                  </a:moveTo>
                  <a:lnTo>
                    <a:pt x="53060" y="3716832"/>
                  </a:lnTo>
                </a:path>
                <a:path w="4016375" h="4044315" extrusionOk="0">
                  <a:moveTo>
                    <a:pt x="27432" y="3717290"/>
                  </a:moveTo>
                  <a:lnTo>
                    <a:pt x="4015994" y="3159252"/>
                  </a:lnTo>
                </a:path>
                <a:path w="4016375" h="4044315" extrusionOk="0">
                  <a:moveTo>
                    <a:pt x="53339" y="3717036"/>
                  </a:moveTo>
                  <a:lnTo>
                    <a:pt x="4015486" y="4043692"/>
                  </a:lnTo>
                </a:path>
              </a:pathLst>
            </a:custGeom>
            <a:grpFill/>
            <a:ln w="57912">
              <a:solidFill>
                <a:schemeClr val="accent5">
                  <a:lumMod val="60000"/>
                  <a:lumOff val="40000"/>
                </a:schemeClr>
              </a:solidFill>
              <a:prstDash val="solid"/>
            </a:ln>
          </p:spPr>
          <p:txBody>
            <a:bodyPr wrap="square" lIns="0" tIns="0" rIns="0" bIns="0" rtlCol="0"/>
            <a:lstStyle/>
            <a:p>
              <a:pPr>
                <a:defRPr/>
              </a:pPr>
              <a:endParaRPr/>
            </a:p>
          </p:txBody>
        </p:sp>
        <p:pic>
          <p:nvPicPr>
            <p:cNvPr id="57" name="object 57"/>
            <p:cNvPicPr/>
            <p:nvPr/>
          </p:nvPicPr>
          <p:blipFill>
            <a:blip r:embed="rId16"/>
            <a:stretch/>
          </p:blipFill>
          <p:spPr bwMode="auto">
            <a:xfrm>
              <a:off x="1360932" y="804672"/>
              <a:ext cx="2478023" cy="1485900"/>
            </a:xfrm>
            <a:prstGeom prst="rect">
              <a:avLst/>
            </a:prstGeom>
          </p:spPr>
        </p:pic>
        <p:sp>
          <p:nvSpPr>
            <p:cNvPr id="58" name="object 58"/>
            <p:cNvSpPr/>
            <p:nvPr/>
          </p:nvSpPr>
          <p:spPr bwMode="auto">
            <a:xfrm>
              <a:off x="1403857" y="1090839"/>
              <a:ext cx="2185432" cy="1138645"/>
            </a:xfrm>
            <a:custGeom>
              <a:avLst/>
              <a:gdLst/>
              <a:ahLst/>
              <a:cxnLst/>
              <a:rect l="l" t="t" r="r" b="b"/>
              <a:pathLst>
                <a:path w="2139950" h="1158239" extrusionOk="0">
                  <a:moveTo>
                    <a:pt x="1980747" y="61894"/>
                  </a:moveTo>
                  <a:lnTo>
                    <a:pt x="0" y="1106931"/>
                  </a:lnTo>
                  <a:lnTo>
                    <a:pt x="26923" y="1158113"/>
                  </a:lnTo>
                  <a:lnTo>
                    <a:pt x="2007683" y="113069"/>
                  </a:lnTo>
                  <a:lnTo>
                    <a:pt x="2038041" y="64321"/>
                  </a:lnTo>
                  <a:lnTo>
                    <a:pt x="1980747" y="61894"/>
                  </a:lnTo>
                  <a:close/>
                </a:path>
                <a:path w="2139950" h="1158239" extrusionOk="0">
                  <a:moveTo>
                    <a:pt x="2138983" y="11937"/>
                  </a:moveTo>
                  <a:lnTo>
                    <a:pt x="2075433" y="11937"/>
                  </a:lnTo>
                  <a:lnTo>
                    <a:pt x="2102357" y="63118"/>
                  </a:lnTo>
                  <a:lnTo>
                    <a:pt x="2007683" y="113069"/>
                  </a:lnTo>
                  <a:lnTo>
                    <a:pt x="1957958" y="192912"/>
                  </a:lnTo>
                  <a:lnTo>
                    <a:pt x="1953906" y="203698"/>
                  </a:lnTo>
                  <a:lnTo>
                    <a:pt x="1954307" y="214804"/>
                  </a:lnTo>
                  <a:lnTo>
                    <a:pt x="1958851" y="224934"/>
                  </a:lnTo>
                  <a:lnTo>
                    <a:pt x="1967229" y="232790"/>
                  </a:lnTo>
                  <a:lnTo>
                    <a:pt x="1977997" y="236843"/>
                  </a:lnTo>
                  <a:lnTo>
                    <a:pt x="1989073" y="236442"/>
                  </a:lnTo>
                  <a:lnTo>
                    <a:pt x="1999198" y="231898"/>
                  </a:lnTo>
                  <a:lnTo>
                    <a:pt x="2007107" y="223519"/>
                  </a:lnTo>
                  <a:lnTo>
                    <a:pt x="2138983" y="11937"/>
                  </a:lnTo>
                  <a:close/>
                </a:path>
                <a:path w="2139950" h="1158239" extrusionOk="0">
                  <a:moveTo>
                    <a:pt x="2038041" y="64321"/>
                  </a:moveTo>
                  <a:lnTo>
                    <a:pt x="2007683" y="113069"/>
                  </a:lnTo>
                  <a:lnTo>
                    <a:pt x="2096099" y="66420"/>
                  </a:lnTo>
                  <a:lnTo>
                    <a:pt x="2087626" y="66420"/>
                  </a:lnTo>
                  <a:lnTo>
                    <a:pt x="2038041" y="64321"/>
                  </a:lnTo>
                  <a:close/>
                </a:path>
                <a:path w="2139950" h="1158239" extrusionOk="0">
                  <a:moveTo>
                    <a:pt x="2064257" y="22225"/>
                  </a:moveTo>
                  <a:lnTo>
                    <a:pt x="2038041" y="64321"/>
                  </a:lnTo>
                  <a:lnTo>
                    <a:pt x="2087626" y="66420"/>
                  </a:lnTo>
                  <a:lnTo>
                    <a:pt x="2064257" y="22225"/>
                  </a:lnTo>
                  <a:close/>
                </a:path>
                <a:path w="2139950" h="1158239" extrusionOk="0">
                  <a:moveTo>
                    <a:pt x="2080845" y="22225"/>
                  </a:moveTo>
                  <a:lnTo>
                    <a:pt x="2064257" y="22225"/>
                  </a:lnTo>
                  <a:lnTo>
                    <a:pt x="2087626" y="66420"/>
                  </a:lnTo>
                  <a:lnTo>
                    <a:pt x="2096099" y="66420"/>
                  </a:lnTo>
                  <a:lnTo>
                    <a:pt x="2102357" y="63118"/>
                  </a:lnTo>
                  <a:lnTo>
                    <a:pt x="2080845" y="22225"/>
                  </a:lnTo>
                  <a:close/>
                </a:path>
                <a:path w="2139950" h="1158239" extrusionOk="0">
                  <a:moveTo>
                    <a:pt x="2075433" y="11937"/>
                  </a:moveTo>
                  <a:lnTo>
                    <a:pt x="1980747" y="61894"/>
                  </a:lnTo>
                  <a:lnTo>
                    <a:pt x="2038041" y="64321"/>
                  </a:lnTo>
                  <a:lnTo>
                    <a:pt x="2064257" y="22225"/>
                  </a:lnTo>
                  <a:lnTo>
                    <a:pt x="2080845" y="22225"/>
                  </a:lnTo>
                  <a:lnTo>
                    <a:pt x="2075433" y="11937"/>
                  </a:lnTo>
                  <a:close/>
                </a:path>
                <a:path w="2139950" h="1158239" extrusionOk="0">
                  <a:moveTo>
                    <a:pt x="1889125" y="0"/>
                  </a:moveTo>
                  <a:lnTo>
                    <a:pt x="1877814" y="1825"/>
                  </a:lnTo>
                  <a:lnTo>
                    <a:pt x="1868360" y="7651"/>
                  </a:lnTo>
                  <a:lnTo>
                    <a:pt x="1861764" y="16573"/>
                  </a:lnTo>
                  <a:lnTo>
                    <a:pt x="1859026" y="27685"/>
                  </a:lnTo>
                  <a:lnTo>
                    <a:pt x="1860833" y="39070"/>
                  </a:lnTo>
                  <a:lnTo>
                    <a:pt x="1866630" y="48561"/>
                  </a:lnTo>
                  <a:lnTo>
                    <a:pt x="1875545" y="55171"/>
                  </a:lnTo>
                  <a:lnTo>
                    <a:pt x="1886712" y="57912"/>
                  </a:lnTo>
                  <a:lnTo>
                    <a:pt x="1980747" y="61894"/>
                  </a:lnTo>
                  <a:lnTo>
                    <a:pt x="2075433" y="11937"/>
                  </a:lnTo>
                  <a:lnTo>
                    <a:pt x="2138983" y="11937"/>
                  </a:lnTo>
                  <a:lnTo>
                    <a:pt x="2139695" y="10794"/>
                  </a:lnTo>
                  <a:lnTo>
                    <a:pt x="1889125" y="0"/>
                  </a:lnTo>
                  <a:close/>
                </a:path>
              </a:pathLst>
            </a:custGeom>
            <a:solidFill>
              <a:srgbClr val="E40046"/>
            </a:solidFill>
          </p:spPr>
          <p:txBody>
            <a:bodyPr wrap="square" lIns="0" tIns="0" rIns="0" bIns="0" rtlCol="0"/>
            <a:lstStyle/>
            <a:p>
              <a:pPr>
                <a:defRPr/>
              </a:pPr>
              <a:endParaRPr/>
            </a:p>
          </p:txBody>
        </p:sp>
        <p:pic>
          <p:nvPicPr>
            <p:cNvPr id="60" name="object 60"/>
            <p:cNvPicPr/>
            <p:nvPr/>
          </p:nvPicPr>
          <p:blipFill>
            <a:blip r:embed="rId17"/>
            <a:stretch/>
          </p:blipFill>
          <p:spPr bwMode="auto">
            <a:xfrm>
              <a:off x="2088242" y="1242409"/>
              <a:ext cx="291084" cy="357056"/>
            </a:xfrm>
            <a:prstGeom prst="rect">
              <a:avLst/>
            </a:prstGeom>
          </p:spPr>
        </p:pic>
      </p:grpSp>
      <p:sp>
        <p:nvSpPr>
          <p:cNvPr id="61" name="object 61"/>
          <p:cNvSpPr txBox="1"/>
          <p:nvPr/>
        </p:nvSpPr>
        <p:spPr bwMode="auto">
          <a:xfrm>
            <a:off x="1511663" y="1209600"/>
            <a:ext cx="536591" cy="395621"/>
          </a:xfrm>
          <a:prstGeom prst="rect">
            <a:avLst/>
          </a:prstGeom>
        </p:spPr>
        <p:txBody>
          <a:bodyPr vert="horz" wrap="square" lIns="0" tIns="13335" rIns="0" bIns="0" rtlCol="0">
            <a:spAutoFit/>
          </a:bodyPr>
          <a:lstStyle/>
          <a:p>
            <a:pPr marL="12700">
              <a:lnSpc>
                <a:spcPct val="100000"/>
              </a:lnSpc>
              <a:spcBef>
                <a:spcPts val="105"/>
              </a:spcBef>
              <a:defRPr/>
            </a:pPr>
            <a:r>
              <a:rPr lang="fr-FR" sz="800" i="1" spc="-10">
                <a:solidFill>
                  <a:srgbClr val="5E255D"/>
                </a:solidFill>
                <a:latin typeface="Arial"/>
                <a:cs typeface="Arial"/>
              </a:rPr>
              <a:t>F</a:t>
            </a:r>
            <a:r>
              <a:rPr sz="800" i="1" spc="-10">
                <a:solidFill>
                  <a:srgbClr val="5E255D"/>
                </a:solidFill>
                <a:latin typeface="Arial"/>
                <a:cs typeface="Arial"/>
              </a:rPr>
              <a:t>ormulaire</a:t>
            </a:r>
            <a:endParaRPr lang="fr-FR" sz="800" i="1" spc="-10">
              <a:solidFill>
                <a:srgbClr val="5E255D"/>
              </a:solidFill>
              <a:latin typeface="Arial"/>
              <a:cs typeface="Arial"/>
            </a:endParaRPr>
          </a:p>
          <a:p>
            <a:pPr marL="12700">
              <a:lnSpc>
                <a:spcPct val="100000"/>
              </a:lnSpc>
              <a:spcBef>
                <a:spcPts val="105"/>
              </a:spcBef>
              <a:defRPr/>
            </a:pPr>
            <a:r>
              <a:rPr lang="fr-FR" sz="800" i="1" spc="-10">
                <a:solidFill>
                  <a:srgbClr val="5E255D"/>
                </a:solidFill>
                <a:latin typeface="Arial"/>
                <a:cs typeface="Arial"/>
              </a:rPr>
              <a:t>Certificat médical</a:t>
            </a:r>
            <a:endParaRPr sz="800">
              <a:latin typeface="Arial"/>
              <a:cs typeface="Arial"/>
            </a:endParaRPr>
          </a:p>
        </p:txBody>
      </p:sp>
      <p:sp>
        <p:nvSpPr>
          <p:cNvPr id="64" name="object 64"/>
          <p:cNvSpPr/>
          <p:nvPr/>
        </p:nvSpPr>
        <p:spPr bwMode="auto">
          <a:xfrm>
            <a:off x="1565085" y="1572894"/>
            <a:ext cx="2044501" cy="1071245"/>
          </a:xfrm>
          <a:custGeom>
            <a:avLst/>
            <a:gdLst/>
            <a:ahLst/>
            <a:cxnLst/>
            <a:rect l="l" t="t" r="r" b="b"/>
            <a:pathLst>
              <a:path w="2044064" h="1071245" extrusionOk="0">
                <a:moveTo>
                  <a:pt x="165306" y="832562"/>
                </a:moveTo>
                <a:lnTo>
                  <a:pt x="154209" y="832786"/>
                </a:lnTo>
                <a:lnTo>
                  <a:pt x="144017" y="837178"/>
                </a:lnTo>
                <a:lnTo>
                  <a:pt x="136016" y="845438"/>
                </a:lnTo>
                <a:lnTo>
                  <a:pt x="0" y="1056131"/>
                </a:lnTo>
                <a:lnTo>
                  <a:pt x="250316" y="1070737"/>
                </a:lnTo>
                <a:lnTo>
                  <a:pt x="261725" y="1069115"/>
                </a:lnTo>
                <a:lnTo>
                  <a:pt x="271287" y="1063482"/>
                </a:lnTo>
                <a:lnTo>
                  <a:pt x="277101" y="1055877"/>
                </a:lnTo>
                <a:lnTo>
                  <a:pt x="64389" y="1055877"/>
                </a:lnTo>
                <a:lnTo>
                  <a:pt x="38100" y="1004315"/>
                </a:lnTo>
                <a:lnTo>
                  <a:pt x="133597" y="955865"/>
                </a:lnTo>
                <a:lnTo>
                  <a:pt x="184658" y="876807"/>
                </a:lnTo>
                <a:lnTo>
                  <a:pt x="188845" y="866092"/>
                </a:lnTo>
                <a:lnTo>
                  <a:pt x="188626" y="854995"/>
                </a:lnTo>
                <a:lnTo>
                  <a:pt x="184265" y="844803"/>
                </a:lnTo>
                <a:lnTo>
                  <a:pt x="176022" y="836802"/>
                </a:lnTo>
                <a:lnTo>
                  <a:pt x="165306" y="832562"/>
                </a:lnTo>
                <a:close/>
              </a:path>
              <a:path w="2044064" h="1071245" extrusionOk="0">
                <a:moveTo>
                  <a:pt x="133597" y="955865"/>
                </a:moveTo>
                <a:lnTo>
                  <a:pt x="38100" y="1004315"/>
                </a:lnTo>
                <a:lnTo>
                  <a:pt x="64389" y="1055877"/>
                </a:lnTo>
                <a:lnTo>
                  <a:pt x="84413" y="1045717"/>
                </a:lnTo>
                <a:lnTo>
                  <a:pt x="75565" y="1045717"/>
                </a:lnTo>
                <a:lnTo>
                  <a:pt x="52959" y="1001140"/>
                </a:lnTo>
                <a:lnTo>
                  <a:pt x="104355" y="1001140"/>
                </a:lnTo>
                <a:lnTo>
                  <a:pt x="133597" y="955865"/>
                </a:lnTo>
                <a:close/>
              </a:path>
              <a:path w="2044064" h="1071245" extrusionOk="0">
                <a:moveTo>
                  <a:pt x="159875" y="1007430"/>
                </a:moveTo>
                <a:lnTo>
                  <a:pt x="64389" y="1055877"/>
                </a:lnTo>
                <a:lnTo>
                  <a:pt x="277101" y="1055877"/>
                </a:lnTo>
                <a:lnTo>
                  <a:pt x="278016" y="1054681"/>
                </a:lnTo>
                <a:lnTo>
                  <a:pt x="280923" y="1043558"/>
                </a:lnTo>
                <a:lnTo>
                  <a:pt x="279356" y="1032150"/>
                </a:lnTo>
                <a:lnTo>
                  <a:pt x="273716" y="1022588"/>
                </a:lnTo>
                <a:lnTo>
                  <a:pt x="264886" y="1015859"/>
                </a:lnTo>
                <a:lnTo>
                  <a:pt x="253746" y="1012951"/>
                </a:lnTo>
                <a:lnTo>
                  <a:pt x="159875" y="1007430"/>
                </a:lnTo>
                <a:close/>
              </a:path>
              <a:path w="2044064" h="1071245" extrusionOk="0">
                <a:moveTo>
                  <a:pt x="52959" y="1001140"/>
                </a:moveTo>
                <a:lnTo>
                  <a:pt x="75565" y="1045717"/>
                </a:lnTo>
                <a:lnTo>
                  <a:pt x="102474" y="1004053"/>
                </a:lnTo>
                <a:lnTo>
                  <a:pt x="52959" y="1001140"/>
                </a:lnTo>
                <a:close/>
              </a:path>
              <a:path w="2044064" h="1071245" extrusionOk="0">
                <a:moveTo>
                  <a:pt x="102474" y="1004053"/>
                </a:moveTo>
                <a:lnTo>
                  <a:pt x="75565" y="1045717"/>
                </a:lnTo>
                <a:lnTo>
                  <a:pt x="84413" y="1045717"/>
                </a:lnTo>
                <a:lnTo>
                  <a:pt x="159875" y="1007430"/>
                </a:lnTo>
                <a:lnTo>
                  <a:pt x="102474" y="1004053"/>
                </a:lnTo>
                <a:close/>
              </a:path>
              <a:path w="2044064" h="1071245" extrusionOk="0">
                <a:moveTo>
                  <a:pt x="2017649" y="0"/>
                </a:moveTo>
                <a:lnTo>
                  <a:pt x="133597" y="955865"/>
                </a:lnTo>
                <a:lnTo>
                  <a:pt x="102474" y="1004053"/>
                </a:lnTo>
                <a:lnTo>
                  <a:pt x="159875" y="1007430"/>
                </a:lnTo>
                <a:lnTo>
                  <a:pt x="2043811" y="51562"/>
                </a:lnTo>
                <a:lnTo>
                  <a:pt x="2017649" y="0"/>
                </a:lnTo>
                <a:close/>
              </a:path>
              <a:path w="2044064" h="1071245" extrusionOk="0">
                <a:moveTo>
                  <a:pt x="104355" y="1001140"/>
                </a:moveTo>
                <a:lnTo>
                  <a:pt x="52959" y="1001140"/>
                </a:lnTo>
                <a:lnTo>
                  <a:pt x="102474" y="1004053"/>
                </a:lnTo>
                <a:lnTo>
                  <a:pt x="104355" y="1001140"/>
                </a:lnTo>
                <a:close/>
              </a:path>
            </a:pathLst>
          </a:custGeom>
          <a:solidFill>
            <a:srgbClr val="E40046"/>
          </a:solidFill>
        </p:spPr>
        <p:txBody>
          <a:bodyPr wrap="square" lIns="0" tIns="0" rIns="0" bIns="0" rtlCol="0"/>
          <a:lstStyle/>
          <a:p>
            <a:pPr>
              <a:defRPr/>
            </a:pPr>
            <a:endParaRPr/>
          </a:p>
        </p:txBody>
      </p:sp>
      <p:sp>
        <p:nvSpPr>
          <p:cNvPr id="65" name="object 65"/>
          <p:cNvSpPr txBox="1"/>
          <p:nvPr/>
        </p:nvSpPr>
        <p:spPr bwMode="auto">
          <a:xfrm>
            <a:off x="2273935" y="2306193"/>
            <a:ext cx="495300" cy="147955"/>
          </a:xfrm>
          <a:prstGeom prst="rect">
            <a:avLst/>
          </a:prstGeom>
        </p:spPr>
        <p:txBody>
          <a:bodyPr vert="horz" wrap="square" lIns="0" tIns="13335" rIns="0" bIns="0" rtlCol="0">
            <a:spAutoFit/>
          </a:bodyPr>
          <a:lstStyle/>
          <a:p>
            <a:pPr marL="12700">
              <a:lnSpc>
                <a:spcPct val="100000"/>
              </a:lnSpc>
              <a:spcBef>
                <a:spcPts val="105"/>
              </a:spcBef>
              <a:defRPr/>
            </a:pPr>
            <a:r>
              <a:rPr sz="800" i="1" spc="-10">
                <a:solidFill>
                  <a:srgbClr val="5E255D"/>
                </a:solidFill>
                <a:latin typeface="Arial"/>
                <a:cs typeface="Arial"/>
              </a:rPr>
              <a:t>notification</a:t>
            </a:r>
            <a:endParaRPr sz="800">
              <a:latin typeface="Arial"/>
              <a:cs typeface="Arial"/>
            </a:endParaRPr>
          </a:p>
        </p:txBody>
      </p:sp>
      <p:sp>
        <p:nvSpPr>
          <p:cNvPr id="84" name="Rectangle 83"/>
          <p:cNvSpPr/>
          <p:nvPr/>
        </p:nvSpPr>
        <p:spPr bwMode="auto">
          <a:xfrm>
            <a:off x="100265" y="342020"/>
            <a:ext cx="944499" cy="766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5" name="object 2"/>
          <p:cNvSpPr txBox="1">
            <a:spLocks noGrp="1"/>
          </p:cNvSpPr>
          <p:nvPr>
            <p:ph type="title"/>
          </p:nvPr>
        </p:nvSpPr>
        <p:spPr bwMode="auto">
          <a:xfrm>
            <a:off x="731646" y="203006"/>
            <a:ext cx="8238503" cy="435312"/>
          </a:xfrm>
          <a:prstGeom prst="rect">
            <a:avLst/>
          </a:prstGeom>
        </p:spPr>
        <p:txBody>
          <a:bodyPr vert="horz" wrap="square" lIns="0" tIns="63500" rIns="0" bIns="0" rtlCol="0">
            <a:spAutoFit/>
          </a:bodyPr>
          <a:lstStyle/>
          <a:p>
            <a:pPr marL="12700" marR="5080">
              <a:lnSpc>
                <a:spcPts val="3130"/>
              </a:lnSpc>
              <a:spcBef>
                <a:spcPts val="500"/>
              </a:spcBef>
              <a:defRPr/>
            </a:pPr>
            <a:r>
              <a:rPr sz="2500">
                <a:solidFill>
                  <a:schemeClr val="accent4">
                    <a:lumMod val="60000"/>
                    <a:lumOff val="40000"/>
                  </a:schemeClr>
                </a:solidFill>
              </a:rPr>
              <a:t>Périmètre</a:t>
            </a:r>
            <a:r>
              <a:rPr sz="2500" spc="-60">
                <a:solidFill>
                  <a:schemeClr val="accent4">
                    <a:lumMod val="60000"/>
                    <a:lumOff val="40000"/>
                  </a:schemeClr>
                </a:solidFill>
              </a:rPr>
              <a:t> </a:t>
            </a:r>
            <a:r>
              <a:rPr sz="2500">
                <a:solidFill>
                  <a:schemeClr val="accent4">
                    <a:lumMod val="60000"/>
                    <a:lumOff val="40000"/>
                  </a:schemeClr>
                </a:solidFill>
              </a:rPr>
              <a:t>fonctionnel</a:t>
            </a:r>
            <a:r>
              <a:rPr sz="2500" spc="-70">
                <a:solidFill>
                  <a:schemeClr val="accent4">
                    <a:lumMod val="60000"/>
                    <a:lumOff val="40000"/>
                  </a:schemeClr>
                </a:solidFill>
              </a:rPr>
              <a:t> </a:t>
            </a:r>
            <a:r>
              <a:rPr sz="2500">
                <a:solidFill>
                  <a:schemeClr val="accent4">
                    <a:lumMod val="60000"/>
                    <a:lumOff val="40000"/>
                  </a:schemeClr>
                </a:solidFill>
              </a:rPr>
              <a:t>et</a:t>
            </a:r>
            <a:r>
              <a:rPr sz="2500" spc="-45">
                <a:solidFill>
                  <a:schemeClr val="accent4">
                    <a:lumMod val="60000"/>
                    <a:lumOff val="40000"/>
                  </a:schemeClr>
                </a:solidFill>
              </a:rPr>
              <a:t> </a:t>
            </a:r>
            <a:r>
              <a:rPr sz="2500">
                <a:solidFill>
                  <a:schemeClr val="accent4">
                    <a:lumMod val="60000"/>
                    <a:lumOff val="40000"/>
                  </a:schemeClr>
                </a:solidFill>
              </a:rPr>
              <a:t>principes</a:t>
            </a:r>
            <a:r>
              <a:rPr sz="2500" spc="-70">
                <a:solidFill>
                  <a:schemeClr val="accent4">
                    <a:lumMod val="60000"/>
                    <a:lumOff val="40000"/>
                  </a:schemeClr>
                </a:solidFill>
              </a:rPr>
              <a:t> </a:t>
            </a:r>
            <a:r>
              <a:rPr sz="2500" spc="-25">
                <a:solidFill>
                  <a:schemeClr val="accent4">
                    <a:lumMod val="60000"/>
                    <a:lumOff val="40000"/>
                  </a:schemeClr>
                </a:solidFill>
              </a:rPr>
              <a:t>de </a:t>
            </a:r>
            <a:r>
              <a:rPr sz="2500" spc="-10">
                <a:solidFill>
                  <a:schemeClr val="accent4">
                    <a:lumMod val="60000"/>
                    <a:lumOff val="40000"/>
                  </a:schemeClr>
                </a:solidFill>
              </a:rPr>
              <a:t>fonctionnement</a:t>
            </a:r>
            <a:endParaRPr sz="2500">
              <a:solidFill>
                <a:schemeClr val="accent4">
                  <a:lumMod val="60000"/>
                  <a:lumOff val="40000"/>
                </a:schemeClr>
              </a:solidFill>
            </a:endParaRPr>
          </a:p>
        </p:txBody>
      </p:sp>
      <p:pic>
        <p:nvPicPr>
          <p:cNvPr id="86" name="object 8"/>
          <p:cNvPicPr/>
          <p:nvPr/>
        </p:nvPicPr>
        <p:blipFill>
          <a:blip r:embed="rId18">
            <a:lum bright="70000" contrast="-70000"/>
          </a:blip>
          <a:stretch/>
        </p:blipFill>
        <p:spPr bwMode="auto">
          <a:xfrm>
            <a:off x="73178" y="244227"/>
            <a:ext cx="555534" cy="578070"/>
          </a:xfrm>
          <a:prstGeom prst="rect">
            <a:avLst/>
          </a:prstGeom>
        </p:spPr>
      </p:pic>
      <p:sp>
        <p:nvSpPr>
          <p:cNvPr id="87" name="Rectangle 86"/>
          <p:cNvSpPr/>
          <p:nvPr/>
        </p:nvSpPr>
        <p:spPr bwMode="auto">
          <a:xfrm>
            <a:off x="8160246" y="147556"/>
            <a:ext cx="949117" cy="1155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8" name="object 13"/>
          <p:cNvSpPr txBox="1">
            <a:spLocks noGrp="1"/>
          </p:cNvSpPr>
          <p:nvPr>
            <p:ph type="sldNum" sz="quarter" idx="7"/>
          </p:nvPr>
        </p:nvSpPr>
        <p:spPr bwMode="auto">
          <a:xfrm>
            <a:off x="8649589" y="6389942"/>
            <a:ext cx="343027" cy="281304"/>
          </a:xfrm>
          <a:prstGeom prst="rect">
            <a:avLst/>
          </a:prstGeom>
        </p:spPr>
        <p:txBody>
          <a:bodyPr vert="horz" wrap="square" lIns="0" tIns="0" rIns="0" bIns="0" rtlCol="0">
            <a:spAutoFit/>
          </a:bodyPr>
          <a:lstStyle/>
          <a:p>
            <a:pPr marL="164465">
              <a:lnSpc>
                <a:spcPts val="2090"/>
              </a:lnSpc>
              <a:defRPr/>
            </a:pPr>
            <a:fld id="{81D60167-4931-47E6-BA6A-407CBD079E47}" type="slidenum">
              <a:rPr spc="-50"/>
              <a:t>6</a:t>
            </a:fld>
            <a:endParaRPr spc="-50"/>
          </a:p>
        </p:txBody>
      </p:sp>
      <p:cxnSp>
        <p:nvCxnSpPr>
          <p:cNvPr id="83" name="Connecteur droit avec flèche 82"/>
          <p:cNvCxnSpPr>
            <a:cxnSpLocks/>
          </p:cNvCxnSpPr>
          <p:nvPr/>
        </p:nvCxnSpPr>
        <p:spPr bwMode="auto">
          <a:xfrm flipV="1">
            <a:off x="176465" y="2489077"/>
            <a:ext cx="653640" cy="1"/>
          </a:xfrm>
          <a:prstGeom prst="straightConnector1">
            <a:avLst/>
          </a:prstGeom>
          <a:ln w="57912">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1" name="object 12"/>
          <p:cNvPicPr/>
          <p:nvPr/>
        </p:nvPicPr>
        <p:blipFill>
          <a:blip r:embed="rId19"/>
          <a:stretch/>
        </p:blipFill>
        <p:spPr bwMode="auto">
          <a:xfrm>
            <a:off x="6697146" y="4578814"/>
            <a:ext cx="1467611" cy="1380763"/>
          </a:xfrm>
          <a:prstGeom prst="rect">
            <a:avLst/>
          </a:prstGeom>
        </p:spPr>
      </p:pic>
      <p:sp>
        <p:nvSpPr>
          <p:cNvPr id="59" name="Bulle ronde 58"/>
          <p:cNvSpPr/>
          <p:nvPr/>
        </p:nvSpPr>
        <p:spPr bwMode="auto">
          <a:xfrm rot="4775589">
            <a:off x="6732889" y="4348844"/>
            <a:ext cx="1702278" cy="1961084"/>
          </a:xfrm>
          <a:prstGeom prst="wedgeEllipseCallout">
            <a:avLst>
              <a:gd name="adj1" fmla="val -15154"/>
              <a:gd name="adj2" fmla="val 85043"/>
            </a:avLst>
          </a:prstGeom>
          <a:noFill/>
          <a:ln>
            <a:solidFill>
              <a:srgbClr val="E4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2514600" y="2806303"/>
            <a:ext cx="6324600" cy="1077218"/>
          </a:xfrm>
          <a:prstGeom prst="rect">
            <a:avLst/>
          </a:prstGeom>
          <a:noFill/>
        </p:spPr>
        <p:txBody>
          <a:bodyPr wrap="square" rtlCol="0">
            <a:spAutoFit/>
          </a:bodyPr>
          <a:lstStyle/>
          <a:p>
            <a:pPr lvl="3">
              <a:defRPr/>
            </a:pPr>
            <a:r>
              <a:rPr lang="fr-FR" sz="3200">
                <a:solidFill>
                  <a:schemeClr val="accent1">
                    <a:lumMod val="75000"/>
                  </a:schemeClr>
                </a:solidFill>
              </a:rPr>
              <a:t>LE DUA, </a:t>
            </a:r>
            <a:endParaRPr/>
          </a:p>
          <a:p>
            <a:pPr lvl="3">
              <a:defRPr/>
            </a:pPr>
            <a:r>
              <a:rPr lang="fr-FR" sz="3200">
                <a:solidFill>
                  <a:schemeClr val="accent1">
                    <a:lumMod val="75000"/>
                  </a:schemeClr>
                </a:solidFill>
              </a:rPr>
              <a:t>QU’EST-CE QUE C’EST? </a:t>
            </a:r>
            <a:endParaRPr/>
          </a:p>
        </p:txBody>
      </p:sp>
      <p:sp>
        <p:nvSpPr>
          <p:cNvPr id="6" name="Rectangle 5"/>
          <p:cNvSpPr/>
          <p:nvPr/>
        </p:nvSpPr>
        <p:spPr bwMode="auto">
          <a:xfrm>
            <a:off x="76200" y="381000"/>
            <a:ext cx="762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p:nvPicPr>
        <p:blipFill>
          <a:blip r:embed="rId3">
            <a:duotone>
              <a:schemeClr val="accent5">
                <a:shade val="45000"/>
                <a:satMod val="135000"/>
              </a:schemeClr>
              <a:prstClr val="white"/>
            </a:duotone>
          </a:blip>
          <a:stretch/>
        </p:blipFill>
        <p:spPr bwMode="auto">
          <a:xfrm>
            <a:off x="381000" y="2590800"/>
            <a:ext cx="1552845" cy="1552845"/>
          </a:xfrm>
          <a:prstGeom prst="rect">
            <a:avLst/>
          </a:prstGeom>
        </p:spPr>
      </p:pic>
      <p:sp>
        <p:nvSpPr>
          <p:cNvPr id="8" name="object 13"/>
          <p:cNvSpPr txBox="1">
            <a:spLocks noGrp="1"/>
          </p:cNvSpPr>
          <p:nvPr>
            <p:ph type="sldNum" sz="quarter" idx="7"/>
          </p:nvPr>
        </p:nvSpPr>
        <p:spPr bwMode="auto">
          <a:xfrm>
            <a:off x="8649589" y="6389942"/>
            <a:ext cx="343027" cy="281304"/>
          </a:xfrm>
          <a:prstGeom prst="rect">
            <a:avLst/>
          </a:prstGeom>
        </p:spPr>
        <p:txBody>
          <a:bodyPr vert="horz" wrap="square" lIns="0" tIns="0" rIns="0" bIns="0" rtlCol="0">
            <a:spAutoFit/>
          </a:bodyPr>
          <a:lstStyle/>
          <a:p>
            <a:pPr marL="164465">
              <a:lnSpc>
                <a:spcPts val="2090"/>
              </a:lnSpc>
              <a:defRPr/>
            </a:pPr>
            <a:fld id="{81D60167-4931-47E6-BA6A-407CBD079E47}" type="slidenum">
              <a:rPr spc="-50"/>
              <a:t>7</a:t>
            </a:fld>
            <a:endParaRPr spc="-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6477000" y="6324600"/>
            <a:ext cx="2057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p:nvPr>
        </p:nvSpPr>
        <p:spPr bwMode="auto">
          <a:xfrm>
            <a:off x="990600" y="446153"/>
            <a:ext cx="7493609" cy="446276"/>
          </a:xfrm>
        </p:spPr>
        <p:txBody>
          <a:bodyPr/>
          <a:lstStyle/>
          <a:p>
            <a:pPr>
              <a:defRPr/>
            </a:pPr>
            <a:r>
              <a:rPr lang="fr-FR">
                <a:solidFill>
                  <a:schemeClr val="accent4">
                    <a:lumMod val="40000"/>
                    <a:lumOff val="60000"/>
                  </a:schemeClr>
                </a:solidFill>
              </a:rPr>
              <a:t>Qu’est ce que le DUA?</a:t>
            </a:r>
            <a:endParaRPr/>
          </a:p>
        </p:txBody>
      </p:sp>
      <p:sp>
        <p:nvSpPr>
          <p:cNvPr id="3" name="Espace réservé du texte 2"/>
          <p:cNvSpPr>
            <a:spLocks noGrp="1"/>
          </p:cNvSpPr>
          <p:nvPr>
            <p:ph type="body" idx="1"/>
          </p:nvPr>
        </p:nvSpPr>
        <p:spPr bwMode="auto">
          <a:xfrm>
            <a:off x="228600" y="873428"/>
            <a:ext cx="8839200" cy="5447645"/>
          </a:xfrm>
          <a:prstGeom prst="rect">
            <a:avLst/>
          </a:prstGeom>
          <a:noFill/>
        </p:spPr>
        <p:txBody>
          <a:bodyPr/>
          <a:lstStyle/>
          <a:p>
            <a:pPr lvl="2">
              <a:lnSpc>
                <a:spcPct val="150000"/>
              </a:lnSpc>
              <a:defRPr/>
            </a:pPr>
            <a:endParaRPr lang="fr-FR" sz="1400" spc="-5">
              <a:solidFill>
                <a:schemeClr val="accent4">
                  <a:lumMod val="75000"/>
                </a:schemeClr>
              </a:solidFill>
            </a:endParaRPr>
          </a:p>
          <a:p>
            <a:pPr lvl="2">
              <a:lnSpc>
                <a:spcPct val="150000"/>
              </a:lnSpc>
              <a:defRPr/>
            </a:pPr>
            <a:r>
              <a:rPr lang="fr-FR" sz="1600" u="none" spc="-5">
                <a:solidFill>
                  <a:schemeClr val="accent1">
                    <a:lumMod val="75000"/>
                  </a:schemeClr>
                </a:solidFill>
                <a:latin typeface="Arial MT"/>
              </a:rPr>
              <a:t>Le </a:t>
            </a:r>
            <a:r>
              <a:rPr lang="fr-FR" sz="1600" b="1" u="none" spc="-5">
                <a:solidFill>
                  <a:srgbClr val="00B0F0"/>
                </a:solidFill>
                <a:latin typeface="Arial MT"/>
              </a:rPr>
              <a:t>D</a:t>
            </a:r>
            <a:r>
              <a:rPr lang="fr-FR" sz="1600" u="none" spc="-5">
                <a:solidFill>
                  <a:schemeClr val="accent1">
                    <a:lumMod val="75000"/>
                  </a:schemeClr>
                </a:solidFill>
                <a:latin typeface="Arial MT"/>
              </a:rPr>
              <a:t>ossier </a:t>
            </a:r>
            <a:r>
              <a:rPr lang="fr-FR" sz="1600" b="1" u="none" spc="-5">
                <a:solidFill>
                  <a:srgbClr val="00B0F0"/>
                </a:solidFill>
                <a:latin typeface="Arial MT"/>
              </a:rPr>
              <a:t>U</a:t>
            </a:r>
            <a:r>
              <a:rPr lang="fr-FR" sz="1600" u="none" spc="-5">
                <a:solidFill>
                  <a:schemeClr val="accent1">
                    <a:lumMod val="75000"/>
                  </a:schemeClr>
                </a:solidFill>
                <a:latin typeface="Arial MT"/>
              </a:rPr>
              <a:t>nique d’</a:t>
            </a:r>
            <a:r>
              <a:rPr lang="fr-FR" sz="1600" b="1" u="none" spc="-5">
                <a:solidFill>
                  <a:srgbClr val="00B0F0"/>
                </a:solidFill>
                <a:latin typeface="Arial MT"/>
              </a:rPr>
              <a:t>A</a:t>
            </a:r>
            <a:r>
              <a:rPr lang="fr-FR" sz="1600" u="none" spc="-5">
                <a:solidFill>
                  <a:schemeClr val="accent1">
                    <a:lumMod val="75000"/>
                  </a:schemeClr>
                </a:solidFill>
                <a:latin typeface="Arial MT"/>
              </a:rPr>
              <a:t>dmission est issu de travaux menés par la  CNSA en </a:t>
            </a:r>
            <a:r>
              <a:rPr lang="fr-FR" sz="1600" u="none" spc="-5">
                <a:solidFill>
                  <a:srgbClr val="00B0F0"/>
                </a:solidFill>
                <a:latin typeface="Arial MT"/>
              </a:rPr>
              <a:t>concertation</a:t>
            </a:r>
            <a:r>
              <a:rPr lang="fr-FR" sz="1600" u="none" spc="-5">
                <a:solidFill>
                  <a:schemeClr val="accent1">
                    <a:lumMod val="75000"/>
                  </a:schemeClr>
                </a:solidFill>
                <a:latin typeface="Arial MT"/>
              </a:rPr>
              <a:t> avec les fédérations d’établissements et des associations d’usagers, en s’appuyant sur les travaux  d’uniformisation déjà menés par certaines régions ou départements. </a:t>
            </a:r>
            <a:endParaRPr sz="1600" u="none">
              <a:solidFill>
                <a:schemeClr val="accent1">
                  <a:lumMod val="75000"/>
                </a:schemeClr>
              </a:solidFill>
              <a:latin typeface="Arial MT"/>
            </a:endParaRPr>
          </a:p>
          <a:p>
            <a:pPr marL="457200" indent="-457200">
              <a:lnSpc>
                <a:spcPct val="150000"/>
              </a:lnSpc>
              <a:buFont typeface="+mj-lt"/>
              <a:buAutoNum type="arabicPeriod"/>
              <a:defRPr/>
            </a:pPr>
            <a:endParaRPr lang="fr-FR" sz="1600" u="none">
              <a:solidFill>
                <a:schemeClr val="accent1">
                  <a:lumMod val="75000"/>
                </a:schemeClr>
              </a:solidFill>
              <a:cs typeface="+mn-cs"/>
            </a:endParaRPr>
          </a:p>
          <a:p>
            <a:pPr lvl="2">
              <a:lnSpc>
                <a:spcPct val="150000"/>
              </a:lnSpc>
              <a:defRPr/>
            </a:pPr>
            <a:r>
              <a:rPr lang="fr-FR" sz="1600" u="none" spc="-5">
                <a:solidFill>
                  <a:schemeClr val="accent1">
                    <a:lumMod val="75000"/>
                  </a:schemeClr>
                </a:solidFill>
                <a:latin typeface="Arial MT"/>
              </a:rPr>
              <a:t>Il est rempli par la personne en situation de handicap, un proche aidant ou un établissement/service professionnel l’accompagnant dans sa démarche et répond aux </a:t>
            </a:r>
            <a:r>
              <a:rPr lang="fr-FR" sz="1600" b="1" u="none" spc="-5">
                <a:solidFill>
                  <a:srgbClr val="00B0F0"/>
                </a:solidFill>
                <a:latin typeface="Arial MT"/>
              </a:rPr>
              <a:t>exigences d’accessibilité du Référentiel Général d’Amélioration de l’Accessibilité (RGAA)</a:t>
            </a:r>
            <a:endParaRPr sz="1600" u="none">
              <a:solidFill>
                <a:srgbClr val="00B0F0"/>
              </a:solidFill>
              <a:latin typeface="Arial MT"/>
            </a:endParaRPr>
          </a:p>
          <a:p>
            <a:pPr marL="914400" lvl="1" indent="-457200">
              <a:lnSpc>
                <a:spcPct val="150000"/>
              </a:lnSpc>
              <a:buFont typeface="+mj-lt"/>
              <a:buAutoNum type="arabicPeriod"/>
              <a:defRPr/>
            </a:pPr>
            <a:endParaRPr lang="fr-FR" sz="1400" spc="-5">
              <a:solidFill>
                <a:schemeClr val="accent4">
                  <a:lumMod val="75000"/>
                </a:schemeClr>
              </a:solidFill>
              <a:latin typeface="Arial MT"/>
              <a:cs typeface="Arial MT"/>
            </a:endParaRPr>
          </a:p>
          <a:p>
            <a:pPr lvl="2" algn="just">
              <a:lnSpc>
                <a:spcPct val="150000"/>
              </a:lnSpc>
              <a:defRPr/>
            </a:pPr>
            <a:r>
              <a:rPr lang="fr-FR" sz="1600" spc="-5">
                <a:solidFill>
                  <a:schemeClr val="accent1">
                    <a:lumMod val="75000"/>
                  </a:schemeClr>
                </a:solidFill>
                <a:latin typeface="Arial MT"/>
                <a:cs typeface="Arial MT"/>
              </a:rPr>
              <a:t>Pour accéder à son DUA, l’usager doit, </a:t>
            </a:r>
            <a:r>
              <a:rPr lang="fr-FR" sz="1600" b="1" spc="-5">
                <a:solidFill>
                  <a:srgbClr val="00B0F0"/>
                </a:solidFill>
                <a:latin typeface="Arial MT"/>
                <a:cs typeface="Arial MT"/>
              </a:rPr>
              <a:t>obligatoirement</a:t>
            </a:r>
            <a:r>
              <a:rPr lang="fr-FR" sz="1600" spc="-5">
                <a:solidFill>
                  <a:schemeClr val="accent1">
                    <a:lumMod val="75000"/>
                  </a:schemeClr>
                </a:solidFill>
                <a:latin typeface="Arial MT"/>
                <a:cs typeface="Arial MT"/>
              </a:rPr>
              <a:t>, détenir une DO émanant de la CDAPH. </a:t>
            </a:r>
            <a:endParaRPr/>
          </a:p>
          <a:p>
            <a:pPr lvl="2" algn="just">
              <a:lnSpc>
                <a:spcPct val="150000"/>
              </a:lnSpc>
              <a:defRPr/>
            </a:pPr>
            <a:r>
              <a:rPr lang="fr-FR" sz="1600" spc="-5">
                <a:solidFill>
                  <a:schemeClr val="accent1">
                    <a:lumMod val="75000"/>
                  </a:schemeClr>
                </a:solidFill>
                <a:latin typeface="Arial MT"/>
                <a:cs typeface="Arial MT"/>
              </a:rPr>
              <a:t>Le DUA est alors rattaché, automatiquement, à toutes les notifications liées à la Décision d’Orientation. Son accès se fait par le numéro individu délivré par la CDAPH. </a:t>
            </a:r>
            <a:endParaRPr/>
          </a:p>
          <a:p>
            <a:pPr lvl="2" algn="just">
              <a:lnSpc>
                <a:spcPct val="150000"/>
              </a:lnSpc>
              <a:defRPr/>
            </a:pPr>
            <a:r>
              <a:rPr lang="fr-FR" sz="1600" b="1" spc="-5">
                <a:solidFill>
                  <a:srgbClr val="00B0F0"/>
                </a:solidFill>
                <a:latin typeface="Arial MT"/>
                <a:cs typeface="Arial MT"/>
              </a:rPr>
              <a:t>Il ne peut donc y avoir qu’un seul Dossier Unique d’Admission.</a:t>
            </a:r>
            <a:endParaRPr/>
          </a:p>
        </p:txBody>
      </p:sp>
      <p:pic>
        <p:nvPicPr>
          <p:cNvPr id="7" name="Image 6"/>
          <p:cNvPicPr>
            <a:picLocks noChangeAspect="1"/>
          </p:cNvPicPr>
          <p:nvPr/>
        </p:nvPicPr>
        <p:blipFill>
          <a:blip r:embed="rId3">
            <a:duotone>
              <a:schemeClr val="accent1">
                <a:shade val="45000"/>
                <a:satMod val="135000"/>
              </a:schemeClr>
              <a:prstClr val="white"/>
            </a:duotone>
          </a:blip>
          <a:stretch/>
        </p:blipFill>
        <p:spPr bwMode="auto">
          <a:xfrm>
            <a:off x="267675" y="1195885"/>
            <a:ext cx="483841" cy="457688"/>
          </a:xfrm>
          <a:prstGeom prst="rect">
            <a:avLst/>
          </a:prstGeom>
        </p:spPr>
      </p:pic>
      <p:pic>
        <p:nvPicPr>
          <p:cNvPr id="8" name="Image 7"/>
          <p:cNvPicPr>
            <a:picLocks noChangeAspect="1"/>
          </p:cNvPicPr>
          <p:nvPr/>
        </p:nvPicPr>
        <p:blipFill>
          <a:blip r:embed="rId4">
            <a:duotone>
              <a:schemeClr val="accent1">
                <a:shade val="45000"/>
                <a:satMod val="135000"/>
              </a:schemeClr>
              <a:prstClr val="white"/>
            </a:duotone>
          </a:blip>
          <a:stretch/>
        </p:blipFill>
        <p:spPr bwMode="auto">
          <a:xfrm>
            <a:off x="267675" y="2500339"/>
            <a:ext cx="609951" cy="596691"/>
          </a:xfrm>
          <a:prstGeom prst="rect">
            <a:avLst/>
          </a:prstGeom>
        </p:spPr>
      </p:pic>
      <p:pic>
        <p:nvPicPr>
          <p:cNvPr id="6" name="object 8"/>
          <p:cNvPicPr/>
          <p:nvPr/>
        </p:nvPicPr>
        <p:blipFill>
          <a:blip r:embed="rId5">
            <a:lum bright="70000" contrast="-70000"/>
          </a:blip>
          <a:stretch/>
        </p:blipFill>
        <p:spPr bwMode="auto">
          <a:xfrm>
            <a:off x="19050" y="381000"/>
            <a:ext cx="732466" cy="665599"/>
          </a:xfrm>
          <a:prstGeom prst="rect">
            <a:avLst/>
          </a:prstGeom>
        </p:spPr>
      </p:pic>
      <p:pic>
        <p:nvPicPr>
          <p:cNvPr id="9" name="Image 8"/>
          <p:cNvPicPr>
            <a:picLocks noChangeAspect="1"/>
          </p:cNvPicPr>
          <p:nvPr/>
        </p:nvPicPr>
        <p:blipFill>
          <a:blip r:embed="rId6">
            <a:duotone>
              <a:schemeClr val="accent1">
                <a:shade val="45000"/>
                <a:satMod val="135000"/>
              </a:schemeClr>
              <a:prstClr val="white"/>
            </a:duotone>
          </a:blip>
          <a:stretch/>
        </p:blipFill>
        <p:spPr bwMode="auto">
          <a:xfrm>
            <a:off x="395385" y="4550769"/>
            <a:ext cx="375181" cy="375181"/>
          </a:xfrm>
          <a:prstGeom prst="rect">
            <a:avLst/>
          </a:prstGeom>
        </p:spPr>
      </p:pic>
      <p:sp>
        <p:nvSpPr>
          <p:cNvPr id="10" name="object 13"/>
          <p:cNvSpPr txBox="1">
            <a:spLocks noGrp="1"/>
          </p:cNvSpPr>
          <p:nvPr>
            <p:ph type="sldNum" sz="quarter" idx="7"/>
          </p:nvPr>
        </p:nvSpPr>
        <p:spPr bwMode="auto">
          <a:xfrm>
            <a:off x="8649589" y="6389942"/>
            <a:ext cx="343027" cy="281304"/>
          </a:xfrm>
          <a:prstGeom prst="rect">
            <a:avLst/>
          </a:prstGeom>
        </p:spPr>
        <p:txBody>
          <a:bodyPr vert="horz" wrap="square" lIns="0" tIns="0" rIns="0" bIns="0" rtlCol="0">
            <a:spAutoFit/>
          </a:bodyPr>
          <a:lstStyle/>
          <a:p>
            <a:pPr marL="164465">
              <a:lnSpc>
                <a:spcPts val="2090"/>
              </a:lnSpc>
              <a:defRPr/>
            </a:pPr>
            <a:fld id="{81D60167-4931-47E6-BA6A-407CBD079E47}" type="slidenum">
              <a:rPr spc="-50"/>
              <a:t>8</a:t>
            </a:fld>
            <a:endParaRPr spc="-50"/>
          </a:p>
        </p:txBody>
      </p:sp>
      <p:sp>
        <p:nvSpPr>
          <p:cNvPr id="11" name="Rectangle 10"/>
          <p:cNvSpPr/>
          <p:nvPr/>
        </p:nvSpPr>
        <p:spPr bwMode="auto">
          <a:xfrm>
            <a:off x="8160246" y="147556"/>
            <a:ext cx="949117" cy="1155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11"/>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066800" y="463672"/>
            <a:ext cx="7493609" cy="446276"/>
          </a:xfrm>
        </p:spPr>
        <p:txBody>
          <a:bodyPr/>
          <a:lstStyle/>
          <a:p>
            <a:pPr>
              <a:defRPr/>
            </a:pPr>
            <a:r>
              <a:rPr lang="fr-FR">
                <a:solidFill>
                  <a:schemeClr val="accent4">
                    <a:lumMod val="40000"/>
                    <a:lumOff val="60000"/>
                  </a:schemeClr>
                </a:solidFill>
              </a:rPr>
              <a:t>Qu’est ce que le DUA?</a:t>
            </a:r>
            <a:endParaRPr/>
          </a:p>
        </p:txBody>
      </p:sp>
      <p:sp>
        <p:nvSpPr>
          <p:cNvPr id="3" name="Espace réservé du texte 2"/>
          <p:cNvSpPr>
            <a:spLocks noGrp="1"/>
          </p:cNvSpPr>
          <p:nvPr>
            <p:ph type="body" idx="1"/>
          </p:nvPr>
        </p:nvSpPr>
        <p:spPr bwMode="auto">
          <a:xfrm>
            <a:off x="216158" y="1991966"/>
            <a:ext cx="8592592" cy="3877985"/>
          </a:xfrm>
        </p:spPr>
        <p:txBody>
          <a:bodyPr/>
          <a:lstStyle/>
          <a:p>
            <a:pPr>
              <a:lnSpc>
                <a:spcPct val="150000"/>
              </a:lnSpc>
              <a:defRPr/>
            </a:pPr>
            <a:r>
              <a:rPr lang="fr-FR" sz="2400" u="none" spc="-5">
                <a:solidFill>
                  <a:schemeClr val="accent4">
                    <a:lumMod val="75000"/>
                  </a:schemeClr>
                </a:solidFill>
              </a:rPr>
              <a:t>	</a:t>
            </a:r>
            <a:r>
              <a:rPr lang="fr-FR" sz="1800" u="none" spc="-5">
                <a:solidFill>
                  <a:schemeClr val="accent1">
                    <a:lumMod val="75000"/>
                  </a:schemeClr>
                </a:solidFill>
              </a:rPr>
              <a:t>Ce dossier est réputé </a:t>
            </a:r>
            <a:r>
              <a:rPr lang="fr-FR" sz="1800" b="1" u="none" spc="-5">
                <a:solidFill>
                  <a:srgbClr val="00B0F0"/>
                </a:solidFill>
              </a:rPr>
              <a:t>« unique » </a:t>
            </a:r>
            <a:r>
              <a:rPr lang="fr-FR" sz="1800" u="none" spc="-5">
                <a:solidFill>
                  <a:schemeClr val="accent1">
                    <a:lumMod val="75000"/>
                  </a:schemeClr>
                </a:solidFill>
              </a:rPr>
              <a:t>car une fois rempli, il pourra être 	adressé à n’importe quel établissement ou service médico-social du 	territoire national. </a:t>
            </a:r>
            <a:endParaRPr/>
          </a:p>
          <a:p>
            <a:pPr>
              <a:lnSpc>
                <a:spcPct val="150000"/>
              </a:lnSpc>
              <a:defRPr/>
            </a:pPr>
            <a:endParaRPr lang="fr-FR" sz="1800" u="none" spc="-5">
              <a:solidFill>
                <a:schemeClr val="accent1">
                  <a:lumMod val="75000"/>
                </a:schemeClr>
              </a:solidFill>
            </a:endParaRPr>
          </a:p>
          <a:p>
            <a:pPr>
              <a:lnSpc>
                <a:spcPct val="150000"/>
              </a:lnSpc>
              <a:defRPr/>
            </a:pPr>
            <a:r>
              <a:rPr lang="fr-FR" sz="1800" u="none" spc="-5">
                <a:solidFill>
                  <a:schemeClr val="accent1">
                    <a:lumMod val="75000"/>
                  </a:schemeClr>
                </a:solidFill>
              </a:rPr>
              <a:t>	Le dossier unique d’admission </a:t>
            </a:r>
            <a:r>
              <a:rPr lang="fr-FR" sz="1800" b="1" u="none" spc="-5">
                <a:solidFill>
                  <a:srgbClr val="00B0F0"/>
                </a:solidFill>
              </a:rPr>
              <a:t>ne vaut pas admission directe </a:t>
            </a:r>
            <a:r>
              <a:rPr lang="fr-FR" sz="1800" u="none" spc="-5">
                <a:solidFill>
                  <a:schemeClr val="accent1">
                    <a:lumMod val="75000"/>
                  </a:schemeClr>
                </a:solidFill>
              </a:rPr>
              <a:t>en 	Etablissement </a:t>
            </a:r>
            <a:r>
              <a:rPr lang="fr-FR" sz="1800" u="none">
                <a:solidFill>
                  <a:schemeClr val="accent1">
                    <a:lumMod val="75000"/>
                  </a:schemeClr>
                </a:solidFill>
              </a:rPr>
              <a:t>ou service médico-social (ESMS)</a:t>
            </a:r>
            <a:endParaRPr/>
          </a:p>
          <a:p>
            <a:pPr>
              <a:lnSpc>
                <a:spcPct val="150000"/>
              </a:lnSpc>
              <a:defRPr/>
            </a:pPr>
            <a:endParaRPr lang="fr-FR" sz="1800" u="none" spc="-5">
              <a:solidFill>
                <a:schemeClr val="accent1">
                  <a:lumMod val="75000"/>
                </a:schemeClr>
              </a:solidFill>
            </a:endParaRPr>
          </a:p>
          <a:p>
            <a:pPr>
              <a:lnSpc>
                <a:spcPct val="150000"/>
              </a:lnSpc>
              <a:defRPr/>
            </a:pPr>
            <a:r>
              <a:rPr lang="fr-FR" sz="1800" u="none" spc="-5">
                <a:solidFill>
                  <a:schemeClr val="accent1">
                    <a:lumMod val="75000"/>
                  </a:schemeClr>
                </a:solidFill>
              </a:rPr>
              <a:t>	Il s’agit d’un dossier de </a:t>
            </a:r>
            <a:r>
              <a:rPr lang="fr-FR" sz="1800" b="1" u="none" spc="-5">
                <a:solidFill>
                  <a:srgbClr val="00B0F0"/>
                </a:solidFill>
              </a:rPr>
              <a:t>demande de prise en charge </a:t>
            </a:r>
            <a:r>
              <a:rPr lang="fr-FR" sz="1800" u="none" spc="-5">
                <a:solidFill>
                  <a:schemeClr val="accent1">
                    <a:lumMod val="75000"/>
                  </a:schemeClr>
                </a:solidFill>
              </a:rPr>
              <a:t>qui sera 	étudié par le 	ou les ESMS destinataires (ESMS conformes aux orientations CDAPH).</a:t>
            </a:r>
            <a:endParaRPr/>
          </a:p>
        </p:txBody>
      </p:sp>
      <p:pic>
        <p:nvPicPr>
          <p:cNvPr id="4" name="Image 3"/>
          <p:cNvPicPr>
            <a:picLocks noChangeAspect="1"/>
          </p:cNvPicPr>
          <p:nvPr/>
        </p:nvPicPr>
        <p:blipFill>
          <a:blip r:embed="rId3">
            <a:duotone>
              <a:schemeClr val="accent1">
                <a:shade val="45000"/>
                <a:satMod val="135000"/>
              </a:schemeClr>
              <a:prstClr val="white"/>
            </a:duotone>
          </a:blip>
          <a:stretch/>
        </p:blipFill>
        <p:spPr bwMode="auto">
          <a:xfrm>
            <a:off x="364165" y="4953000"/>
            <a:ext cx="406401" cy="457200"/>
          </a:xfrm>
          <a:prstGeom prst="rect">
            <a:avLst/>
          </a:prstGeom>
        </p:spPr>
      </p:pic>
      <p:pic>
        <p:nvPicPr>
          <p:cNvPr id="5" name="Image 4"/>
          <p:cNvPicPr>
            <a:picLocks noChangeAspect="1"/>
          </p:cNvPicPr>
          <p:nvPr/>
        </p:nvPicPr>
        <p:blipFill>
          <a:blip r:embed="rId4">
            <a:duotone>
              <a:schemeClr val="accent1">
                <a:shade val="45000"/>
                <a:satMod val="135000"/>
              </a:schemeClr>
              <a:prstClr val="white"/>
            </a:duotone>
          </a:blip>
          <a:stretch/>
        </p:blipFill>
        <p:spPr bwMode="auto">
          <a:xfrm>
            <a:off x="375942" y="2197548"/>
            <a:ext cx="314325" cy="304800"/>
          </a:xfrm>
          <a:prstGeom prst="rect">
            <a:avLst/>
          </a:prstGeom>
        </p:spPr>
      </p:pic>
      <p:pic>
        <p:nvPicPr>
          <p:cNvPr id="6" name="Image 5"/>
          <p:cNvPicPr>
            <a:picLocks noChangeAspect="1"/>
          </p:cNvPicPr>
          <p:nvPr/>
        </p:nvPicPr>
        <p:blipFill>
          <a:blip r:embed="rId5">
            <a:duotone>
              <a:schemeClr val="accent1">
                <a:shade val="45000"/>
                <a:satMod val="135000"/>
              </a:schemeClr>
              <a:prstClr val="white"/>
            </a:duotone>
          </a:blip>
          <a:stretch/>
        </p:blipFill>
        <p:spPr bwMode="auto">
          <a:xfrm>
            <a:off x="363287" y="3810000"/>
            <a:ext cx="339634" cy="457200"/>
          </a:xfrm>
          <a:prstGeom prst="rect">
            <a:avLst/>
          </a:prstGeom>
        </p:spPr>
      </p:pic>
      <p:pic>
        <p:nvPicPr>
          <p:cNvPr id="7" name="object 8"/>
          <p:cNvPicPr/>
          <p:nvPr/>
        </p:nvPicPr>
        <p:blipFill>
          <a:blip r:embed="rId6">
            <a:lum bright="70000" contrast="-70000"/>
          </a:blip>
          <a:stretch/>
        </p:blipFill>
        <p:spPr bwMode="auto">
          <a:xfrm>
            <a:off x="19050" y="381000"/>
            <a:ext cx="751516" cy="665972"/>
          </a:xfrm>
          <a:prstGeom prst="rect">
            <a:avLst/>
          </a:prstGeom>
        </p:spPr>
      </p:pic>
      <p:sp>
        <p:nvSpPr>
          <p:cNvPr id="8" name="object 13"/>
          <p:cNvSpPr txBox="1">
            <a:spLocks noGrp="1"/>
          </p:cNvSpPr>
          <p:nvPr>
            <p:ph type="sldNum" sz="quarter" idx="7"/>
          </p:nvPr>
        </p:nvSpPr>
        <p:spPr bwMode="auto">
          <a:xfrm>
            <a:off x="8560409" y="6400800"/>
            <a:ext cx="432207" cy="270446"/>
          </a:xfrm>
          <a:prstGeom prst="rect">
            <a:avLst/>
          </a:prstGeom>
        </p:spPr>
        <p:txBody>
          <a:bodyPr vert="horz" wrap="square" lIns="0" tIns="0" rIns="0" bIns="0" rtlCol="0">
            <a:spAutoFit/>
          </a:bodyPr>
          <a:lstStyle/>
          <a:p>
            <a:pPr marL="164465">
              <a:lnSpc>
                <a:spcPts val="2090"/>
              </a:lnSpc>
              <a:defRPr/>
            </a:pPr>
            <a:fld id="{81D60167-4931-47E6-BA6A-407CBD079E47}" type="slidenum">
              <a:rPr spc="-50"/>
              <a:t>9</a:t>
            </a:fld>
            <a:endParaRPr spc="-50"/>
          </a:p>
        </p:txBody>
      </p:sp>
      <p:sp>
        <p:nvSpPr>
          <p:cNvPr id="9" name="Rectangle 8"/>
          <p:cNvSpPr/>
          <p:nvPr/>
        </p:nvSpPr>
        <p:spPr bwMode="auto">
          <a:xfrm>
            <a:off x="161192" y="1083452"/>
            <a:ext cx="8647558" cy="872034"/>
          </a:xfrm>
          <a:prstGeom prst="rect">
            <a:avLst/>
          </a:prstGeom>
        </p:spPr>
        <p:txBody>
          <a:bodyPr wrap="square">
            <a:spAutoFit/>
          </a:bodyPr>
          <a:lstStyle/>
          <a:p>
            <a:pPr algn="ctr">
              <a:lnSpc>
                <a:spcPct val="150000"/>
              </a:lnSpc>
              <a:defRPr/>
            </a:pPr>
            <a:r>
              <a:rPr lang="fr-FR" b="1" spc="-5">
                <a:solidFill>
                  <a:srgbClr val="00B0F0"/>
                </a:solidFill>
              </a:rPr>
              <a:t>Tout comme un dossier Grand Age pour une demande en EHPAD, en USLD, en Résidence Autonomie…. :</a:t>
            </a:r>
            <a:endParaRPr/>
          </a:p>
        </p:txBody>
      </p:sp>
      <p:sp>
        <p:nvSpPr>
          <p:cNvPr id="10" name="Rectangle 9"/>
          <p:cNvSpPr/>
          <p:nvPr/>
        </p:nvSpPr>
        <p:spPr bwMode="auto">
          <a:xfrm>
            <a:off x="8155867" y="136300"/>
            <a:ext cx="949117" cy="108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8136644" y="135731"/>
            <a:ext cx="988133" cy="10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0</TotalTime>
  <Words>2441</Words>
  <Application>Microsoft Office PowerPoint</Application>
  <DocSecurity>0</DocSecurity>
  <PresentationFormat>Affichage à l'écran (4:3)</PresentationFormat>
  <Paragraphs>341</Paragraphs>
  <Slides>55</Slides>
  <Notes>55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55</vt:i4>
      </vt:variant>
    </vt:vector>
  </HeadingPairs>
  <TitlesOfParts>
    <vt:vector size="62" baseType="lpstr">
      <vt:lpstr>Arial</vt:lpstr>
      <vt:lpstr>Arial</vt:lpstr>
      <vt:lpstr>Arial MT</vt:lpstr>
      <vt:lpstr>Calibri</vt:lpstr>
      <vt:lpstr>Open Sans</vt:lpstr>
      <vt:lpstr>Tahoma</vt:lpstr>
      <vt:lpstr>Office Theme</vt:lpstr>
      <vt:lpstr>Présentation PowerPoint</vt:lpstr>
      <vt:lpstr>ViaTrajectoire – Handicap: Le Dossier Unique d’Admission (DUA)</vt:lpstr>
      <vt:lpstr>L’animation du webinaire</vt:lpstr>
      <vt:lpstr>Présentation PowerPoint</vt:lpstr>
      <vt:lpstr>Présentation PowerPoint</vt:lpstr>
      <vt:lpstr>Périmètre fonctionnel et principes de fonctionnement</vt:lpstr>
      <vt:lpstr>Présentation PowerPoint</vt:lpstr>
      <vt:lpstr>Qu’est ce que le DUA?</vt:lpstr>
      <vt:lpstr>Qu’est ce que le DUA?</vt:lpstr>
      <vt:lpstr>L’ouverture du DUA en NA, pourquoi ? </vt:lpstr>
      <vt:lpstr>Présentation PowerPoint</vt:lpstr>
      <vt:lpstr>Accès accompagnant professionnel</vt:lpstr>
      <vt:lpstr>Accès accompagnant professionnel</vt:lpstr>
      <vt:lpstr>Harmonisation des modules</vt:lpstr>
      <vt:lpstr>Récupérer l’accès au DUA d’un usager</vt:lpstr>
      <vt:lpstr>Le DUA – Vue d’ensemble</vt:lpstr>
      <vt:lpstr>Le DUA – le contenu du dossier </vt:lpstr>
      <vt:lpstr>Le DUA – le contenu du dossier </vt:lpstr>
      <vt:lpstr>Le DUA – Gestion des demandes </vt:lpstr>
      <vt:lpstr>Gestion des demandes – Décisions et demandes  </vt:lpstr>
      <vt:lpstr>Gestion des demandes – Annuaire ESMS  </vt:lpstr>
      <vt:lpstr>Gestion des demandes – Annuaire ESMS  </vt:lpstr>
      <vt:lpstr>Gestion des demandes – Historique des actions</vt:lpstr>
      <vt:lpstr>Le DUA – Les actions sur le dossier </vt:lpstr>
      <vt:lpstr>Le DUA – Actions sur le dossier </vt:lpstr>
      <vt:lpstr>Gérer et suivre les DUA récupérés</vt:lpstr>
      <vt:lpstr>Gérer les dossiers uniques de demande d’admission (DUA)</vt:lpstr>
      <vt:lpstr>Gérer les dossiers uniques de demande d’admission (DUA)</vt:lpstr>
      <vt:lpstr>L’ACCES AU DUA PAR L’USAGER</vt:lpstr>
      <vt:lpstr>www.usager.viatrajectoire.fr</vt:lpstr>
      <vt:lpstr>Connexion</vt:lpstr>
      <vt:lpstr>Consulter et remplir mon dossier unique  d’admission</vt:lpstr>
      <vt:lpstr>Consulter et remplir mon dossier unique  d’admission</vt:lpstr>
      <vt:lpstr>Consulter et remplir mon dossier unique  d’admission</vt:lpstr>
      <vt:lpstr>Suivre mes décisions et demandes</vt:lpstr>
      <vt:lpstr>Rechercher un établissement ou service</vt:lpstr>
      <vt:lpstr>Consulter une fiche établissement</vt:lpstr>
      <vt:lpstr>Echanges avec les ESMS</vt:lpstr>
      <vt:lpstr>Présentation PowerPoint</vt:lpstr>
      <vt:lpstr>Mise à disposition d’un guide de remplissage en ligne  </vt:lpstr>
      <vt:lpstr>Présentation PowerPoint</vt:lpstr>
      <vt:lpstr>Les perspectives d’évolution du DUA </vt:lpstr>
      <vt:lpstr>Trouver mes référents</vt:lpstr>
      <vt:lpstr>Merci pour votre attention</vt:lpstr>
      <vt:lpstr>ANNEXE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Noelie NR. RUFO</dc:creator>
  <cp:keywords/>
  <dc:description/>
  <cp:lastModifiedBy>BOUBIEN Sandrine</cp:lastModifiedBy>
  <cp:revision>141</cp:revision>
  <dcterms:created xsi:type="dcterms:W3CDTF">2024-12-16T13:51:04Z</dcterms:created>
  <dcterms:modified xsi:type="dcterms:W3CDTF">2025-03-10T08:37:15Z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2024-10-09T00:00:00Z</vt:filetime>
  </property>
  <property fmtid="{D5CDD505-2E9C-101B-9397-08002B2CF9AE}" pid="3" name="Creator">
    <vt:lpwstr>Microsoft® PowerPoint® 2019</vt:lpwstr>
  </property>
  <property fmtid="{D5CDD505-2E9C-101B-9397-08002B2CF9AE}" pid="4" name="LastSaved">
    <vt:filetime>2024-12-16T00:00:00Z</vt:filetime>
  </property>
  <property fmtid="{D5CDD505-2E9C-101B-9397-08002B2CF9AE}" pid="5" name="Producer">
    <vt:lpwstr>Microsoft® PowerPoint® 2019</vt:lpwstr>
  </property>
</Properties>
</file>